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01" r:id="rId2"/>
  </p:sldMasterIdLst>
  <p:notesMasterIdLst>
    <p:notesMasterId r:id="rId60"/>
  </p:notesMasterIdLst>
  <p:sldIdLst>
    <p:sldId id="257" r:id="rId3"/>
    <p:sldId id="258" r:id="rId4"/>
    <p:sldId id="283" r:id="rId5"/>
    <p:sldId id="284" r:id="rId6"/>
    <p:sldId id="389" r:id="rId7"/>
    <p:sldId id="390"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403" r:id="rId21"/>
    <p:sldId id="404" r:id="rId22"/>
    <p:sldId id="405" r:id="rId23"/>
    <p:sldId id="406" r:id="rId24"/>
    <p:sldId id="407" r:id="rId25"/>
    <p:sldId id="408" r:id="rId26"/>
    <p:sldId id="409" r:id="rId27"/>
    <p:sldId id="410" r:id="rId28"/>
    <p:sldId id="411" r:id="rId29"/>
    <p:sldId id="412" r:id="rId30"/>
    <p:sldId id="413" r:id="rId31"/>
    <p:sldId id="414" r:id="rId32"/>
    <p:sldId id="415" r:id="rId33"/>
    <p:sldId id="416" r:id="rId34"/>
    <p:sldId id="417" r:id="rId35"/>
    <p:sldId id="418" r:id="rId36"/>
    <p:sldId id="419" r:id="rId37"/>
    <p:sldId id="420" r:id="rId38"/>
    <p:sldId id="421" r:id="rId39"/>
    <p:sldId id="422" r:id="rId40"/>
    <p:sldId id="423" r:id="rId41"/>
    <p:sldId id="424" r:id="rId42"/>
    <p:sldId id="425" r:id="rId43"/>
    <p:sldId id="426" r:id="rId44"/>
    <p:sldId id="427" r:id="rId45"/>
    <p:sldId id="428" r:id="rId46"/>
    <p:sldId id="430" r:id="rId47"/>
    <p:sldId id="431" r:id="rId48"/>
    <p:sldId id="432" r:id="rId49"/>
    <p:sldId id="433" r:id="rId50"/>
    <p:sldId id="434" r:id="rId51"/>
    <p:sldId id="435" r:id="rId52"/>
    <p:sldId id="436" r:id="rId53"/>
    <p:sldId id="437" r:id="rId54"/>
    <p:sldId id="438" r:id="rId55"/>
    <p:sldId id="429" r:id="rId56"/>
    <p:sldId id="439" r:id="rId57"/>
    <p:sldId id="441" r:id="rId58"/>
    <p:sldId id="442" r:id="rId59"/>
  </p:sldIdLst>
  <p:sldSz cx="12192000" cy="6858000"/>
  <p:notesSz cx="6858000" cy="9144000"/>
  <p:custDataLst>
    <p:tags r:id="rId6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4C6F"/>
    <a:srgbClr val="F9B46A"/>
    <a:srgbClr val="5ABE9E"/>
    <a:srgbClr val="ED6568"/>
    <a:srgbClr val="EEEDE9"/>
    <a:srgbClr val="867D98"/>
    <a:srgbClr val="ECCEA1"/>
    <a:srgbClr val="E1CD9F"/>
    <a:srgbClr val="1F29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8A90D6-2CC1-425E-982A-D01101295370}" v="20" dt="2024-05-21T08:17:17.422"/>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60"/>
  </p:normalViewPr>
  <p:slideViewPr>
    <p:cSldViewPr snapToGrid="0" showGuides="1">
      <p:cViewPr varScale="1">
        <p:scale>
          <a:sx n="70" d="100"/>
          <a:sy n="70" d="100"/>
        </p:scale>
        <p:origin x="519" y="45"/>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microsoft.com/office/2016/11/relationships/changesInfo" Target="changesInfos/changesInfo1.xml"/><Relationship Id="rId5" Type="http://schemas.openxmlformats.org/officeDocument/2006/relationships/slide" Target="slides/slide3.xml"/><Relationship Id="rId61" Type="http://schemas.openxmlformats.org/officeDocument/2006/relationships/tags" Target="tags/tag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互家 互联" userId="2a2fc2efb8fac743" providerId="LiveId" clId="{618A90D6-2CC1-425E-982A-D01101295370}"/>
    <pc:docChg chg="undo custSel modSld">
      <pc:chgData name="互家 互联" userId="2a2fc2efb8fac743" providerId="LiveId" clId="{618A90D6-2CC1-425E-982A-D01101295370}" dt="2024-05-21T08:17:24.135" v="104" actId="1076"/>
      <pc:docMkLst>
        <pc:docMk/>
      </pc:docMkLst>
      <pc:sldChg chg="addSp modSp mod">
        <pc:chgData name="互家 互联" userId="2a2fc2efb8fac743" providerId="LiveId" clId="{618A90D6-2CC1-425E-982A-D01101295370}" dt="2024-05-21T08:16:41.063" v="98" actId="1076"/>
        <pc:sldMkLst>
          <pc:docMk/>
          <pc:sldMk cId="0" sldId="257"/>
        </pc:sldMkLst>
        <pc:picChg chg="add mod">
          <ac:chgData name="互家 互联" userId="2a2fc2efb8fac743" providerId="LiveId" clId="{618A90D6-2CC1-425E-982A-D01101295370}" dt="2024-05-21T08:16:41.063" v="98" actId="1076"/>
          <ac:picMkLst>
            <pc:docMk/>
            <pc:sldMk cId="0" sldId="257"/>
            <ac:picMk id="6" creationId="{EAA42133-A22B-3435-BE9D-A7EBA0A70BF7}"/>
          </ac:picMkLst>
        </pc:picChg>
      </pc:sldChg>
      <pc:sldChg chg="modSp mod">
        <pc:chgData name="互家 互联" userId="2a2fc2efb8fac743" providerId="LiveId" clId="{618A90D6-2CC1-425E-982A-D01101295370}" dt="2024-05-21T08:14:17.027" v="92" actId="1076"/>
        <pc:sldMkLst>
          <pc:docMk/>
          <pc:sldMk cId="0" sldId="394"/>
        </pc:sldMkLst>
        <pc:spChg chg="mod">
          <ac:chgData name="互家 互联" userId="2a2fc2efb8fac743" providerId="LiveId" clId="{618A90D6-2CC1-425E-982A-D01101295370}" dt="2024-05-21T08:14:17.027" v="92" actId="1076"/>
          <ac:spMkLst>
            <pc:docMk/>
            <pc:sldMk cId="0" sldId="394"/>
            <ac:spMk id="22" creationId="{00000000-0000-0000-0000-000000000000}"/>
          </ac:spMkLst>
        </pc:spChg>
      </pc:sldChg>
      <pc:sldChg chg="addSp delSp modSp mod">
        <pc:chgData name="互家 互联" userId="2a2fc2efb8fac743" providerId="LiveId" clId="{618A90D6-2CC1-425E-982A-D01101295370}" dt="2024-05-21T08:17:24.135" v="104" actId="1076"/>
        <pc:sldMkLst>
          <pc:docMk/>
          <pc:sldMk cId="1742733636" sldId="442"/>
        </pc:sldMkLst>
        <pc:spChg chg="mod">
          <ac:chgData name="互家 互联" userId="2a2fc2efb8fac743" providerId="LiveId" clId="{618A90D6-2CC1-425E-982A-D01101295370}" dt="2024-05-21T08:05:41.553" v="42" actId="1076"/>
          <ac:spMkLst>
            <pc:docMk/>
            <pc:sldMk cId="1742733636" sldId="442"/>
            <ac:spMk id="2" creationId="{4B5F13F5-F996-6BF7-05DB-286AB0ACD089}"/>
          </ac:spMkLst>
        </pc:spChg>
        <pc:spChg chg="mod">
          <ac:chgData name="互家 互联" userId="2a2fc2efb8fac743" providerId="LiveId" clId="{618A90D6-2CC1-425E-982A-D01101295370}" dt="2024-05-21T08:05:41.553" v="42" actId="1076"/>
          <ac:spMkLst>
            <pc:docMk/>
            <pc:sldMk cId="1742733636" sldId="442"/>
            <ac:spMk id="3" creationId="{EEE190CE-4081-A924-402C-DA5058C51FB8}"/>
          </ac:spMkLst>
        </pc:spChg>
        <pc:spChg chg="mod">
          <ac:chgData name="互家 互联" userId="2a2fc2efb8fac743" providerId="LiveId" clId="{618A90D6-2CC1-425E-982A-D01101295370}" dt="2024-05-21T08:05:50.665" v="43" actId="1076"/>
          <ac:spMkLst>
            <pc:docMk/>
            <pc:sldMk cId="1742733636" sldId="442"/>
            <ac:spMk id="5" creationId="{F5741E22-133B-9D07-2571-21F931A01E50}"/>
          </ac:spMkLst>
        </pc:spChg>
        <pc:spChg chg="mod">
          <ac:chgData name="互家 互联" userId="2a2fc2efb8fac743" providerId="LiveId" clId="{618A90D6-2CC1-425E-982A-D01101295370}" dt="2024-05-21T08:06:03.138" v="45" actId="1076"/>
          <ac:spMkLst>
            <pc:docMk/>
            <pc:sldMk cId="1742733636" sldId="442"/>
            <ac:spMk id="6" creationId="{82984B81-63B6-D874-2110-E1A24B54BCB5}"/>
          </ac:spMkLst>
        </pc:spChg>
        <pc:spChg chg="add mod">
          <ac:chgData name="互家 互联" userId="2a2fc2efb8fac743" providerId="LiveId" clId="{618A90D6-2CC1-425E-982A-D01101295370}" dt="2024-05-21T08:13:25.584" v="90"/>
          <ac:spMkLst>
            <pc:docMk/>
            <pc:sldMk cId="1742733636" sldId="442"/>
            <ac:spMk id="7" creationId="{49663FFF-5963-3D94-5F9B-F2AFECDE8A5F}"/>
          </ac:spMkLst>
        </pc:spChg>
        <pc:picChg chg="add del mod">
          <ac:chgData name="互家 互联" userId="2a2fc2efb8fac743" providerId="LiveId" clId="{618A90D6-2CC1-425E-982A-D01101295370}" dt="2024-05-21T08:17:04.488" v="101" actId="478"/>
          <ac:picMkLst>
            <pc:docMk/>
            <pc:sldMk cId="1742733636" sldId="442"/>
            <ac:picMk id="9" creationId="{2822FB09-D1E5-7DDA-76E3-55C05BBD24B9}"/>
          </ac:picMkLst>
        </pc:picChg>
        <pc:picChg chg="add mod">
          <ac:chgData name="互家 互联" userId="2a2fc2efb8fac743" providerId="LiveId" clId="{618A90D6-2CC1-425E-982A-D01101295370}" dt="2024-05-21T08:17:24.135" v="104" actId="1076"/>
          <ac:picMkLst>
            <pc:docMk/>
            <pc:sldMk cId="1742733636" sldId="442"/>
            <ac:picMk id="11" creationId="{70CBE67D-D3BD-82AC-0FCB-FE8B67E188D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2024/5/21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DEE0ADE-1C92-4ADF-B6D9-2326C3505FA1}" type="datetimeFigureOut">
              <a:rPr lang="zh-CN" altLang="en-US" smtClean="0"/>
              <a:t>2024/5/21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87003E-A7D1-4CF1-BC92-CAAEC5259577}" type="slidenum">
              <a:rPr lang="zh-CN" altLang="en-US" smtClean="0"/>
              <a:t>‹#›</a:t>
            </a:fld>
            <a:endParaRPr lang="zh-CN" altLang="en-US"/>
          </a:p>
        </p:txBody>
      </p:sp>
    </p:spTree>
  </p:cSld>
  <p:clrMapOvr>
    <a:masterClrMapping/>
  </p:clrMapOvr>
  <p:hf sldNum="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DEE0ADE-1C92-4ADF-B6D9-2326C3505FA1}" type="datetimeFigureOut">
              <a:rPr lang="zh-CN" altLang="en-US" smtClean="0"/>
              <a:t>2024/5/21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487003E-A7D1-4CF1-BC92-CAAEC5259577}" type="slidenum">
              <a:rPr lang="zh-CN" altLang="en-US" smtClean="0"/>
              <a:t>‹#›</a:t>
            </a:fld>
            <a:endParaRPr lang="zh-CN" altLang="en-US"/>
          </a:p>
        </p:txBody>
      </p:sp>
    </p:spTree>
  </p:cSld>
  <p:clrMapOvr>
    <a:masterClrMapping/>
  </p:clrMapOvr>
  <p:hf sldNum="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DEE0ADE-1C92-4ADF-B6D9-2326C3505FA1}" type="datetimeFigureOut">
              <a:rPr lang="zh-CN" altLang="en-US" smtClean="0"/>
              <a:t>2024/5/21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487003E-A7D1-4CF1-BC92-CAAEC5259577}" type="slidenum">
              <a:rPr lang="zh-CN" altLang="en-US" smtClean="0"/>
              <a:t>‹#›</a:t>
            </a:fld>
            <a:endParaRPr lang="zh-CN" altLang="en-US"/>
          </a:p>
        </p:txBody>
      </p:sp>
    </p:spTree>
  </p:cSld>
  <p:clrMapOvr>
    <a:masterClrMapping/>
  </p:clrMapOvr>
  <p:hf sldNum="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DEE0ADE-1C92-4ADF-B6D9-2326C3505FA1}" type="datetimeFigureOut">
              <a:rPr lang="zh-CN" altLang="en-US" smtClean="0"/>
              <a:t>2024/5/21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487003E-A7D1-4CF1-BC92-CAAEC5259577}" type="slidenum">
              <a:rPr lang="zh-CN" altLang="en-US" smtClean="0"/>
              <a:t>‹#›</a:t>
            </a:fld>
            <a:endParaRPr lang="zh-CN" altLang="en-US"/>
          </a:p>
        </p:txBody>
      </p:sp>
    </p:spTree>
  </p:cSld>
  <p:clrMapOvr>
    <a:masterClrMapping/>
  </p:clrMapOvr>
  <p:hf sldNum="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DEE0ADE-1C92-4ADF-B6D9-2326C3505FA1}" type="datetimeFigureOut">
              <a:rPr lang="zh-CN" altLang="en-US" smtClean="0"/>
              <a:t>2024/5/21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487003E-A7D1-4CF1-BC92-CAAEC5259577}" type="slidenum">
              <a:rPr lang="zh-CN" altLang="en-US" smtClean="0"/>
              <a:t>‹#›</a:t>
            </a:fld>
            <a:endParaRPr lang="zh-CN" altLang="en-US"/>
          </a:p>
        </p:txBody>
      </p:sp>
    </p:spTree>
  </p:cSld>
  <p:clrMapOvr>
    <a:masterClrMapping/>
  </p:clrMapOvr>
  <p:hf sldNum="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DEE0ADE-1C92-4ADF-B6D9-2326C3505FA1}" type="datetimeFigureOut">
              <a:rPr lang="zh-CN" altLang="en-US" smtClean="0"/>
              <a:t>2024/5/21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487003E-A7D1-4CF1-BC92-CAAEC5259577}" type="slidenum">
              <a:rPr lang="zh-CN" altLang="en-US" smtClean="0"/>
              <a:t>‹#›</a:t>
            </a:fld>
            <a:endParaRPr lang="zh-CN" altLang="en-US"/>
          </a:p>
        </p:txBody>
      </p:sp>
    </p:spTree>
  </p:cSld>
  <p:clrMapOvr>
    <a:masterClrMapping/>
  </p:clrMapOvr>
  <p:hf sldNum="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1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DEE0ADE-1C92-4ADF-B6D9-2326C3505FA1}" type="datetimeFigureOut">
              <a:rPr lang="zh-CN" altLang="en-US" smtClean="0"/>
              <a:t>2024/5/21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487003E-A7D1-4CF1-BC92-CAAEC5259577}" type="slidenum">
              <a:rPr lang="zh-CN" altLang="en-US" smtClean="0"/>
              <a:t>‹#›</a:t>
            </a:fld>
            <a:endParaRPr lang="zh-CN" altLang="en-US"/>
          </a:p>
        </p:txBody>
      </p:sp>
    </p:spTree>
  </p:cSld>
  <p:clrMapOvr>
    <a:masterClrMapping/>
  </p:clrMapOvr>
  <p:hf sldNum="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1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DEE0ADE-1C92-4ADF-B6D9-2326C3505FA1}" type="datetimeFigureOut">
              <a:rPr lang="zh-CN" altLang="en-US" smtClean="0"/>
              <a:t>2024/5/21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487003E-A7D1-4CF1-BC92-CAAEC5259577}" type="slidenum">
              <a:rPr lang="zh-CN" altLang="en-US" smtClean="0"/>
              <a:t>‹#›</a:t>
            </a:fld>
            <a:endParaRPr lang="zh-CN" altLang="en-US"/>
          </a:p>
        </p:txBody>
      </p:sp>
    </p:spTree>
  </p:cSld>
  <p:clrMapOvr>
    <a:masterClrMapping/>
  </p:clrMapOvr>
  <p:hf sldNum="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1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DEE0ADE-1C92-4ADF-B6D9-2326C3505FA1}" type="datetimeFigureOut">
              <a:rPr lang="zh-CN" altLang="en-US" smtClean="0"/>
              <a:t>2024/5/21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487003E-A7D1-4CF1-BC92-CAAEC5259577}" type="slidenum">
              <a:rPr lang="zh-CN" altLang="en-US" smtClean="0"/>
              <a:t>‹#›</a:t>
            </a:fld>
            <a:endParaRPr lang="zh-CN" altLang="en-US"/>
          </a:p>
        </p:txBody>
      </p:sp>
    </p:spTree>
  </p:cSld>
  <p:clrMapOvr>
    <a:masterClrMapping/>
  </p:clrMapOvr>
  <p:hf sldNum="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1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DEE0ADE-1C92-4ADF-B6D9-2326C3505FA1}" type="datetimeFigureOut">
              <a:rPr lang="zh-CN" altLang="en-US" smtClean="0"/>
              <a:t>2024/5/21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487003E-A7D1-4CF1-BC92-CAAEC5259577}" type="slidenum">
              <a:rPr lang="zh-CN" altLang="en-US" smtClean="0"/>
              <a:t>‹#›</a:t>
            </a:fld>
            <a:endParaRPr lang="zh-CN" altLang="en-US"/>
          </a:p>
        </p:txBody>
      </p:sp>
    </p:spTree>
  </p:cSld>
  <p:clrMapOvr>
    <a:masterClrMapping/>
  </p:clrMapOvr>
  <p:hf sldNum="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1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DEE0ADE-1C92-4ADF-B6D9-2326C3505FA1}" type="datetimeFigureOut">
              <a:rPr lang="zh-CN" altLang="en-US" smtClean="0"/>
              <a:t>2024/5/21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487003E-A7D1-4CF1-BC92-CAAEC5259577}" type="slidenum">
              <a:rPr lang="zh-CN" altLang="en-US" smtClean="0"/>
              <a:t>‹#›</a:t>
            </a:fld>
            <a:endParaRPr lang="zh-CN" altLang="en-US"/>
          </a:p>
        </p:txBody>
      </p:sp>
    </p:spTree>
  </p:cSld>
  <p:clrMapOvr>
    <a:masterClrMapping/>
  </p:clrMapOvr>
  <p:hf sldNum="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DEE0ADE-1C92-4ADF-B6D9-2326C3505FA1}" type="datetimeFigureOut">
              <a:rPr lang="zh-CN" altLang="en-US" smtClean="0"/>
              <a:t>2024/5/21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87003E-A7D1-4CF1-BC92-CAAEC5259577}" type="slidenum">
              <a:rPr lang="zh-CN" altLang="en-US" smtClean="0"/>
              <a:t>‹#›</a:t>
            </a:fld>
            <a:endParaRPr lang="zh-CN" altLang="en-US"/>
          </a:p>
        </p:txBody>
      </p:sp>
    </p:spTree>
  </p:cSld>
  <p:clrMapOvr>
    <a:masterClrMapping/>
  </p:clrMapOvr>
  <p:hf sldNum="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1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DEE0ADE-1C92-4ADF-B6D9-2326C3505FA1}" type="datetimeFigureOut">
              <a:rPr lang="zh-CN" altLang="en-US" smtClean="0"/>
              <a:t>2024/5/21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487003E-A7D1-4CF1-BC92-CAAEC5259577}" type="slidenum">
              <a:rPr lang="zh-CN" altLang="en-US" smtClean="0"/>
              <a:t>‹#›</a:t>
            </a:fld>
            <a:endParaRPr lang="zh-CN" altLang="en-US"/>
          </a:p>
        </p:txBody>
      </p:sp>
    </p:spTree>
  </p:cSld>
  <p:clrMapOvr>
    <a:masterClrMapping/>
  </p:clrMapOvr>
  <p:hf sldNum="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1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DEE0ADE-1C92-4ADF-B6D9-2326C3505FA1}" type="datetimeFigureOut">
              <a:rPr lang="zh-CN" altLang="en-US" smtClean="0"/>
              <a:t>2024/5/21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487003E-A7D1-4CF1-BC92-CAAEC5259577}" type="slidenum">
              <a:rPr lang="zh-CN" altLang="en-US" smtClean="0"/>
              <a:t>‹#›</a:t>
            </a:fld>
            <a:endParaRPr lang="zh-CN" altLang="en-US"/>
          </a:p>
        </p:txBody>
      </p:sp>
    </p:spTree>
  </p:cSld>
  <p:clrMapOvr>
    <a:masterClrMapping/>
  </p:clrMapOvr>
  <p:hf sldNum="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1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DEE0ADE-1C92-4ADF-B6D9-2326C3505FA1}" type="datetimeFigureOut">
              <a:rPr lang="zh-CN" altLang="en-US" smtClean="0"/>
              <a:t>2024/5/21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487003E-A7D1-4CF1-BC92-CAAEC5259577}" type="slidenum">
              <a:rPr lang="zh-CN" altLang="en-US" smtClean="0"/>
              <a:t>‹#›</a:t>
            </a:fld>
            <a:endParaRPr lang="zh-CN" altLang="en-US"/>
          </a:p>
        </p:txBody>
      </p:sp>
    </p:spTree>
  </p:cSld>
  <p:clrMapOvr>
    <a:masterClrMapping/>
  </p:clrMapOvr>
  <p:hf sldNum="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1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DEE0ADE-1C92-4ADF-B6D9-2326C3505FA1}" type="datetimeFigureOut">
              <a:rPr lang="zh-CN" altLang="en-US" smtClean="0"/>
              <a:t>2024/5/21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487003E-A7D1-4CF1-BC92-CAAEC5259577}" type="slidenum">
              <a:rPr lang="zh-CN" altLang="en-US" smtClean="0"/>
              <a:t>‹#›</a:t>
            </a:fld>
            <a:endParaRPr lang="zh-CN" altLang="en-US"/>
          </a:p>
        </p:txBody>
      </p:sp>
    </p:spTree>
  </p:cSld>
  <p:clrMapOvr>
    <a:masterClrMapping/>
  </p:clrMapOvr>
  <p:hf sldNum="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1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DEE0ADE-1C92-4ADF-B6D9-2326C3505FA1}" type="datetimeFigureOut">
              <a:rPr lang="zh-CN" altLang="en-US" smtClean="0"/>
              <a:t>2024/5/21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487003E-A7D1-4CF1-BC92-CAAEC5259577}" type="slidenum">
              <a:rPr lang="zh-CN" altLang="en-US" smtClean="0"/>
              <a:t>‹#›</a:t>
            </a:fld>
            <a:endParaRPr lang="zh-CN" altLang="en-US"/>
          </a:p>
        </p:txBody>
      </p:sp>
    </p:spTree>
  </p:cSld>
  <p:clrMapOvr>
    <a:masterClrMapping/>
  </p:clrMapOvr>
  <p:hf sldNum="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2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DEE0ADE-1C92-4ADF-B6D9-2326C3505FA1}" type="datetimeFigureOut">
              <a:rPr lang="zh-CN" altLang="en-US" smtClean="0"/>
              <a:t>2024/5/21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487003E-A7D1-4CF1-BC92-CAAEC5259577}" type="slidenum">
              <a:rPr lang="zh-CN" altLang="en-US" smtClean="0"/>
              <a:t>‹#›</a:t>
            </a:fld>
            <a:endParaRPr lang="zh-CN" altLang="en-US"/>
          </a:p>
        </p:txBody>
      </p:sp>
    </p:spTree>
  </p:cSld>
  <p:clrMapOvr>
    <a:masterClrMapping/>
  </p:clrMapOvr>
  <p:hf sldNum="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2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DEE0ADE-1C92-4ADF-B6D9-2326C3505FA1}" type="datetimeFigureOut">
              <a:rPr lang="zh-CN" altLang="en-US" smtClean="0"/>
              <a:t>2024/5/21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487003E-A7D1-4CF1-BC92-CAAEC5259577}" type="slidenum">
              <a:rPr lang="zh-CN" altLang="en-US" smtClean="0"/>
              <a:t>‹#›</a:t>
            </a:fld>
            <a:endParaRPr lang="zh-CN" altLang="en-US"/>
          </a:p>
        </p:txBody>
      </p:sp>
    </p:spTree>
  </p:cSld>
  <p:clrMapOvr>
    <a:masterClrMapping/>
  </p:clrMapOvr>
  <p:hf sldNum="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2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DEE0ADE-1C92-4ADF-B6D9-2326C3505FA1}" type="datetimeFigureOut">
              <a:rPr lang="zh-CN" altLang="en-US" smtClean="0"/>
              <a:t>2024/5/21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487003E-A7D1-4CF1-BC92-CAAEC5259577}" type="slidenum">
              <a:rPr lang="zh-CN" altLang="en-US" smtClean="0"/>
              <a:t>‹#›</a:t>
            </a:fld>
            <a:endParaRPr lang="zh-CN" altLang="en-US"/>
          </a:p>
        </p:txBody>
      </p:sp>
    </p:spTree>
  </p:cSld>
  <p:clrMapOvr>
    <a:masterClrMapping/>
  </p:clrMapOvr>
  <p:hf sldNum="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2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DEE0ADE-1C92-4ADF-B6D9-2326C3505FA1}" type="datetimeFigureOut">
              <a:rPr lang="zh-CN" altLang="en-US" smtClean="0"/>
              <a:t>2024/5/21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487003E-A7D1-4CF1-BC92-CAAEC5259577}" type="slidenum">
              <a:rPr lang="zh-CN" altLang="en-US" smtClean="0"/>
              <a:t>‹#›</a:t>
            </a:fld>
            <a:endParaRPr lang="zh-CN" altLang="en-US"/>
          </a:p>
        </p:txBody>
      </p:sp>
    </p:spTree>
  </p:cSld>
  <p:clrMapOvr>
    <a:masterClrMapping/>
  </p:clrMapOvr>
  <p:hf sldNum="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2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DEE0ADE-1C92-4ADF-B6D9-2326C3505FA1}" type="datetimeFigureOut">
              <a:rPr lang="zh-CN" altLang="en-US" smtClean="0"/>
              <a:t>2024/5/21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487003E-A7D1-4CF1-BC92-CAAEC5259577}" type="slidenum">
              <a:rPr lang="zh-CN" altLang="en-US" smtClean="0"/>
              <a:t>‹#›</a:t>
            </a:fld>
            <a:endParaRPr lang="zh-CN" altLang="en-US"/>
          </a:p>
        </p:txBody>
      </p:sp>
    </p:spTree>
  </p:cSld>
  <p:clrMapOvr>
    <a:masterClrMapping/>
  </p:clrMapOvr>
  <p:hf sldNum="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DEE0ADE-1C92-4ADF-B6D9-2326C3505FA1}" type="datetimeFigureOut">
              <a:rPr lang="zh-CN" altLang="en-US" smtClean="0"/>
              <a:t>2024/5/21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87003E-A7D1-4CF1-BC92-CAAEC5259577}" type="slidenum">
              <a:rPr lang="zh-CN" altLang="en-US" smtClean="0"/>
              <a:t>‹#›</a:t>
            </a:fld>
            <a:endParaRPr lang="zh-CN" altLang="en-US"/>
          </a:p>
        </p:txBody>
      </p:sp>
    </p:spTree>
  </p:cSld>
  <p:clrMapOvr>
    <a:masterClrMapping/>
  </p:clrMapOvr>
  <p:hf sldNum="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2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DEE0ADE-1C92-4ADF-B6D9-2326C3505FA1}" type="datetimeFigureOut">
              <a:rPr lang="zh-CN" altLang="en-US" smtClean="0"/>
              <a:t>2024/5/21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487003E-A7D1-4CF1-BC92-CAAEC5259577}" type="slidenum">
              <a:rPr lang="zh-CN" altLang="en-US" smtClean="0"/>
              <a:t>‹#›</a:t>
            </a:fld>
            <a:endParaRPr lang="zh-CN" altLang="en-US"/>
          </a:p>
        </p:txBody>
      </p:sp>
    </p:spTree>
  </p:cSld>
  <p:clrMapOvr>
    <a:masterClrMapping/>
  </p:clrMapOvr>
  <p:hf sldNum="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2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DEE0ADE-1C92-4ADF-B6D9-2326C3505FA1}" type="datetimeFigureOut">
              <a:rPr lang="zh-CN" altLang="en-US" smtClean="0"/>
              <a:t>2024/5/21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487003E-A7D1-4CF1-BC92-CAAEC5259577}" type="slidenum">
              <a:rPr lang="zh-CN" altLang="en-US" smtClean="0"/>
              <a:t>‹#›</a:t>
            </a:fld>
            <a:endParaRPr lang="zh-CN" altLang="en-US"/>
          </a:p>
        </p:txBody>
      </p:sp>
    </p:spTree>
  </p:cSld>
  <p:clrMapOvr>
    <a:masterClrMapping/>
  </p:clrMapOvr>
  <p:hf sldNum="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2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DEE0ADE-1C92-4ADF-B6D9-2326C3505FA1}" type="datetimeFigureOut">
              <a:rPr lang="zh-CN" altLang="en-US" smtClean="0"/>
              <a:t>2024/5/21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487003E-A7D1-4CF1-BC92-CAAEC5259577}" type="slidenum">
              <a:rPr lang="zh-CN" altLang="en-US" smtClean="0"/>
              <a:t>‹#›</a:t>
            </a:fld>
            <a:endParaRPr lang="zh-CN" altLang="en-US"/>
          </a:p>
        </p:txBody>
      </p:sp>
    </p:spTree>
  </p:cSld>
  <p:clrMapOvr>
    <a:masterClrMapping/>
  </p:clrMapOvr>
  <p:hf sldNum="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2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DEE0ADE-1C92-4ADF-B6D9-2326C3505FA1}" type="datetimeFigureOut">
              <a:rPr lang="zh-CN" altLang="en-US" smtClean="0"/>
              <a:t>2024/5/21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487003E-A7D1-4CF1-BC92-CAAEC5259577}" type="slidenum">
              <a:rPr lang="zh-CN" altLang="en-US" smtClean="0"/>
              <a:t>‹#›</a:t>
            </a:fld>
            <a:endParaRPr lang="zh-CN" altLang="en-US"/>
          </a:p>
        </p:txBody>
      </p:sp>
    </p:spTree>
  </p:cSld>
  <p:clrMapOvr>
    <a:masterClrMapping/>
  </p:clrMapOvr>
  <p:hf sldNum="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2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DEE0ADE-1C92-4ADF-B6D9-2326C3505FA1}" type="datetimeFigureOut">
              <a:rPr lang="zh-CN" altLang="en-US" smtClean="0"/>
              <a:t>2024/5/21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487003E-A7D1-4CF1-BC92-CAAEC5259577}" type="slidenum">
              <a:rPr lang="zh-CN" altLang="en-US" smtClean="0"/>
              <a:t>‹#›</a:t>
            </a:fld>
            <a:endParaRPr lang="zh-CN" altLang="en-US"/>
          </a:p>
        </p:txBody>
      </p:sp>
    </p:spTree>
  </p:cSld>
  <p:clrMapOvr>
    <a:masterClrMapping/>
  </p:clrMapOvr>
  <p:hf sldNum="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3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DEE0ADE-1C92-4ADF-B6D9-2326C3505FA1}" type="datetimeFigureOut">
              <a:rPr lang="zh-CN" altLang="en-US" smtClean="0"/>
              <a:t>2024/5/21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487003E-A7D1-4CF1-BC92-CAAEC5259577}" type="slidenum">
              <a:rPr lang="zh-CN" altLang="en-US" smtClean="0"/>
              <a:t>‹#›</a:t>
            </a:fld>
            <a:endParaRPr lang="zh-CN" altLang="en-US"/>
          </a:p>
        </p:txBody>
      </p:sp>
    </p:spTree>
  </p:cSld>
  <p:clrMapOvr>
    <a:masterClrMapping/>
  </p:clrMapOvr>
  <p:hf sldNum="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3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DEE0ADE-1C92-4ADF-B6D9-2326C3505FA1}" type="datetimeFigureOut">
              <a:rPr lang="zh-CN" altLang="en-US" smtClean="0"/>
              <a:t>2024/5/21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487003E-A7D1-4CF1-BC92-CAAEC5259577}" type="slidenum">
              <a:rPr lang="zh-CN" altLang="en-US" smtClean="0"/>
              <a:t>‹#›</a:t>
            </a:fld>
            <a:endParaRPr lang="zh-CN" altLang="en-US"/>
          </a:p>
        </p:txBody>
      </p:sp>
    </p:spTree>
  </p:cSld>
  <p:clrMapOvr>
    <a:masterClrMapping/>
  </p:clrMapOvr>
  <p:hf sldNum="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3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DEE0ADE-1C92-4ADF-B6D9-2326C3505FA1}" type="datetimeFigureOut">
              <a:rPr lang="zh-CN" altLang="en-US" smtClean="0"/>
              <a:t>2024/5/21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487003E-A7D1-4CF1-BC92-CAAEC5259577}" type="slidenum">
              <a:rPr lang="zh-CN" altLang="en-US" smtClean="0"/>
              <a:t>‹#›</a:t>
            </a:fld>
            <a:endParaRPr lang="zh-CN" altLang="en-US"/>
          </a:p>
        </p:txBody>
      </p:sp>
    </p:spTree>
  </p:cSld>
  <p:clrMapOvr>
    <a:masterClrMapping/>
  </p:clrMapOvr>
  <p:hf sldNum="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3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DEE0ADE-1C92-4ADF-B6D9-2326C3505FA1}" type="datetimeFigureOut">
              <a:rPr lang="zh-CN" altLang="en-US" smtClean="0"/>
              <a:t>2024/5/21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487003E-A7D1-4CF1-BC92-CAAEC5259577}" type="slidenum">
              <a:rPr lang="zh-CN" altLang="en-US" smtClean="0"/>
              <a:t>‹#›</a:t>
            </a:fld>
            <a:endParaRPr lang="zh-CN" altLang="en-US"/>
          </a:p>
        </p:txBody>
      </p:sp>
    </p:spTree>
  </p:cSld>
  <p:clrMapOvr>
    <a:masterClrMapping/>
  </p:clrMapOvr>
  <p:hf sldNum="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3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DEE0ADE-1C92-4ADF-B6D9-2326C3505FA1}" type="datetimeFigureOut">
              <a:rPr lang="zh-CN" altLang="en-US" smtClean="0"/>
              <a:t>2024/5/21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487003E-A7D1-4CF1-BC92-CAAEC5259577}" type="slidenum">
              <a:rPr lang="zh-CN" altLang="en-US" smtClean="0"/>
              <a:t>‹#›</a:t>
            </a:fld>
            <a:endParaRPr lang="zh-CN" altLang="en-US"/>
          </a:p>
        </p:txBody>
      </p:sp>
    </p:spTree>
  </p:cSld>
  <p:clrMapOvr>
    <a:masterClrMapping/>
  </p:clrMapOvr>
  <p:hf sldNum="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DEE0ADE-1C92-4ADF-B6D9-2326C3505FA1}" type="datetimeFigureOut">
              <a:rPr lang="zh-CN" altLang="en-US" smtClean="0"/>
              <a:t>2024/5/21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487003E-A7D1-4CF1-BC92-CAAEC5259577}" type="slidenum">
              <a:rPr lang="zh-CN" altLang="en-US" smtClean="0"/>
              <a:t>‹#›</a:t>
            </a:fld>
            <a:endParaRPr lang="zh-CN" altLang="en-US"/>
          </a:p>
        </p:txBody>
      </p:sp>
    </p:spTree>
  </p:cSld>
  <p:clrMapOvr>
    <a:masterClrMapping/>
  </p:clrMapOvr>
  <p:hf sldNum="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3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DEE0ADE-1C92-4ADF-B6D9-2326C3505FA1}" type="datetimeFigureOut">
              <a:rPr lang="zh-CN" altLang="en-US" smtClean="0"/>
              <a:t>2024/5/21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487003E-A7D1-4CF1-BC92-CAAEC5259577}" type="slidenum">
              <a:rPr lang="zh-CN" altLang="en-US" smtClean="0"/>
              <a:t>‹#›</a:t>
            </a:fld>
            <a:endParaRPr lang="zh-CN" altLang="en-US"/>
          </a:p>
        </p:txBody>
      </p:sp>
    </p:spTree>
  </p:cSld>
  <p:clrMapOvr>
    <a:masterClrMapping/>
  </p:clrMapOvr>
  <p:hf sldNum="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3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DEE0ADE-1C92-4ADF-B6D9-2326C3505FA1}" type="datetimeFigureOut">
              <a:rPr lang="zh-CN" altLang="en-US" smtClean="0"/>
              <a:t>2024/5/21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487003E-A7D1-4CF1-BC92-CAAEC5259577}" type="slidenum">
              <a:rPr lang="zh-CN" altLang="en-US" smtClean="0"/>
              <a:t>‹#›</a:t>
            </a:fld>
            <a:endParaRPr lang="zh-CN" altLang="en-US"/>
          </a:p>
        </p:txBody>
      </p:sp>
    </p:spTree>
  </p:cSld>
  <p:clrMapOvr>
    <a:masterClrMapping/>
  </p:clrMapOvr>
  <p:hf sldNum="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3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DEE0ADE-1C92-4ADF-B6D9-2326C3505FA1}" type="datetimeFigureOut">
              <a:rPr lang="zh-CN" altLang="en-US" smtClean="0"/>
              <a:t>2024/5/21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487003E-A7D1-4CF1-BC92-CAAEC5259577}" type="slidenum">
              <a:rPr lang="zh-CN" altLang="en-US" smtClean="0"/>
              <a:t>‹#›</a:t>
            </a:fld>
            <a:endParaRPr lang="zh-CN" altLang="en-US"/>
          </a:p>
        </p:txBody>
      </p:sp>
    </p:spTree>
  </p:cSld>
  <p:clrMapOvr>
    <a:masterClrMapping/>
  </p:clrMapOvr>
  <p:hf sldNum="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3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DEE0ADE-1C92-4ADF-B6D9-2326C3505FA1}" type="datetimeFigureOut">
              <a:rPr lang="zh-CN" altLang="en-US" smtClean="0"/>
              <a:t>2024/5/21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487003E-A7D1-4CF1-BC92-CAAEC5259577}" type="slidenum">
              <a:rPr lang="zh-CN" altLang="en-US" smtClean="0"/>
              <a:t>‹#›</a:t>
            </a:fld>
            <a:endParaRPr lang="zh-CN" altLang="en-US"/>
          </a:p>
        </p:txBody>
      </p:sp>
    </p:spTree>
  </p:cSld>
  <p:clrMapOvr>
    <a:masterClrMapping/>
  </p:clrMapOvr>
  <p:hf sldNum="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3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DEE0ADE-1C92-4ADF-B6D9-2326C3505FA1}" type="datetimeFigureOut">
              <a:rPr lang="zh-CN" altLang="en-US" smtClean="0"/>
              <a:t>2024/5/21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487003E-A7D1-4CF1-BC92-CAAEC5259577}" type="slidenum">
              <a:rPr lang="zh-CN" altLang="en-US" smtClean="0"/>
              <a:t>‹#›</a:t>
            </a:fld>
            <a:endParaRPr lang="zh-CN" altLang="en-US"/>
          </a:p>
        </p:txBody>
      </p:sp>
    </p:spTree>
  </p:cSld>
  <p:clrMapOvr>
    <a:masterClrMapping/>
  </p:clrMapOvr>
  <p:hf sldNum="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4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DEE0ADE-1C92-4ADF-B6D9-2326C3505FA1}" type="datetimeFigureOut">
              <a:rPr lang="zh-CN" altLang="en-US" smtClean="0"/>
              <a:t>2024/5/21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487003E-A7D1-4CF1-BC92-CAAEC5259577}" type="slidenum">
              <a:rPr lang="zh-CN" altLang="en-US" smtClean="0"/>
              <a:t>‹#›</a:t>
            </a:fld>
            <a:endParaRPr lang="zh-CN" altLang="en-US"/>
          </a:p>
        </p:txBody>
      </p:sp>
    </p:spTree>
  </p:cSld>
  <p:clrMapOvr>
    <a:masterClrMapping/>
  </p:clrMapOvr>
  <p:hf sldNum="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4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DEE0ADE-1C92-4ADF-B6D9-2326C3505FA1}" type="datetimeFigureOut">
              <a:rPr lang="zh-CN" altLang="en-US" smtClean="0"/>
              <a:t>2024/5/21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487003E-A7D1-4CF1-BC92-CAAEC5259577}" type="slidenum">
              <a:rPr lang="zh-CN" altLang="en-US" smtClean="0"/>
              <a:t>‹#›</a:t>
            </a:fld>
            <a:endParaRPr lang="zh-CN" altLang="en-US"/>
          </a:p>
        </p:txBody>
      </p:sp>
      <p:sp>
        <p:nvSpPr>
          <p:cNvPr id="10" name="TextBox 9"/>
          <p:cNvSpPr txBox="1"/>
          <p:nvPr userDrawn="1"/>
        </p:nvSpPr>
        <p:spPr>
          <a:xfrm>
            <a:off x="453650" y="0"/>
            <a:ext cx="54006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spTree>
  </p:cSld>
  <p:clrMapOvr>
    <a:masterClrMapping/>
  </p:clrMapOvr>
  <p:hf sldNum="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DEE0ADE-1C92-4ADF-B6D9-2326C3505FA1}" type="datetimeFigureOut">
              <a:rPr lang="zh-CN" altLang="en-US" smtClean="0"/>
              <a:t>2024/5/21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487003E-A7D1-4CF1-BC92-CAAEC5259577}" type="slidenum">
              <a:rPr lang="zh-CN" altLang="en-US" smtClean="0"/>
              <a:t>‹#›</a:t>
            </a:fld>
            <a:endParaRPr lang="zh-CN" altLang="en-US"/>
          </a:p>
        </p:txBody>
      </p:sp>
    </p:spTree>
  </p:cSld>
  <p:clrMapOvr>
    <a:masterClrMapping/>
  </p:clrMapOvr>
  <p:hf sldNum="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DEE0ADE-1C92-4ADF-B6D9-2326C3505FA1}" type="datetimeFigureOut">
              <a:rPr lang="zh-CN" altLang="en-US" smtClean="0"/>
              <a:t>2024/5/21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487003E-A7D1-4CF1-BC92-CAAEC5259577}" type="slidenum">
              <a:rPr lang="zh-CN" altLang="en-US" smtClean="0"/>
              <a:t>‹#›</a:t>
            </a:fld>
            <a:endParaRPr lang="zh-CN" altLang="en-US"/>
          </a:p>
        </p:txBody>
      </p:sp>
    </p:spTree>
  </p:cSld>
  <p:clrMapOvr>
    <a:masterClrMapping/>
  </p:clrMapOvr>
  <p:hf sldNum="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DEE0ADE-1C92-4ADF-B6D9-2326C3505FA1}" type="datetimeFigureOut">
              <a:rPr lang="zh-CN" altLang="en-US" smtClean="0"/>
              <a:t>2024/5/21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487003E-A7D1-4CF1-BC92-CAAEC5259577}" type="slidenum">
              <a:rPr lang="zh-CN" altLang="en-US" smtClean="0"/>
              <a:t>‹#›</a:t>
            </a:fld>
            <a:endParaRPr lang="zh-CN" altLang="en-US"/>
          </a:p>
        </p:txBody>
      </p:sp>
    </p:spTree>
  </p:cSld>
  <p:clrMapOvr>
    <a:masterClrMapping/>
  </p:clrMapOvr>
  <p:hf sldNum="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DEE0ADE-1C92-4ADF-B6D9-2326C3505FA1}" type="datetimeFigureOut">
              <a:rPr lang="zh-CN" altLang="en-US" smtClean="0"/>
              <a:t>2024/5/21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487003E-A7D1-4CF1-BC92-CAAEC5259577}" type="slidenum">
              <a:rPr lang="zh-CN" altLang="en-US" smtClean="0"/>
              <a:t>‹#›</a:t>
            </a:fld>
            <a:endParaRPr lang="zh-CN" altLang="en-US"/>
          </a:p>
        </p:txBody>
      </p:sp>
    </p:spTree>
  </p:cSld>
  <p:clrMapOvr>
    <a:masterClrMapping/>
  </p:clrMapOvr>
  <p:hf sldNum="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DEE0ADE-1C92-4ADF-B6D9-2326C3505FA1}" type="datetimeFigureOut">
              <a:rPr lang="zh-CN" altLang="en-US" smtClean="0"/>
              <a:t>2024/5/21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487003E-A7D1-4CF1-BC92-CAAEC5259577}" type="slidenum">
              <a:rPr lang="zh-CN" altLang="en-US" smtClean="0"/>
              <a:t>‹#›</a:t>
            </a:fld>
            <a:endParaRPr lang="zh-CN" altLang="en-US"/>
          </a:p>
        </p:txBody>
      </p:sp>
    </p:spTree>
  </p:cSld>
  <p:clrMapOvr>
    <a:masterClrMapping/>
  </p:clrMapOvr>
  <p:hf sldNum="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DEE0ADE-1C92-4ADF-B6D9-2326C3505FA1}" type="datetimeFigureOut">
              <a:rPr lang="zh-CN" altLang="en-US" smtClean="0"/>
              <a:t>2024/5/21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87003E-A7D1-4CF1-BC92-CAAEC5259577}" type="slidenum">
              <a:rPr lang="zh-CN" altLang="en-US" smtClean="0"/>
              <a:t>‹#›</a:t>
            </a:fld>
            <a:endParaRPr lang="zh-CN" altLang="en-US"/>
          </a:p>
        </p:txBody>
      </p:sp>
    </p:spTree>
  </p:cSld>
  <p:clrMapOvr>
    <a:masterClrMapping/>
  </p:clrMapOvr>
  <p:hf sldNum="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DEE0ADE-1C92-4ADF-B6D9-2326C3505FA1}" type="datetimeFigureOut">
              <a:rPr lang="zh-CN" altLang="en-US" smtClean="0"/>
              <a:t>2024/5/21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87003E-A7D1-4CF1-BC92-CAAEC5259577}" type="slidenum">
              <a:rPr lang="zh-CN" altLang="en-US" smtClean="0"/>
              <a:t>‹#›</a:t>
            </a:fld>
            <a:endParaRPr lang="zh-CN" altLang="en-US"/>
          </a:p>
        </p:txBody>
      </p:sp>
    </p:spTree>
  </p:cSld>
  <p:clrMapOvr>
    <a:masterClrMapping/>
  </p:clrMapOvr>
  <p:hf sldNum="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2024/5/21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2024/5/21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DEE0ADE-1C92-4ADF-B6D9-2326C3505FA1}" type="datetimeFigureOut">
              <a:rPr lang="zh-CN" altLang="en-US" smtClean="0"/>
              <a:t>2024/5/21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487003E-A7D1-4CF1-BC92-CAAEC5259577}" type="slidenum">
              <a:rPr lang="zh-CN" altLang="en-US" smtClean="0"/>
              <a:t>‹#›</a:t>
            </a:fld>
            <a:endParaRPr lang="zh-CN" altLang="en-US"/>
          </a:p>
        </p:txBody>
      </p:sp>
    </p:spTree>
  </p:cSld>
  <p:clrMapOvr>
    <a:masterClrMapping/>
  </p:clrMapOvr>
  <p:hf sldNum="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DEE0ADE-1C92-4ADF-B6D9-2326C3505FA1}" type="datetimeFigureOut">
              <a:rPr lang="zh-CN" altLang="en-US" smtClean="0"/>
              <a:t>2024/5/21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487003E-A7D1-4CF1-BC92-CAAEC5259577}" type="slidenum">
              <a:rPr lang="zh-CN" altLang="en-US" smtClean="0"/>
              <a:t>‹#›</a:t>
            </a:fld>
            <a:endParaRPr lang="zh-CN" altLang="en-US"/>
          </a:p>
        </p:txBody>
      </p:sp>
    </p:spTree>
  </p:cSld>
  <p:clrMapOvr>
    <a:masterClrMapping/>
  </p:clrMapOvr>
  <p:hf sldNum="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DEE0ADE-1C92-4ADF-B6D9-2326C3505FA1}" type="datetimeFigureOut">
              <a:rPr lang="zh-CN" altLang="en-US" smtClean="0"/>
              <a:t>2024/5/21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487003E-A7D1-4CF1-BC92-CAAEC5259577}" type="slidenum">
              <a:rPr lang="zh-CN" altLang="en-US" smtClean="0"/>
              <a:t>‹#›</a:t>
            </a:fld>
            <a:endParaRPr lang="zh-CN" altLang="en-US"/>
          </a:p>
        </p:txBody>
      </p:sp>
    </p:spTree>
  </p:cSld>
  <p:clrMapOvr>
    <a:masterClrMapping/>
  </p:clrMapOvr>
  <p:hf sldNum="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DEE0ADE-1C92-4ADF-B6D9-2326C3505FA1}" type="datetimeFigureOut">
              <a:rPr lang="zh-CN" altLang="en-US" smtClean="0"/>
              <a:t>2024/5/21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487003E-A7D1-4CF1-BC92-CAAEC5259577}" type="slidenum">
              <a:rPr lang="zh-CN" altLang="en-US" smtClean="0"/>
              <a:t>‹#›</a:t>
            </a:fld>
            <a:endParaRPr lang="zh-CN" altLang="en-US"/>
          </a:p>
        </p:txBody>
      </p:sp>
    </p:spTree>
  </p:cSld>
  <p:clrMapOvr>
    <a:masterClrMapping/>
  </p:clrMapOvr>
  <p:hf sldNum="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E0ADE-1C92-4ADF-B6D9-2326C3505FA1}" type="datetimeFigureOut">
              <a:rPr lang="zh-CN" altLang="en-US" smtClean="0"/>
              <a:t>2024/5/21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7003E-A7D1-4CF1-BC92-CAAEC52595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Lst>
  <p:hf sldNum="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9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8.xml"/><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8.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48.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8.xml"/><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48.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48.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8.xml"/><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slideLayout" Target="../slideLayouts/slideLayout48.xml"/><Relationship Id="rId1" Type="http://schemas.openxmlformats.org/officeDocument/2006/relationships/tags" Target="../tags/tag11.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5.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image" Target="../media/image51.jpeg"/><Relationship Id="rId1" Type="http://schemas.openxmlformats.org/officeDocument/2006/relationships/slideLayout" Target="../slideLayouts/slideLayout48.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2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63.png"/><Relationship Id="rId2" Type="http://schemas.openxmlformats.org/officeDocument/2006/relationships/image" Target="../media/image58.jpeg"/><Relationship Id="rId1" Type="http://schemas.openxmlformats.org/officeDocument/2006/relationships/slideLayout" Target="../slideLayouts/slideLayout48.xml"/><Relationship Id="rId6" Type="http://schemas.openxmlformats.org/officeDocument/2006/relationships/image" Target="../media/image62.jpeg"/><Relationship Id="rId5" Type="http://schemas.openxmlformats.org/officeDocument/2006/relationships/image" Target="../media/image61.png"/><Relationship Id="rId4" Type="http://schemas.openxmlformats.org/officeDocument/2006/relationships/image" Target="../media/image60.png"/></Relationships>
</file>

<file path=ppt/slides/_rels/slide2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48.xml"/><Relationship Id="rId4" Type="http://schemas.openxmlformats.org/officeDocument/2006/relationships/image" Target="../media/image67.jpeg"/></Relationships>
</file>

<file path=ppt/slides/_rels/slide3.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slideLayout" Target="../slideLayouts/slideLayout48.xml"/></Relationships>
</file>

<file path=ppt/slides/_rels/slide3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48.xml"/><Relationship Id="rId4" Type="http://schemas.openxmlformats.org/officeDocument/2006/relationships/image" Target="../media/image70.jpeg"/></Relationships>
</file>

<file path=ppt/slides/_rels/slide3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48.xml"/><Relationship Id="rId4" Type="http://schemas.openxmlformats.org/officeDocument/2006/relationships/image" Target="../media/image7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48.xml"/><Relationship Id="rId4" Type="http://schemas.openxmlformats.org/officeDocument/2006/relationships/image" Target="../media/image76.png"/></Relationships>
</file>

<file path=ppt/slides/_rels/slide3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png"/><Relationship Id="rId1" Type="http://schemas.openxmlformats.org/officeDocument/2006/relationships/slideLayout" Target="../slideLayouts/slideLayout48.xml"/><Relationship Id="rId5" Type="http://schemas.openxmlformats.org/officeDocument/2006/relationships/image" Target="../media/image80.png"/><Relationship Id="rId4" Type="http://schemas.openxmlformats.org/officeDocument/2006/relationships/image" Target="../media/image79.png"/></Relationships>
</file>

<file path=ppt/slides/_rels/slide35.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48.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83.png"/><Relationship Id="rId4" Type="http://schemas.openxmlformats.org/officeDocument/2006/relationships/image" Target="../media/image82.png"/></Relationships>
</file>

<file path=ppt/slides/_rels/slide37.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png"/><Relationship Id="rId1" Type="http://schemas.openxmlformats.org/officeDocument/2006/relationships/slideLayout" Target="../slideLayouts/slideLayout48.xml"/></Relationships>
</file>

<file path=ppt/slides/_rels/slide38.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48.xml"/><Relationship Id="rId4" Type="http://schemas.openxmlformats.org/officeDocument/2006/relationships/image" Target="../media/image88.jpeg"/></Relationships>
</file>

<file path=ppt/slides/_rels/slide39.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48.xml"/><Relationship Id="rId5" Type="http://schemas.openxmlformats.org/officeDocument/2006/relationships/image" Target="../media/image92.jpeg"/><Relationship Id="rId4" Type="http://schemas.openxmlformats.org/officeDocument/2006/relationships/image" Target="../media/image91.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8.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48.xml"/><Relationship Id="rId4" Type="http://schemas.openxmlformats.org/officeDocument/2006/relationships/image" Target="../media/image95.jpeg"/></Relationships>
</file>

<file path=ppt/slides/_rels/slide41.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png"/><Relationship Id="rId1" Type="http://schemas.openxmlformats.org/officeDocument/2006/relationships/slideLayout" Target="../slideLayouts/slideLayout48.xml"/><Relationship Id="rId5" Type="http://schemas.openxmlformats.org/officeDocument/2006/relationships/image" Target="../media/image99.png"/><Relationship Id="rId4" Type="http://schemas.openxmlformats.org/officeDocument/2006/relationships/image" Target="../media/image98.jpeg"/></Relationships>
</file>

<file path=ppt/slides/_rels/slide42.xml.rels><?xml version="1.0" encoding="UTF-8" standalone="yes"?>
<Relationships xmlns="http://schemas.openxmlformats.org/package/2006/relationships"><Relationship Id="rId8" Type="http://schemas.openxmlformats.org/officeDocument/2006/relationships/image" Target="../media/image105.jpeg"/><Relationship Id="rId3" Type="http://schemas.openxmlformats.org/officeDocument/2006/relationships/image" Target="../media/image100.jpeg"/><Relationship Id="rId7" Type="http://schemas.openxmlformats.org/officeDocument/2006/relationships/image" Target="../media/image104.jpeg"/><Relationship Id="rId2" Type="http://schemas.openxmlformats.org/officeDocument/2006/relationships/notesSlide" Target="../notesSlides/notesSlide1.xml"/><Relationship Id="rId1" Type="http://schemas.openxmlformats.org/officeDocument/2006/relationships/slideLayout" Target="../slideLayouts/slideLayout48.xml"/><Relationship Id="rId6" Type="http://schemas.openxmlformats.org/officeDocument/2006/relationships/image" Target="../media/image103.png"/><Relationship Id="rId5" Type="http://schemas.openxmlformats.org/officeDocument/2006/relationships/image" Target="../media/image102.jpeg"/><Relationship Id="rId4" Type="http://schemas.openxmlformats.org/officeDocument/2006/relationships/image" Target="../media/image101.jpeg"/><Relationship Id="rId9" Type="http://schemas.openxmlformats.org/officeDocument/2006/relationships/image" Target="../media/image106.png"/></Relationships>
</file>

<file path=ppt/slides/_rels/slide43.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48.xml"/></Relationships>
</file>

<file path=ppt/slides/_rels/slide44.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slideLayout" Target="../slideLayouts/slideLayout48.xml"/></Relationships>
</file>

<file path=ppt/slides/_rels/slide45.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48.xml"/><Relationship Id="rId4" Type="http://schemas.openxmlformats.org/officeDocument/2006/relationships/image" Target="../media/image110.jpeg"/></Relationships>
</file>

<file path=ppt/slides/_rels/slide46.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11.jpeg"/><Relationship Id="rId1" Type="http://schemas.openxmlformats.org/officeDocument/2006/relationships/slideLayout" Target="../slideLayouts/slideLayout48.xml"/><Relationship Id="rId4" Type="http://schemas.openxmlformats.org/officeDocument/2006/relationships/image" Target="../media/image113.jpeg"/></Relationships>
</file>

<file path=ppt/slides/_rels/slide47.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jpeg"/><Relationship Id="rId1" Type="http://schemas.openxmlformats.org/officeDocument/2006/relationships/slideLayout" Target="../slideLayouts/slideLayout48.xml"/><Relationship Id="rId5" Type="http://schemas.openxmlformats.org/officeDocument/2006/relationships/image" Target="../media/image117.jpeg"/><Relationship Id="rId4" Type="http://schemas.openxmlformats.org/officeDocument/2006/relationships/image" Target="../media/image116.jpeg"/></Relationships>
</file>

<file path=ppt/slides/_rels/slide48.xml.rels><?xml version="1.0" encoding="UTF-8" standalone="yes"?>
<Relationships xmlns="http://schemas.openxmlformats.org/package/2006/relationships"><Relationship Id="rId3" Type="http://schemas.openxmlformats.org/officeDocument/2006/relationships/image" Target="../media/image119.jpeg"/><Relationship Id="rId7" Type="http://schemas.openxmlformats.org/officeDocument/2006/relationships/image" Target="../media/image123.jpeg"/><Relationship Id="rId2" Type="http://schemas.openxmlformats.org/officeDocument/2006/relationships/image" Target="../media/image118.jpeg"/><Relationship Id="rId1" Type="http://schemas.openxmlformats.org/officeDocument/2006/relationships/slideLayout" Target="../slideLayouts/slideLayout48.xml"/><Relationship Id="rId6" Type="http://schemas.openxmlformats.org/officeDocument/2006/relationships/image" Target="../media/image122.jpeg"/><Relationship Id="rId5" Type="http://schemas.openxmlformats.org/officeDocument/2006/relationships/image" Target="../media/image121.jpeg"/><Relationship Id="rId4" Type="http://schemas.openxmlformats.org/officeDocument/2006/relationships/image" Target="../media/image120.jpeg"/></Relationships>
</file>

<file path=ppt/slides/_rels/slide49.xml.rels><?xml version="1.0" encoding="UTF-8" standalone="yes"?>
<Relationships xmlns="http://schemas.openxmlformats.org/package/2006/relationships"><Relationship Id="rId8" Type="http://schemas.openxmlformats.org/officeDocument/2006/relationships/image" Target="../media/image130.jpeg"/><Relationship Id="rId3" Type="http://schemas.openxmlformats.org/officeDocument/2006/relationships/image" Target="../media/image125.jpeg"/><Relationship Id="rId7" Type="http://schemas.openxmlformats.org/officeDocument/2006/relationships/image" Target="../media/image129.jpeg"/><Relationship Id="rId2" Type="http://schemas.openxmlformats.org/officeDocument/2006/relationships/image" Target="../media/image124.jpeg"/><Relationship Id="rId1" Type="http://schemas.openxmlformats.org/officeDocument/2006/relationships/slideLayout" Target="../slideLayouts/slideLayout48.xml"/><Relationship Id="rId6" Type="http://schemas.openxmlformats.org/officeDocument/2006/relationships/image" Target="../media/image128.jpeg"/><Relationship Id="rId5" Type="http://schemas.openxmlformats.org/officeDocument/2006/relationships/image" Target="../media/image127.jpeg"/><Relationship Id="rId4" Type="http://schemas.openxmlformats.org/officeDocument/2006/relationships/image" Target="../media/image126.jpeg"/><Relationship Id="rId9" Type="http://schemas.openxmlformats.org/officeDocument/2006/relationships/image" Target="../media/image131.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8.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8" Type="http://schemas.openxmlformats.org/officeDocument/2006/relationships/image" Target="../media/image138.jpeg"/><Relationship Id="rId3" Type="http://schemas.openxmlformats.org/officeDocument/2006/relationships/image" Target="../media/image133.jpeg"/><Relationship Id="rId7" Type="http://schemas.openxmlformats.org/officeDocument/2006/relationships/image" Target="../media/image137.png"/><Relationship Id="rId2" Type="http://schemas.openxmlformats.org/officeDocument/2006/relationships/image" Target="../media/image132.png"/><Relationship Id="rId1" Type="http://schemas.openxmlformats.org/officeDocument/2006/relationships/slideLayout" Target="../slideLayouts/slideLayout48.xml"/><Relationship Id="rId6" Type="http://schemas.openxmlformats.org/officeDocument/2006/relationships/image" Target="../media/image136.jpeg"/><Relationship Id="rId5" Type="http://schemas.openxmlformats.org/officeDocument/2006/relationships/image" Target="../media/image135.png"/><Relationship Id="rId4" Type="http://schemas.openxmlformats.org/officeDocument/2006/relationships/image" Target="../media/image134.png"/><Relationship Id="rId9" Type="http://schemas.openxmlformats.org/officeDocument/2006/relationships/image" Target="../media/image139.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48.xml"/><Relationship Id="rId1" Type="http://schemas.openxmlformats.org/officeDocument/2006/relationships/tags" Target="../tags/tag1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8.xml"/><Relationship Id="rId1" Type="http://schemas.openxmlformats.org/officeDocument/2006/relationships/tags" Target="../tags/tag18.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8.xml"/><Relationship Id="rId1" Type="http://schemas.openxmlformats.org/officeDocument/2006/relationships/tags" Target="../tags/tag19.xml"/></Relationships>
</file>

<file path=ppt/slides/_rels/slide54.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notesSlide" Target="../notesSlides/notesSlide4.xml"/><Relationship Id="rId4" Type="http://schemas.openxmlformats.org/officeDocument/2006/relationships/slideLayout" Target="../slideLayouts/slideLayout48.xml"/></Relationships>
</file>

<file path=ppt/slides/_rels/slide55.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tags" Target="../tags/tag35.xml"/><Relationship Id="rId18" Type="http://schemas.openxmlformats.org/officeDocument/2006/relationships/tags" Target="../tags/tag40.xml"/><Relationship Id="rId26" Type="http://schemas.openxmlformats.org/officeDocument/2006/relationships/tags" Target="../tags/tag48.xml"/><Relationship Id="rId3" Type="http://schemas.openxmlformats.org/officeDocument/2006/relationships/tags" Target="../tags/tag25.xml"/><Relationship Id="rId21" Type="http://schemas.openxmlformats.org/officeDocument/2006/relationships/tags" Target="../tags/tag43.xml"/><Relationship Id="rId7" Type="http://schemas.openxmlformats.org/officeDocument/2006/relationships/tags" Target="../tags/tag29.xml"/><Relationship Id="rId12" Type="http://schemas.openxmlformats.org/officeDocument/2006/relationships/tags" Target="../tags/tag34.xml"/><Relationship Id="rId17" Type="http://schemas.openxmlformats.org/officeDocument/2006/relationships/tags" Target="../tags/tag39.xml"/><Relationship Id="rId25" Type="http://schemas.openxmlformats.org/officeDocument/2006/relationships/tags" Target="../tags/tag47.xml"/><Relationship Id="rId2" Type="http://schemas.openxmlformats.org/officeDocument/2006/relationships/tags" Target="../tags/tag24.xml"/><Relationship Id="rId16" Type="http://schemas.openxmlformats.org/officeDocument/2006/relationships/tags" Target="../tags/tag38.xml"/><Relationship Id="rId20" Type="http://schemas.openxmlformats.org/officeDocument/2006/relationships/tags" Target="../tags/tag42.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tags" Target="../tags/tag33.xml"/><Relationship Id="rId24" Type="http://schemas.openxmlformats.org/officeDocument/2006/relationships/tags" Target="../tags/tag46.xml"/><Relationship Id="rId5" Type="http://schemas.openxmlformats.org/officeDocument/2006/relationships/tags" Target="../tags/tag27.xml"/><Relationship Id="rId15" Type="http://schemas.openxmlformats.org/officeDocument/2006/relationships/tags" Target="../tags/tag37.xml"/><Relationship Id="rId23" Type="http://schemas.openxmlformats.org/officeDocument/2006/relationships/tags" Target="../tags/tag45.xml"/><Relationship Id="rId10" Type="http://schemas.openxmlformats.org/officeDocument/2006/relationships/tags" Target="../tags/tag32.xml"/><Relationship Id="rId19" Type="http://schemas.openxmlformats.org/officeDocument/2006/relationships/tags" Target="../tags/tag41.xml"/><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tags" Target="../tags/tag36.xml"/><Relationship Id="rId22" Type="http://schemas.openxmlformats.org/officeDocument/2006/relationships/tags" Target="../tags/tag44.xml"/><Relationship Id="rId27" Type="http://schemas.openxmlformats.org/officeDocument/2006/relationships/slideLayout" Target="../slideLayouts/slideLayout4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7.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3.png"/><Relationship Id="rId4"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8.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EEDE9"/>
        </a:solidFill>
        <a:effectLst/>
      </p:bgPr>
    </p:bg>
    <p:spTree>
      <p:nvGrpSpPr>
        <p:cNvPr id="1" name=""/>
        <p:cNvGrpSpPr/>
        <p:nvPr/>
      </p:nvGrpSpPr>
      <p:grpSpPr>
        <a:xfrm>
          <a:off x="0" y="0"/>
          <a:ext cx="0" cy="0"/>
          <a:chOff x="0" y="0"/>
          <a:chExt cx="0" cy="0"/>
        </a:xfrm>
      </p:grpSpPr>
      <p:pic>
        <p:nvPicPr>
          <p:cNvPr id="21" name="图片 20"/>
          <p:cNvPicPr>
            <a:picLocks noChangeAspect="1"/>
          </p:cNvPicPr>
          <p:nvPr/>
        </p:nvPicPr>
        <p:blipFill>
          <a:blip r:embed="rId2"/>
          <a:stretch>
            <a:fillRect/>
          </a:stretch>
        </p:blipFill>
        <p:spPr>
          <a:xfrm>
            <a:off x="0" y="0"/>
            <a:ext cx="12192000" cy="6858000"/>
          </a:xfrm>
          <a:prstGeom prst="rect">
            <a:avLst/>
          </a:prstGeom>
        </p:spPr>
      </p:pic>
      <p:graphicFrame>
        <p:nvGraphicFramePr>
          <p:cNvPr id="5" name="表格 4"/>
          <p:cNvGraphicFramePr>
            <a:graphicFrameLocks noGrp="1"/>
          </p:cNvGraphicFramePr>
          <p:nvPr/>
        </p:nvGraphicFramePr>
        <p:xfrm>
          <a:off x="0" y="-18914"/>
          <a:ext cx="12192000" cy="4841778"/>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1613926">
                <a:tc>
                  <a:txBody>
                    <a:bodyPr/>
                    <a:lstStyle/>
                    <a:p>
                      <a:endParaRPr lang="zh-CN" altLang="en-US" dirty="0"/>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zh-CN" alt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5">
                        <a:alpha val="19000"/>
                      </a:schemeClr>
                    </a:solidFill>
                  </a:tcPr>
                </a:tc>
                <a:tc>
                  <a:txBody>
                    <a:bodyPr/>
                    <a:lstStyle/>
                    <a:p>
                      <a:endParaRPr lang="zh-CN" alt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zh-CN" altLang="en-US" dirty="0"/>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1613926">
                <a:tc>
                  <a:txBody>
                    <a:bodyPr/>
                    <a:lstStyle/>
                    <a:p>
                      <a:endParaRPr lang="zh-CN" altLang="en-US" dirty="0"/>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alpha val="36000"/>
                      </a:schemeClr>
                    </a:solidFill>
                  </a:tcPr>
                </a:tc>
                <a:tc>
                  <a:txBody>
                    <a:bodyPr/>
                    <a:lstStyle/>
                    <a:p>
                      <a:endParaRPr lang="zh-CN" alt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zh-CN" alt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alpha val="20000"/>
                      </a:schemeClr>
                    </a:solidFill>
                  </a:tcPr>
                </a:tc>
                <a:tc>
                  <a:txBody>
                    <a:bodyPr/>
                    <a:lstStyle/>
                    <a:p>
                      <a:endParaRPr lang="zh-CN" altLang="en-US"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1613926">
                <a:tc>
                  <a:txBody>
                    <a:bodyPr/>
                    <a:lstStyle/>
                    <a:p>
                      <a:endParaRPr lang="zh-CN" altLang="en-US" dirty="0"/>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lang="zh-CN" alt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alpha val="29000"/>
                      </a:schemeClr>
                    </a:solidFill>
                  </a:tcPr>
                </a:tc>
                <a:tc>
                  <a:txBody>
                    <a:bodyPr/>
                    <a:lstStyle/>
                    <a:p>
                      <a:endParaRPr lang="zh-CN" alt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lang="zh-CN" altLang="en-US"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alpha val="19000"/>
                      </a:schemeClr>
                    </a:solidFill>
                  </a:tcPr>
                </a:tc>
                <a:extLst>
                  <a:ext uri="{0D108BD9-81ED-4DB2-BD59-A6C34878D82A}">
                    <a16:rowId xmlns:a16="http://schemas.microsoft.com/office/drawing/2014/main" val="10002"/>
                  </a:ext>
                </a:extLst>
              </a:tr>
            </a:tbl>
          </a:graphicData>
        </a:graphic>
      </p:graphicFrame>
      <p:pic>
        <p:nvPicPr>
          <p:cNvPr id="26" name="图片 25"/>
          <p:cNvPicPr>
            <a:picLocks noChangeAspect="1"/>
          </p:cNvPicPr>
          <p:nvPr/>
        </p:nvPicPr>
        <p:blipFill>
          <a:blip r:embed="rId3"/>
          <a:stretch>
            <a:fillRect/>
          </a:stretch>
        </p:blipFill>
        <p:spPr>
          <a:xfrm>
            <a:off x="0" y="4822864"/>
            <a:ext cx="12192000" cy="2035136"/>
          </a:xfrm>
          <a:prstGeom prst="rect">
            <a:avLst/>
          </a:prstGeom>
        </p:spPr>
      </p:pic>
      <p:sp>
        <p:nvSpPr>
          <p:cNvPr id="3" name="TextBox 8"/>
          <p:cNvSpPr txBox="1"/>
          <p:nvPr/>
        </p:nvSpPr>
        <p:spPr>
          <a:xfrm>
            <a:off x="0" y="6102229"/>
            <a:ext cx="12192000" cy="398780"/>
          </a:xfrm>
          <a:prstGeom prst="rect">
            <a:avLst/>
          </a:prstGeom>
          <a:noFill/>
        </p:spPr>
        <p:txBody>
          <a:bodyPr wrap="square">
            <a:spAutoFit/>
          </a:bodyPr>
          <a:lstStyle/>
          <a:p>
            <a:pPr algn="ctr" defTabSz="1219200" latinLnBrk="1">
              <a:defRPr/>
            </a:pPr>
            <a:r>
              <a:rPr lang="en-US" altLang="zh-CN" sz="20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90204" pitchFamily="34" charset="0"/>
              </a:rPr>
              <a:t> </a:t>
            </a:r>
            <a:endParaRPr lang="zh-CN" altLang="en-US" sz="20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90204" pitchFamily="34" charset="0"/>
            </a:endParaRPr>
          </a:p>
        </p:txBody>
      </p:sp>
      <p:sp>
        <p:nvSpPr>
          <p:cNvPr id="4" name="TextBox 1"/>
          <p:cNvSpPr txBox="1">
            <a:spLocks noChangeArrowheads="1"/>
          </p:cNvSpPr>
          <p:nvPr/>
        </p:nvSpPr>
        <p:spPr bwMode="auto">
          <a:xfrm>
            <a:off x="0" y="5047048"/>
            <a:ext cx="12192000" cy="829945"/>
          </a:xfrm>
          <a:prstGeom prst="rect">
            <a:avLst/>
          </a:prstGeom>
          <a:noFill/>
          <a:ln w="9525">
            <a:noFill/>
            <a:miter lim="800000"/>
          </a:ln>
        </p:spPr>
        <p:txBody>
          <a:bodyPr wrap="square">
            <a:spAutoFit/>
          </a:bodyPr>
          <a:lstStyle/>
          <a:p>
            <a:pPr algn="ctr" defTabSz="1219200" latinLnBrk="1"/>
            <a:r>
              <a:rPr lang="zh-CN" altLang="en-US" sz="4800" b="1"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90204" pitchFamily="34" charset="0"/>
              </a:rPr>
              <a:t>家政服务专业群实训室建设方案</a:t>
            </a:r>
          </a:p>
        </p:txBody>
      </p:sp>
      <p:pic>
        <p:nvPicPr>
          <p:cNvPr id="6" name="图片 5">
            <a:extLst>
              <a:ext uri="{FF2B5EF4-FFF2-40B4-BE49-F238E27FC236}">
                <a16:creationId xmlns:a16="http://schemas.microsoft.com/office/drawing/2014/main" id="{EAA42133-A22B-3435-BE9D-A7EBA0A70B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4752" y="633866"/>
            <a:ext cx="1630908" cy="34714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组合 93"/>
          <p:cNvGrpSpPr/>
          <p:nvPr/>
        </p:nvGrpSpPr>
        <p:grpSpPr>
          <a:xfrm>
            <a:off x="435533" y="356032"/>
            <a:ext cx="5563220" cy="635002"/>
            <a:chOff x="435533" y="309778"/>
            <a:chExt cx="5563220" cy="635002"/>
          </a:xfrm>
        </p:grpSpPr>
        <p:sp>
          <p:nvSpPr>
            <p:cNvPr id="95" name="TextBox 1"/>
            <p:cNvSpPr txBox="1"/>
            <p:nvPr/>
          </p:nvSpPr>
          <p:spPr>
            <a:xfrm>
              <a:off x="1300031" y="345480"/>
              <a:ext cx="4698722" cy="584775"/>
            </a:xfrm>
            <a:prstGeom prst="rect">
              <a:avLst/>
            </a:prstGeom>
            <a:noFill/>
          </p:spPr>
          <p:txBody>
            <a:bodyPr wrap="none" rtlCol="0">
              <a:spAutoFit/>
            </a:bodyPr>
            <a:lstStyle/>
            <a:p>
              <a:r>
                <a:rPr lang="zh-CN" altLang="en-US" sz="3200" b="1" dirty="0">
                  <a:solidFill>
                    <a:srgbClr val="ED6568"/>
                  </a:solidFill>
                  <a:latin typeface="Arial" panose="020B0604020202090204"/>
                  <a:ea typeface="微软雅黑" panose="020B0503020204020204" pitchFamily="34" charset="-122"/>
                  <a:sym typeface="Arial" panose="020B0604020202090204"/>
                </a:rPr>
                <a:t>家政实训室分类数量规划</a:t>
              </a:r>
            </a:p>
          </p:txBody>
        </p:sp>
        <p:sp>
          <p:nvSpPr>
            <p:cNvPr id="96" name="椭圆 95"/>
            <p:cNvSpPr/>
            <p:nvPr/>
          </p:nvSpPr>
          <p:spPr>
            <a:xfrm>
              <a:off x="435533" y="309778"/>
              <a:ext cx="635002" cy="635002"/>
            </a:xfrm>
            <a:prstGeom prst="ellipse">
              <a:avLst/>
            </a:prstGeom>
            <a:solidFill>
              <a:srgbClr val="3B4C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sp>
          <p:nvSpPr>
            <p:cNvPr id="99" name="椭圆 98"/>
            <p:cNvSpPr/>
            <p:nvPr/>
          </p:nvSpPr>
          <p:spPr>
            <a:xfrm>
              <a:off x="703129" y="309778"/>
              <a:ext cx="635002" cy="635002"/>
            </a:xfrm>
            <a:prstGeom prst="ellipse">
              <a:avLst/>
            </a:prstGeom>
            <a:solidFill>
              <a:srgbClr val="F9B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grpSp>
      <p:sp>
        <p:nvSpPr>
          <p:cNvPr id="7" name="textbox 22"/>
          <p:cNvSpPr/>
          <p:nvPr/>
        </p:nvSpPr>
        <p:spPr>
          <a:xfrm>
            <a:off x="2789382" y="445242"/>
            <a:ext cx="8802791" cy="327660"/>
          </a:xfrm>
          <a:prstGeom prst="rect">
            <a:avLst/>
          </a:prstGeom>
          <a:ln>
            <a:noFill/>
          </a:ln>
        </p:spPr>
        <p:txBody>
          <a:bodyPr vert="horz" wrap="square" lIns="0" tIns="0" rIns="0" bIns="0" anchor="ctr"/>
          <a:lstStyle/>
          <a:p>
            <a:pPr algn="r" rtl="0" eaLnBrk="0">
              <a:lnSpc>
                <a:spcPct val="88000"/>
              </a:lnSpc>
            </a:pPr>
            <a:r>
              <a:rPr lang="en-US" altLang="zh-CN" sz="1865" dirty="0">
                <a:solidFill>
                  <a:srgbClr val="ED6568"/>
                </a:solidFill>
                <a:latin typeface="微软雅黑" panose="020B0503020204020204" pitchFamily="34" charset="-122"/>
                <a:ea typeface="微软雅黑" panose="020B0503020204020204" pitchFamily="34" charset="-122"/>
              </a:rPr>
              <a:t>…………………………………………………………………………</a:t>
            </a:r>
            <a:endParaRPr lang="zh-CN" altLang="en-US" sz="1865" dirty="0">
              <a:solidFill>
                <a:srgbClr val="ED6568"/>
              </a:solidFill>
              <a:latin typeface="微软雅黑" panose="020B0503020204020204" pitchFamily="34" charset="-122"/>
              <a:ea typeface="微软雅黑" panose="020B0503020204020204" pitchFamily="34" charset="-122"/>
            </a:endParaRPr>
          </a:p>
        </p:txBody>
      </p:sp>
      <p:sp>
        <p:nvSpPr>
          <p:cNvPr id="8" name="椭圆 7"/>
          <p:cNvSpPr/>
          <p:nvPr/>
        </p:nvSpPr>
        <p:spPr>
          <a:xfrm>
            <a:off x="11626300" y="613493"/>
            <a:ext cx="96000" cy="96000"/>
          </a:xfrm>
          <a:prstGeom prst="ellipse">
            <a:avLst/>
          </a:prstGeom>
          <a:noFill/>
          <a:ln w="19050">
            <a:solidFill>
              <a:srgbClr val="3B4C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2" name="组合 1"/>
          <p:cNvGrpSpPr/>
          <p:nvPr/>
        </p:nvGrpSpPr>
        <p:grpSpPr>
          <a:xfrm>
            <a:off x="583563" y="4475543"/>
            <a:ext cx="11042739" cy="1018539"/>
            <a:chOff x="437671" y="1130522"/>
            <a:chExt cx="10079359" cy="3528315"/>
          </a:xfrm>
          <a:solidFill>
            <a:srgbClr val="ED6568"/>
          </a:solidFill>
        </p:grpSpPr>
        <p:sp>
          <p:nvSpPr>
            <p:cNvPr id="3" name="矩形: 单圆角 2"/>
            <p:cNvSpPr/>
            <p:nvPr/>
          </p:nvSpPr>
          <p:spPr>
            <a:xfrm rot="5400000">
              <a:off x="-406302" y="1974495"/>
              <a:ext cx="3528315" cy="1840369"/>
            </a:xfrm>
            <a:prstGeom prst="round1Rect">
              <a:avLst>
                <a:gd name="adj" fmla="val 11282"/>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矩形: 单圆角 3"/>
            <p:cNvSpPr/>
            <p:nvPr/>
          </p:nvSpPr>
          <p:spPr>
            <a:xfrm rot="5400000">
              <a:off x="1653445" y="1974495"/>
              <a:ext cx="3528315" cy="1840369"/>
            </a:xfrm>
            <a:prstGeom prst="round1Rect">
              <a:avLst>
                <a:gd name="adj" fmla="val 11282"/>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矩形: 单圆角 4"/>
            <p:cNvSpPr/>
            <p:nvPr/>
          </p:nvSpPr>
          <p:spPr>
            <a:xfrm rot="5400000">
              <a:off x="3713193" y="1974495"/>
              <a:ext cx="3528315" cy="1840369"/>
            </a:xfrm>
            <a:prstGeom prst="round1Rect">
              <a:avLst>
                <a:gd name="adj" fmla="val 11282"/>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单圆角 5"/>
            <p:cNvSpPr/>
            <p:nvPr/>
          </p:nvSpPr>
          <p:spPr>
            <a:xfrm rot="5400000">
              <a:off x="5772941" y="1974495"/>
              <a:ext cx="3528315" cy="1840369"/>
            </a:xfrm>
            <a:prstGeom prst="round1Rect">
              <a:avLst>
                <a:gd name="adj" fmla="val 11282"/>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矩形: 单圆角 9"/>
            <p:cNvSpPr/>
            <p:nvPr/>
          </p:nvSpPr>
          <p:spPr>
            <a:xfrm rot="5400000">
              <a:off x="7832688" y="1974495"/>
              <a:ext cx="3528315" cy="1840369"/>
            </a:xfrm>
            <a:prstGeom prst="round1Rect">
              <a:avLst>
                <a:gd name="adj" fmla="val 11282"/>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4" name="组合 13"/>
          <p:cNvGrpSpPr/>
          <p:nvPr/>
        </p:nvGrpSpPr>
        <p:grpSpPr>
          <a:xfrm>
            <a:off x="583563" y="1900830"/>
            <a:ext cx="11042739" cy="2506071"/>
            <a:chOff x="437672" y="1197022"/>
            <a:chExt cx="8282054" cy="2480631"/>
          </a:xfrm>
          <a:solidFill>
            <a:srgbClr val="ED6568">
              <a:alpha val="10000"/>
            </a:srgbClr>
          </a:solidFill>
        </p:grpSpPr>
        <p:sp>
          <p:nvSpPr>
            <p:cNvPr id="15" name="矩形: 单圆角 14"/>
            <p:cNvSpPr/>
            <p:nvPr/>
          </p:nvSpPr>
          <p:spPr>
            <a:xfrm rot="5400000">
              <a:off x="-46542" y="1681236"/>
              <a:ext cx="2480631" cy="1512203"/>
            </a:xfrm>
            <a:prstGeom prst="round1Rect">
              <a:avLst>
                <a:gd name="adj" fmla="val 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矩形: 单圆角 15"/>
            <p:cNvSpPr/>
            <p:nvPr/>
          </p:nvSpPr>
          <p:spPr>
            <a:xfrm rot="5400000">
              <a:off x="1645920" y="1681236"/>
              <a:ext cx="2480631" cy="1512203"/>
            </a:xfrm>
            <a:prstGeom prst="round1Rect">
              <a:avLst>
                <a:gd name="adj" fmla="val 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矩形: 单圆角 16"/>
            <p:cNvSpPr/>
            <p:nvPr/>
          </p:nvSpPr>
          <p:spPr>
            <a:xfrm rot="5400000">
              <a:off x="3338384" y="1681236"/>
              <a:ext cx="2480631" cy="1512203"/>
            </a:xfrm>
            <a:prstGeom prst="round1Rect">
              <a:avLst>
                <a:gd name="adj" fmla="val 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矩形: 单圆角 17"/>
            <p:cNvSpPr/>
            <p:nvPr/>
          </p:nvSpPr>
          <p:spPr>
            <a:xfrm rot="5400000">
              <a:off x="5030847" y="1681236"/>
              <a:ext cx="2480631" cy="1512203"/>
            </a:xfrm>
            <a:prstGeom prst="round1Rect">
              <a:avLst>
                <a:gd name="adj" fmla="val 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矩形: 单圆角 20"/>
            <p:cNvSpPr/>
            <p:nvPr/>
          </p:nvSpPr>
          <p:spPr>
            <a:xfrm rot="5400000">
              <a:off x="6723309" y="1681236"/>
              <a:ext cx="2480631" cy="1512203"/>
            </a:xfrm>
            <a:prstGeom prst="round1Rect">
              <a:avLst>
                <a:gd name="adj" fmla="val 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2" name="textbox 117"/>
          <p:cNvSpPr/>
          <p:nvPr/>
        </p:nvSpPr>
        <p:spPr>
          <a:xfrm>
            <a:off x="617641" y="4799663"/>
            <a:ext cx="1908385" cy="302260"/>
          </a:xfrm>
          <a:prstGeom prst="rect">
            <a:avLst/>
          </a:prstGeom>
        </p:spPr>
        <p:txBody>
          <a:bodyPr vert="horz" wrap="square" lIns="0" tIns="0" rIns="0" bIns="0" anchor="ctr"/>
          <a:lstStyle/>
          <a:p>
            <a:pPr algn="ctr" rtl="0" eaLnBrk="0"/>
            <a:r>
              <a:rPr sz="2400" b="1" spc="40" dirty="0" err="1">
                <a:ln w="3175" cap="flat" cmpd="sng">
                  <a:noFill/>
                  <a:prstDash val="solid"/>
                  <a:miter lim="0"/>
                </a:ln>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现代家政服务</a:t>
            </a:r>
            <a:endParaRPr lang="en-US" altLang="en-US" sz="2400" b="1" dirty="0">
              <a:solidFill>
                <a:schemeClr val="bg1"/>
              </a:solidFill>
              <a:latin typeface="微软雅黑" panose="020B0503020204020204" pitchFamily="34" charset="-122"/>
              <a:ea typeface="微软雅黑" panose="020B0503020204020204" pitchFamily="34" charset="-122"/>
            </a:endParaRPr>
          </a:p>
        </p:txBody>
      </p:sp>
      <p:sp>
        <p:nvSpPr>
          <p:cNvPr id="23" name="textbox 118"/>
          <p:cNvSpPr/>
          <p:nvPr/>
        </p:nvSpPr>
        <p:spPr>
          <a:xfrm>
            <a:off x="3005594" y="4799663"/>
            <a:ext cx="1705185" cy="302260"/>
          </a:xfrm>
          <a:prstGeom prst="rect">
            <a:avLst/>
          </a:prstGeom>
        </p:spPr>
        <p:txBody>
          <a:bodyPr vert="horz" wrap="square" lIns="0" tIns="0" rIns="0" bIns="0" anchor="ctr"/>
          <a:lstStyle/>
          <a:p>
            <a:pPr algn="ctr" rtl="0" eaLnBrk="0"/>
            <a:r>
              <a:rPr sz="2400" b="1" spc="40" dirty="0" err="1">
                <a:ln w="3175" cap="flat" cmpd="sng">
                  <a:noFill/>
                  <a:prstDash val="solid"/>
                  <a:miter lim="0"/>
                </a:ln>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婴幼儿照护</a:t>
            </a:r>
            <a:endParaRPr lang="en-US" altLang="en-US" sz="2400" b="1" dirty="0">
              <a:solidFill>
                <a:schemeClr val="bg1"/>
              </a:solidFill>
              <a:latin typeface="微软雅黑" panose="020B0503020204020204" pitchFamily="34" charset="-122"/>
              <a:ea typeface="微软雅黑" panose="020B0503020204020204" pitchFamily="34" charset="-122"/>
            </a:endParaRPr>
          </a:p>
        </p:txBody>
      </p:sp>
      <p:sp>
        <p:nvSpPr>
          <p:cNvPr id="24" name="textbox 122"/>
          <p:cNvSpPr/>
          <p:nvPr/>
        </p:nvSpPr>
        <p:spPr>
          <a:xfrm>
            <a:off x="7603261" y="4799663"/>
            <a:ext cx="1501140" cy="302260"/>
          </a:xfrm>
          <a:prstGeom prst="rect">
            <a:avLst/>
          </a:prstGeom>
        </p:spPr>
        <p:txBody>
          <a:bodyPr vert="horz" wrap="square" lIns="0" tIns="0" rIns="0" bIns="0" anchor="ctr"/>
          <a:lstStyle/>
          <a:p>
            <a:pPr algn="ctr" rtl="0" eaLnBrk="0"/>
            <a:r>
              <a:rPr sz="2400" b="1" spc="27" dirty="0" err="1">
                <a:ln w="3175" cap="flat" cmpd="sng">
                  <a:noFill/>
                  <a:prstDash val="solid"/>
                  <a:miter lim="0"/>
                </a:ln>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老年照护</a:t>
            </a:r>
            <a:endParaRPr lang="en-US" altLang="en-US" sz="2400" b="1" dirty="0">
              <a:solidFill>
                <a:schemeClr val="bg1"/>
              </a:solidFill>
              <a:latin typeface="微软雅黑" panose="020B0503020204020204" pitchFamily="34" charset="-122"/>
              <a:ea typeface="微软雅黑" panose="020B0503020204020204" pitchFamily="34" charset="-122"/>
            </a:endParaRPr>
          </a:p>
        </p:txBody>
      </p:sp>
      <p:sp>
        <p:nvSpPr>
          <p:cNvPr id="25" name="textbox 123"/>
          <p:cNvSpPr/>
          <p:nvPr/>
        </p:nvSpPr>
        <p:spPr>
          <a:xfrm>
            <a:off x="9868019" y="4799663"/>
            <a:ext cx="1500292" cy="302260"/>
          </a:xfrm>
          <a:prstGeom prst="rect">
            <a:avLst/>
          </a:prstGeom>
        </p:spPr>
        <p:txBody>
          <a:bodyPr vert="horz" wrap="square" lIns="0" tIns="0" rIns="0" bIns="0" anchor="ctr"/>
          <a:lstStyle/>
          <a:p>
            <a:pPr algn="ctr" rtl="0" eaLnBrk="0"/>
            <a:r>
              <a:rPr sz="2400" b="1" spc="27" dirty="0" err="1">
                <a:ln w="3175" cap="flat" cmpd="sng">
                  <a:noFill/>
                  <a:prstDash val="solid"/>
                  <a:miter lim="0"/>
                </a:ln>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公共康养</a:t>
            </a:r>
            <a:endParaRPr lang="en-US" altLang="en-US" sz="2400" b="1" dirty="0">
              <a:solidFill>
                <a:schemeClr val="bg1"/>
              </a:solidFill>
              <a:latin typeface="微软雅黑" panose="020B0503020204020204" pitchFamily="34" charset="-122"/>
              <a:ea typeface="微软雅黑" panose="020B0503020204020204" pitchFamily="34" charset="-122"/>
            </a:endParaRPr>
          </a:p>
        </p:txBody>
      </p:sp>
      <p:sp>
        <p:nvSpPr>
          <p:cNvPr id="26" name="textbox 124"/>
          <p:cNvSpPr/>
          <p:nvPr/>
        </p:nvSpPr>
        <p:spPr>
          <a:xfrm>
            <a:off x="5407660" y="4799663"/>
            <a:ext cx="1376680" cy="302260"/>
          </a:xfrm>
          <a:prstGeom prst="rect">
            <a:avLst/>
          </a:prstGeom>
        </p:spPr>
        <p:txBody>
          <a:bodyPr vert="horz" wrap="square" lIns="0" tIns="0" rIns="0" bIns="0" anchor="ctr"/>
          <a:lstStyle/>
          <a:p>
            <a:pPr algn="ctr" rtl="0" eaLnBrk="0"/>
            <a:r>
              <a:rPr sz="2400" b="1" spc="13" dirty="0" err="1">
                <a:ln w="3175" cap="flat" cmpd="sng">
                  <a:noFill/>
                  <a:prstDash val="solid"/>
                  <a:miter lim="0"/>
                </a:ln>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产妇照</a:t>
            </a:r>
            <a:r>
              <a:rPr sz="2400" b="1" dirty="0" err="1">
                <a:ln w="3175" cap="flat" cmpd="sng">
                  <a:noFill/>
                  <a:prstDash val="solid"/>
                  <a:miter lim="0"/>
                </a:ln>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护</a:t>
            </a:r>
            <a:endParaRPr lang="en-US" altLang="en-US" sz="2400" b="1" dirty="0">
              <a:solidFill>
                <a:schemeClr val="bg1"/>
              </a:solidFill>
              <a:latin typeface="微软雅黑" panose="020B0503020204020204" pitchFamily="34" charset="-122"/>
              <a:ea typeface="微软雅黑" panose="020B0503020204020204" pitchFamily="34" charset="-122"/>
            </a:endParaRPr>
          </a:p>
        </p:txBody>
      </p:sp>
      <p:sp>
        <p:nvSpPr>
          <p:cNvPr id="27" name="path"/>
          <p:cNvSpPr/>
          <p:nvPr/>
        </p:nvSpPr>
        <p:spPr>
          <a:xfrm>
            <a:off x="10196525" y="2978849"/>
            <a:ext cx="843279" cy="507152"/>
          </a:xfrm>
          <a:custGeom>
            <a:avLst/>
            <a:gdLst/>
            <a:ahLst/>
            <a:cxnLst/>
            <a:rect l="0" t="0" r="0" b="0"/>
            <a:pathLst>
              <a:path w="995" h="598">
                <a:moveTo>
                  <a:pt x="853" y="484"/>
                </a:moveTo>
                <a:lnTo>
                  <a:pt x="151" y="484"/>
                </a:lnTo>
                <a:lnTo>
                  <a:pt x="151" y="37"/>
                </a:lnTo>
                <a:lnTo>
                  <a:pt x="853" y="37"/>
                </a:lnTo>
                <a:lnTo>
                  <a:pt x="853" y="484"/>
                </a:lnTo>
                <a:close/>
                <a:moveTo>
                  <a:pt x="224" y="431"/>
                </a:moveTo>
                <a:lnTo>
                  <a:pt x="780" y="431"/>
                </a:lnTo>
                <a:lnTo>
                  <a:pt x="780" y="390"/>
                </a:lnTo>
                <a:lnTo>
                  <a:pt x="224" y="390"/>
                </a:lnTo>
                <a:lnTo>
                  <a:pt x="224" y="431"/>
                </a:lnTo>
                <a:close/>
                <a:moveTo>
                  <a:pt x="605" y="357"/>
                </a:moveTo>
                <a:lnTo>
                  <a:pt x="780" y="357"/>
                </a:lnTo>
                <a:lnTo>
                  <a:pt x="780" y="224"/>
                </a:lnTo>
                <a:lnTo>
                  <a:pt x="605" y="224"/>
                </a:lnTo>
                <a:lnTo>
                  <a:pt x="605" y="357"/>
                </a:lnTo>
                <a:close/>
                <a:moveTo>
                  <a:pt x="414" y="359"/>
                </a:moveTo>
                <a:lnTo>
                  <a:pt x="590" y="359"/>
                </a:lnTo>
                <a:lnTo>
                  <a:pt x="590" y="227"/>
                </a:lnTo>
                <a:lnTo>
                  <a:pt x="414" y="227"/>
                </a:lnTo>
                <a:lnTo>
                  <a:pt x="414" y="359"/>
                </a:lnTo>
                <a:close/>
                <a:moveTo>
                  <a:pt x="224" y="357"/>
                </a:moveTo>
                <a:lnTo>
                  <a:pt x="399" y="357"/>
                </a:lnTo>
                <a:lnTo>
                  <a:pt x="399" y="224"/>
                </a:lnTo>
                <a:lnTo>
                  <a:pt x="224" y="224"/>
                </a:lnTo>
                <a:lnTo>
                  <a:pt x="224" y="357"/>
                </a:lnTo>
                <a:close/>
                <a:moveTo>
                  <a:pt x="224" y="200"/>
                </a:moveTo>
                <a:lnTo>
                  <a:pt x="784" y="200"/>
                </a:lnTo>
                <a:lnTo>
                  <a:pt x="784" y="89"/>
                </a:lnTo>
                <a:lnTo>
                  <a:pt x="224" y="89"/>
                </a:lnTo>
                <a:lnTo>
                  <a:pt x="224" y="200"/>
                </a:lnTo>
                <a:close/>
                <a:moveTo>
                  <a:pt x="573" y="529"/>
                </a:moveTo>
                <a:lnTo>
                  <a:pt x="431" y="529"/>
                </a:lnTo>
                <a:cubicBezTo>
                  <a:pt x="423" y="529"/>
                  <a:pt x="417" y="523"/>
                  <a:pt x="417" y="517"/>
                </a:cubicBezTo>
                <a:cubicBezTo>
                  <a:pt x="417" y="516"/>
                  <a:pt x="419" y="514"/>
                  <a:pt x="419" y="514"/>
                </a:cubicBezTo>
                <a:lnTo>
                  <a:pt x="585" y="514"/>
                </a:lnTo>
                <a:cubicBezTo>
                  <a:pt x="585" y="514"/>
                  <a:pt x="585" y="516"/>
                  <a:pt x="585" y="517"/>
                </a:cubicBezTo>
                <a:cubicBezTo>
                  <a:pt x="585" y="523"/>
                  <a:pt x="581" y="529"/>
                  <a:pt x="573" y="529"/>
                </a:cubicBezTo>
                <a:moveTo>
                  <a:pt x="865" y="546"/>
                </a:moveTo>
                <a:cubicBezTo>
                  <a:pt x="879" y="541"/>
                  <a:pt x="888" y="529"/>
                  <a:pt x="888" y="514"/>
                </a:cubicBezTo>
                <a:lnTo>
                  <a:pt x="888" y="31"/>
                </a:lnTo>
                <a:cubicBezTo>
                  <a:pt x="888" y="15"/>
                  <a:pt x="874" y="0"/>
                  <a:pt x="856" y="0"/>
                </a:cubicBezTo>
                <a:lnTo>
                  <a:pt x="148" y="0"/>
                </a:lnTo>
                <a:cubicBezTo>
                  <a:pt x="130" y="0"/>
                  <a:pt x="115" y="15"/>
                  <a:pt x="115" y="31"/>
                </a:cubicBezTo>
                <a:lnTo>
                  <a:pt x="115" y="514"/>
                </a:lnTo>
                <a:cubicBezTo>
                  <a:pt x="115" y="529"/>
                  <a:pt x="125" y="541"/>
                  <a:pt x="139" y="546"/>
                </a:cubicBezTo>
                <a:lnTo>
                  <a:pt x="0" y="546"/>
                </a:lnTo>
                <a:lnTo>
                  <a:pt x="0" y="574"/>
                </a:lnTo>
                <a:cubicBezTo>
                  <a:pt x="0" y="574"/>
                  <a:pt x="0" y="574"/>
                  <a:pt x="1" y="574"/>
                </a:cubicBezTo>
                <a:cubicBezTo>
                  <a:pt x="20" y="598"/>
                  <a:pt x="34" y="595"/>
                  <a:pt x="37" y="595"/>
                </a:cubicBezTo>
                <a:lnTo>
                  <a:pt x="497" y="595"/>
                </a:lnTo>
                <a:lnTo>
                  <a:pt x="891" y="595"/>
                </a:lnTo>
                <a:lnTo>
                  <a:pt x="964" y="595"/>
                </a:lnTo>
                <a:cubicBezTo>
                  <a:pt x="972" y="594"/>
                  <a:pt x="982" y="591"/>
                  <a:pt x="994" y="574"/>
                </a:cubicBezTo>
                <a:cubicBezTo>
                  <a:pt x="994" y="574"/>
                  <a:pt x="994" y="574"/>
                  <a:pt x="995" y="574"/>
                </a:cubicBezTo>
                <a:lnTo>
                  <a:pt x="995" y="546"/>
                </a:lnTo>
                <a:lnTo>
                  <a:pt x="865" y="546"/>
                </a:lnTo>
              </a:path>
            </a:pathLst>
          </a:custGeom>
          <a:solidFill>
            <a:srgbClr val="ED6568"/>
          </a:solidFill>
          <a:ln cap="flat">
            <a:noFill/>
            <a:prstDash val="solid"/>
            <a:miter lim="0"/>
          </a:ln>
        </p:spPr>
        <p:txBody>
          <a:bodyPr rtlCol="0"/>
          <a:lstStyle/>
          <a:p>
            <a:pPr algn="ctr"/>
            <a:endParaRPr lang="zh-CN" altLang="en-US" sz="2400"/>
          </a:p>
        </p:txBody>
      </p:sp>
      <p:sp>
        <p:nvSpPr>
          <p:cNvPr id="28" name="path"/>
          <p:cNvSpPr/>
          <p:nvPr/>
        </p:nvSpPr>
        <p:spPr>
          <a:xfrm>
            <a:off x="5782352" y="2910269"/>
            <a:ext cx="645160" cy="644312"/>
          </a:xfrm>
          <a:custGeom>
            <a:avLst/>
            <a:gdLst/>
            <a:ahLst/>
            <a:cxnLst/>
            <a:rect l="0" t="0" r="0" b="0"/>
            <a:pathLst>
              <a:path w="762" h="760">
                <a:moveTo>
                  <a:pt x="200" y="126"/>
                </a:moveTo>
                <a:lnTo>
                  <a:pt x="242" y="126"/>
                </a:lnTo>
                <a:cubicBezTo>
                  <a:pt x="256" y="126"/>
                  <a:pt x="269" y="117"/>
                  <a:pt x="278" y="105"/>
                </a:cubicBezTo>
                <a:cubicBezTo>
                  <a:pt x="298" y="67"/>
                  <a:pt x="337" y="42"/>
                  <a:pt x="381" y="42"/>
                </a:cubicBezTo>
                <a:cubicBezTo>
                  <a:pt x="424" y="42"/>
                  <a:pt x="463" y="67"/>
                  <a:pt x="484" y="105"/>
                </a:cubicBezTo>
                <a:cubicBezTo>
                  <a:pt x="492" y="117"/>
                  <a:pt x="505" y="126"/>
                  <a:pt x="520" y="126"/>
                </a:cubicBezTo>
                <a:lnTo>
                  <a:pt x="561" y="126"/>
                </a:lnTo>
                <a:cubicBezTo>
                  <a:pt x="572" y="126"/>
                  <a:pt x="581" y="117"/>
                  <a:pt x="581" y="106"/>
                </a:cubicBezTo>
                <a:cubicBezTo>
                  <a:pt x="581" y="94"/>
                  <a:pt x="572" y="84"/>
                  <a:pt x="561" y="84"/>
                </a:cubicBezTo>
                <a:lnTo>
                  <a:pt x="531" y="84"/>
                </a:lnTo>
                <a:cubicBezTo>
                  <a:pt x="523" y="84"/>
                  <a:pt x="517" y="80"/>
                  <a:pt x="513" y="74"/>
                </a:cubicBezTo>
                <a:cubicBezTo>
                  <a:pt x="484" y="30"/>
                  <a:pt x="436" y="0"/>
                  <a:pt x="381" y="0"/>
                </a:cubicBezTo>
                <a:cubicBezTo>
                  <a:pt x="326" y="0"/>
                  <a:pt x="277" y="30"/>
                  <a:pt x="248" y="74"/>
                </a:cubicBezTo>
                <a:cubicBezTo>
                  <a:pt x="244" y="80"/>
                  <a:pt x="238" y="84"/>
                  <a:pt x="231" y="84"/>
                </a:cubicBezTo>
                <a:lnTo>
                  <a:pt x="200" y="84"/>
                </a:lnTo>
                <a:cubicBezTo>
                  <a:pt x="189" y="84"/>
                  <a:pt x="180" y="94"/>
                  <a:pt x="180" y="106"/>
                </a:cubicBezTo>
                <a:cubicBezTo>
                  <a:pt x="180" y="117"/>
                  <a:pt x="189" y="126"/>
                  <a:pt x="200" y="126"/>
                </a:cubicBezTo>
                <a:moveTo>
                  <a:pt x="481" y="443"/>
                </a:moveTo>
                <a:cubicBezTo>
                  <a:pt x="481" y="490"/>
                  <a:pt x="445" y="528"/>
                  <a:pt x="400" y="528"/>
                </a:cubicBezTo>
                <a:lnTo>
                  <a:pt x="361" y="528"/>
                </a:lnTo>
                <a:cubicBezTo>
                  <a:pt x="316" y="528"/>
                  <a:pt x="280" y="490"/>
                  <a:pt x="280" y="443"/>
                </a:cubicBezTo>
                <a:lnTo>
                  <a:pt x="280" y="422"/>
                </a:lnTo>
                <a:lnTo>
                  <a:pt x="0" y="422"/>
                </a:lnTo>
                <a:lnTo>
                  <a:pt x="0" y="676"/>
                </a:lnTo>
                <a:cubicBezTo>
                  <a:pt x="0" y="723"/>
                  <a:pt x="36" y="760"/>
                  <a:pt x="80" y="760"/>
                </a:cubicBezTo>
                <a:lnTo>
                  <a:pt x="681" y="760"/>
                </a:lnTo>
                <a:cubicBezTo>
                  <a:pt x="725" y="760"/>
                  <a:pt x="762" y="723"/>
                  <a:pt x="762" y="676"/>
                </a:cubicBezTo>
                <a:lnTo>
                  <a:pt x="762" y="422"/>
                </a:lnTo>
                <a:lnTo>
                  <a:pt x="481" y="422"/>
                </a:lnTo>
                <a:lnTo>
                  <a:pt x="481" y="443"/>
                </a:lnTo>
                <a:close/>
                <a:moveTo>
                  <a:pt x="681" y="147"/>
                </a:moveTo>
                <a:lnTo>
                  <a:pt x="80" y="147"/>
                </a:lnTo>
                <a:cubicBezTo>
                  <a:pt x="36" y="147"/>
                  <a:pt x="0" y="185"/>
                  <a:pt x="0" y="232"/>
                </a:cubicBezTo>
                <a:lnTo>
                  <a:pt x="0" y="337"/>
                </a:lnTo>
                <a:lnTo>
                  <a:pt x="280" y="337"/>
                </a:lnTo>
                <a:lnTo>
                  <a:pt x="280" y="317"/>
                </a:lnTo>
                <a:cubicBezTo>
                  <a:pt x="280" y="270"/>
                  <a:pt x="316" y="232"/>
                  <a:pt x="361" y="232"/>
                </a:cubicBezTo>
                <a:lnTo>
                  <a:pt x="400" y="232"/>
                </a:lnTo>
                <a:cubicBezTo>
                  <a:pt x="445" y="232"/>
                  <a:pt x="481" y="270"/>
                  <a:pt x="481" y="317"/>
                </a:cubicBezTo>
                <a:lnTo>
                  <a:pt x="481" y="337"/>
                </a:lnTo>
                <a:lnTo>
                  <a:pt x="762" y="337"/>
                </a:lnTo>
                <a:lnTo>
                  <a:pt x="762" y="232"/>
                </a:lnTo>
                <a:cubicBezTo>
                  <a:pt x="762" y="185"/>
                  <a:pt x="725" y="147"/>
                  <a:pt x="681" y="147"/>
                </a:cubicBezTo>
                <a:moveTo>
                  <a:pt x="400" y="485"/>
                </a:moveTo>
                <a:cubicBezTo>
                  <a:pt x="423" y="485"/>
                  <a:pt x="441" y="467"/>
                  <a:pt x="441" y="443"/>
                </a:cubicBezTo>
                <a:lnTo>
                  <a:pt x="441" y="317"/>
                </a:lnTo>
                <a:cubicBezTo>
                  <a:pt x="441" y="293"/>
                  <a:pt x="423" y="274"/>
                  <a:pt x="400" y="274"/>
                </a:cubicBezTo>
                <a:lnTo>
                  <a:pt x="361" y="274"/>
                </a:lnTo>
                <a:cubicBezTo>
                  <a:pt x="338" y="274"/>
                  <a:pt x="320" y="293"/>
                  <a:pt x="320" y="317"/>
                </a:cubicBezTo>
                <a:lnTo>
                  <a:pt x="320" y="443"/>
                </a:lnTo>
                <a:cubicBezTo>
                  <a:pt x="320" y="467"/>
                  <a:pt x="338" y="485"/>
                  <a:pt x="361" y="485"/>
                </a:cubicBezTo>
                <a:lnTo>
                  <a:pt x="400" y="485"/>
                </a:lnTo>
              </a:path>
            </a:pathLst>
          </a:custGeom>
          <a:solidFill>
            <a:srgbClr val="ED6568"/>
          </a:solidFill>
          <a:ln cap="flat">
            <a:noFill/>
            <a:prstDash val="solid"/>
            <a:miter lim="0"/>
          </a:ln>
        </p:spPr>
        <p:txBody>
          <a:bodyPr rtlCol="0"/>
          <a:lstStyle/>
          <a:p>
            <a:pPr algn="ctr"/>
            <a:endParaRPr lang="zh-CN" altLang="en-US" sz="2400"/>
          </a:p>
        </p:txBody>
      </p:sp>
      <p:sp>
        <p:nvSpPr>
          <p:cNvPr id="29" name="path"/>
          <p:cNvSpPr/>
          <p:nvPr/>
        </p:nvSpPr>
        <p:spPr>
          <a:xfrm>
            <a:off x="1264492" y="2910270"/>
            <a:ext cx="614680" cy="644313"/>
          </a:xfrm>
          <a:custGeom>
            <a:avLst/>
            <a:gdLst/>
            <a:ahLst/>
            <a:cxnLst/>
            <a:rect l="0" t="0" r="0" b="0"/>
            <a:pathLst>
              <a:path w="726" h="761">
                <a:moveTo>
                  <a:pt x="531" y="640"/>
                </a:moveTo>
                <a:cubicBezTo>
                  <a:pt x="489" y="640"/>
                  <a:pt x="456" y="604"/>
                  <a:pt x="456" y="559"/>
                </a:cubicBezTo>
                <a:cubicBezTo>
                  <a:pt x="456" y="516"/>
                  <a:pt x="489" y="480"/>
                  <a:pt x="531" y="480"/>
                </a:cubicBezTo>
                <a:cubicBezTo>
                  <a:pt x="572" y="480"/>
                  <a:pt x="606" y="516"/>
                  <a:pt x="606" y="559"/>
                </a:cubicBezTo>
                <a:cubicBezTo>
                  <a:pt x="606" y="604"/>
                  <a:pt x="572" y="640"/>
                  <a:pt x="531" y="640"/>
                </a:cubicBezTo>
                <a:moveTo>
                  <a:pt x="278" y="675"/>
                </a:moveTo>
                <a:lnTo>
                  <a:pt x="276" y="667"/>
                </a:lnTo>
                <a:cubicBezTo>
                  <a:pt x="261" y="630"/>
                  <a:pt x="269" y="588"/>
                  <a:pt x="294" y="559"/>
                </a:cubicBezTo>
                <a:cubicBezTo>
                  <a:pt x="269" y="531"/>
                  <a:pt x="261" y="490"/>
                  <a:pt x="276" y="452"/>
                </a:cubicBezTo>
                <a:lnTo>
                  <a:pt x="278" y="444"/>
                </a:lnTo>
                <a:cubicBezTo>
                  <a:pt x="293" y="407"/>
                  <a:pt x="326" y="384"/>
                  <a:pt x="364" y="383"/>
                </a:cubicBezTo>
                <a:cubicBezTo>
                  <a:pt x="365" y="343"/>
                  <a:pt x="387" y="308"/>
                  <a:pt x="422" y="292"/>
                </a:cubicBezTo>
                <a:lnTo>
                  <a:pt x="430" y="289"/>
                </a:lnTo>
                <a:cubicBezTo>
                  <a:pt x="441" y="284"/>
                  <a:pt x="453" y="282"/>
                  <a:pt x="465" y="282"/>
                </a:cubicBezTo>
                <a:cubicBezTo>
                  <a:pt x="490" y="282"/>
                  <a:pt x="514" y="291"/>
                  <a:pt x="531" y="309"/>
                </a:cubicBezTo>
                <a:cubicBezTo>
                  <a:pt x="548" y="291"/>
                  <a:pt x="571" y="282"/>
                  <a:pt x="596" y="282"/>
                </a:cubicBezTo>
                <a:cubicBezTo>
                  <a:pt x="609" y="282"/>
                  <a:pt x="620" y="284"/>
                  <a:pt x="632" y="289"/>
                </a:cubicBezTo>
                <a:lnTo>
                  <a:pt x="640" y="292"/>
                </a:lnTo>
                <a:cubicBezTo>
                  <a:pt x="662" y="303"/>
                  <a:pt x="679" y="320"/>
                  <a:pt x="689" y="341"/>
                </a:cubicBezTo>
                <a:lnTo>
                  <a:pt x="699" y="341"/>
                </a:lnTo>
                <a:cubicBezTo>
                  <a:pt x="717" y="341"/>
                  <a:pt x="726" y="318"/>
                  <a:pt x="712" y="305"/>
                </a:cubicBezTo>
                <a:lnTo>
                  <a:pt x="388" y="14"/>
                </a:lnTo>
                <a:cubicBezTo>
                  <a:pt x="374" y="0"/>
                  <a:pt x="351" y="0"/>
                  <a:pt x="336" y="14"/>
                </a:cubicBezTo>
                <a:lnTo>
                  <a:pt x="12" y="305"/>
                </a:lnTo>
                <a:cubicBezTo>
                  <a:pt x="0" y="318"/>
                  <a:pt x="8" y="341"/>
                  <a:pt x="25" y="341"/>
                </a:cubicBezTo>
                <a:lnTo>
                  <a:pt x="81" y="341"/>
                </a:lnTo>
                <a:lnTo>
                  <a:pt x="81" y="640"/>
                </a:lnTo>
                <a:cubicBezTo>
                  <a:pt x="81" y="683"/>
                  <a:pt x="114" y="719"/>
                  <a:pt x="156" y="719"/>
                </a:cubicBezTo>
                <a:lnTo>
                  <a:pt x="311" y="719"/>
                </a:lnTo>
                <a:cubicBezTo>
                  <a:pt x="297" y="708"/>
                  <a:pt x="285" y="693"/>
                  <a:pt x="278" y="675"/>
                </a:cubicBezTo>
                <a:moveTo>
                  <a:pt x="709" y="611"/>
                </a:moveTo>
                <a:lnTo>
                  <a:pt x="680" y="579"/>
                </a:lnTo>
                <a:cubicBezTo>
                  <a:pt x="680" y="573"/>
                  <a:pt x="681" y="566"/>
                  <a:pt x="681" y="559"/>
                </a:cubicBezTo>
                <a:cubicBezTo>
                  <a:pt x="681" y="553"/>
                  <a:pt x="680" y="546"/>
                  <a:pt x="680" y="541"/>
                </a:cubicBezTo>
                <a:lnTo>
                  <a:pt x="709" y="508"/>
                </a:lnTo>
                <a:cubicBezTo>
                  <a:pt x="717" y="503"/>
                  <a:pt x="720" y="491"/>
                  <a:pt x="717" y="483"/>
                </a:cubicBezTo>
                <a:lnTo>
                  <a:pt x="714" y="475"/>
                </a:lnTo>
                <a:cubicBezTo>
                  <a:pt x="710" y="466"/>
                  <a:pt x="701" y="460"/>
                  <a:pt x="692" y="462"/>
                </a:cubicBezTo>
                <a:lnTo>
                  <a:pt x="649" y="462"/>
                </a:lnTo>
                <a:cubicBezTo>
                  <a:pt x="642" y="452"/>
                  <a:pt x="633" y="442"/>
                  <a:pt x="623" y="435"/>
                </a:cubicBezTo>
                <a:lnTo>
                  <a:pt x="623" y="389"/>
                </a:lnTo>
                <a:cubicBezTo>
                  <a:pt x="625" y="379"/>
                  <a:pt x="620" y="370"/>
                  <a:pt x="611" y="366"/>
                </a:cubicBezTo>
                <a:lnTo>
                  <a:pt x="603" y="363"/>
                </a:lnTo>
                <a:cubicBezTo>
                  <a:pt x="595" y="359"/>
                  <a:pt x="585" y="362"/>
                  <a:pt x="579" y="370"/>
                </a:cubicBezTo>
                <a:lnTo>
                  <a:pt x="549" y="402"/>
                </a:lnTo>
                <a:cubicBezTo>
                  <a:pt x="543" y="402"/>
                  <a:pt x="538" y="401"/>
                  <a:pt x="531" y="401"/>
                </a:cubicBezTo>
                <a:cubicBezTo>
                  <a:pt x="524" y="401"/>
                  <a:pt x="519" y="402"/>
                  <a:pt x="513" y="402"/>
                </a:cubicBezTo>
                <a:lnTo>
                  <a:pt x="482" y="370"/>
                </a:lnTo>
                <a:cubicBezTo>
                  <a:pt x="477" y="362"/>
                  <a:pt x="467" y="359"/>
                  <a:pt x="458" y="363"/>
                </a:cubicBezTo>
                <a:lnTo>
                  <a:pt x="451" y="366"/>
                </a:lnTo>
                <a:cubicBezTo>
                  <a:pt x="442" y="370"/>
                  <a:pt x="437" y="379"/>
                  <a:pt x="439" y="389"/>
                </a:cubicBezTo>
                <a:lnTo>
                  <a:pt x="439" y="435"/>
                </a:lnTo>
                <a:cubicBezTo>
                  <a:pt x="429" y="442"/>
                  <a:pt x="420" y="452"/>
                  <a:pt x="413" y="462"/>
                </a:cubicBezTo>
                <a:lnTo>
                  <a:pt x="370" y="462"/>
                </a:lnTo>
                <a:cubicBezTo>
                  <a:pt x="360" y="460"/>
                  <a:pt x="351" y="466"/>
                  <a:pt x="348" y="475"/>
                </a:cubicBezTo>
                <a:lnTo>
                  <a:pt x="345" y="483"/>
                </a:lnTo>
                <a:cubicBezTo>
                  <a:pt x="342" y="491"/>
                  <a:pt x="344" y="503"/>
                  <a:pt x="352" y="508"/>
                </a:cubicBezTo>
                <a:lnTo>
                  <a:pt x="383" y="541"/>
                </a:lnTo>
                <a:cubicBezTo>
                  <a:pt x="382" y="546"/>
                  <a:pt x="381" y="553"/>
                  <a:pt x="381" y="559"/>
                </a:cubicBezTo>
                <a:cubicBezTo>
                  <a:pt x="381" y="566"/>
                  <a:pt x="382" y="573"/>
                  <a:pt x="383" y="579"/>
                </a:cubicBezTo>
                <a:lnTo>
                  <a:pt x="352" y="611"/>
                </a:lnTo>
                <a:cubicBezTo>
                  <a:pt x="344" y="617"/>
                  <a:pt x="342" y="627"/>
                  <a:pt x="345" y="637"/>
                </a:cubicBezTo>
                <a:lnTo>
                  <a:pt x="348" y="644"/>
                </a:lnTo>
                <a:cubicBezTo>
                  <a:pt x="351" y="654"/>
                  <a:pt x="360" y="659"/>
                  <a:pt x="370" y="658"/>
                </a:cubicBezTo>
                <a:lnTo>
                  <a:pt x="413" y="658"/>
                </a:lnTo>
                <a:cubicBezTo>
                  <a:pt x="420" y="668"/>
                  <a:pt x="429" y="677"/>
                  <a:pt x="439" y="685"/>
                </a:cubicBezTo>
                <a:lnTo>
                  <a:pt x="439" y="730"/>
                </a:lnTo>
                <a:cubicBezTo>
                  <a:pt x="437" y="741"/>
                  <a:pt x="442" y="750"/>
                  <a:pt x="451" y="754"/>
                </a:cubicBezTo>
                <a:lnTo>
                  <a:pt x="458" y="757"/>
                </a:lnTo>
                <a:cubicBezTo>
                  <a:pt x="467" y="761"/>
                  <a:pt x="477" y="758"/>
                  <a:pt x="482" y="749"/>
                </a:cubicBezTo>
                <a:lnTo>
                  <a:pt x="513" y="717"/>
                </a:lnTo>
                <a:cubicBezTo>
                  <a:pt x="519" y="718"/>
                  <a:pt x="524" y="719"/>
                  <a:pt x="531" y="719"/>
                </a:cubicBezTo>
                <a:cubicBezTo>
                  <a:pt x="538" y="719"/>
                  <a:pt x="543" y="718"/>
                  <a:pt x="549" y="717"/>
                </a:cubicBezTo>
                <a:lnTo>
                  <a:pt x="579" y="749"/>
                </a:lnTo>
                <a:cubicBezTo>
                  <a:pt x="585" y="758"/>
                  <a:pt x="595" y="761"/>
                  <a:pt x="603" y="757"/>
                </a:cubicBezTo>
                <a:lnTo>
                  <a:pt x="611" y="754"/>
                </a:lnTo>
                <a:cubicBezTo>
                  <a:pt x="620" y="750"/>
                  <a:pt x="625" y="741"/>
                  <a:pt x="623" y="730"/>
                </a:cubicBezTo>
                <a:lnTo>
                  <a:pt x="623" y="685"/>
                </a:lnTo>
                <a:cubicBezTo>
                  <a:pt x="633" y="677"/>
                  <a:pt x="642" y="668"/>
                  <a:pt x="649" y="658"/>
                </a:cubicBezTo>
                <a:lnTo>
                  <a:pt x="692" y="658"/>
                </a:lnTo>
                <a:cubicBezTo>
                  <a:pt x="701" y="659"/>
                  <a:pt x="710" y="654"/>
                  <a:pt x="714" y="644"/>
                </a:cubicBezTo>
                <a:lnTo>
                  <a:pt x="717" y="637"/>
                </a:lnTo>
                <a:cubicBezTo>
                  <a:pt x="720" y="627"/>
                  <a:pt x="717" y="617"/>
                  <a:pt x="709" y="611"/>
                </a:cubicBezTo>
              </a:path>
            </a:pathLst>
          </a:custGeom>
          <a:solidFill>
            <a:srgbClr val="ED6568"/>
          </a:solidFill>
          <a:ln cap="flat">
            <a:noFill/>
            <a:prstDash val="solid"/>
            <a:miter lim="0"/>
          </a:ln>
        </p:spPr>
        <p:txBody>
          <a:bodyPr rtlCol="0"/>
          <a:lstStyle/>
          <a:p>
            <a:pPr algn="ctr"/>
            <a:endParaRPr lang="zh-CN" altLang="en-US" sz="2400"/>
          </a:p>
        </p:txBody>
      </p:sp>
      <p:sp>
        <p:nvSpPr>
          <p:cNvPr id="30" name="path"/>
          <p:cNvSpPr/>
          <p:nvPr/>
        </p:nvSpPr>
        <p:spPr>
          <a:xfrm>
            <a:off x="8076546" y="2909845"/>
            <a:ext cx="554567" cy="645160"/>
          </a:xfrm>
          <a:custGeom>
            <a:avLst/>
            <a:gdLst/>
            <a:ahLst/>
            <a:cxnLst/>
            <a:rect l="0" t="0" r="0" b="0"/>
            <a:pathLst>
              <a:path w="655" h="762">
                <a:moveTo>
                  <a:pt x="577" y="361"/>
                </a:moveTo>
                <a:lnTo>
                  <a:pt x="496" y="361"/>
                </a:lnTo>
                <a:lnTo>
                  <a:pt x="370" y="762"/>
                </a:lnTo>
                <a:lnTo>
                  <a:pt x="559" y="762"/>
                </a:lnTo>
                <a:cubicBezTo>
                  <a:pt x="601" y="762"/>
                  <a:pt x="636" y="725"/>
                  <a:pt x="636" y="681"/>
                </a:cubicBezTo>
                <a:lnTo>
                  <a:pt x="655" y="441"/>
                </a:lnTo>
                <a:cubicBezTo>
                  <a:pt x="655" y="397"/>
                  <a:pt x="620" y="361"/>
                  <a:pt x="577" y="361"/>
                </a:cubicBezTo>
                <a:moveTo>
                  <a:pt x="327" y="320"/>
                </a:moveTo>
                <a:cubicBezTo>
                  <a:pt x="412" y="320"/>
                  <a:pt x="481" y="249"/>
                  <a:pt x="481" y="160"/>
                </a:cubicBezTo>
                <a:cubicBezTo>
                  <a:pt x="481" y="72"/>
                  <a:pt x="412" y="0"/>
                  <a:pt x="327" y="0"/>
                </a:cubicBezTo>
                <a:cubicBezTo>
                  <a:pt x="242" y="0"/>
                  <a:pt x="173" y="72"/>
                  <a:pt x="173" y="160"/>
                </a:cubicBezTo>
                <a:cubicBezTo>
                  <a:pt x="173" y="249"/>
                  <a:pt x="242" y="320"/>
                  <a:pt x="327" y="320"/>
                </a:cubicBezTo>
                <a:moveTo>
                  <a:pt x="392" y="437"/>
                </a:moveTo>
                <a:lnTo>
                  <a:pt x="355" y="399"/>
                </a:lnTo>
                <a:cubicBezTo>
                  <a:pt x="339" y="384"/>
                  <a:pt x="315" y="384"/>
                  <a:pt x="300" y="399"/>
                </a:cubicBezTo>
                <a:lnTo>
                  <a:pt x="262" y="437"/>
                </a:lnTo>
                <a:cubicBezTo>
                  <a:pt x="251" y="448"/>
                  <a:pt x="247" y="466"/>
                  <a:pt x="252" y="481"/>
                </a:cubicBezTo>
                <a:lnTo>
                  <a:pt x="309" y="674"/>
                </a:lnTo>
                <a:cubicBezTo>
                  <a:pt x="315" y="692"/>
                  <a:pt x="339" y="692"/>
                  <a:pt x="346" y="674"/>
                </a:cubicBezTo>
                <a:lnTo>
                  <a:pt x="402" y="481"/>
                </a:lnTo>
                <a:cubicBezTo>
                  <a:pt x="407" y="466"/>
                  <a:pt x="403" y="448"/>
                  <a:pt x="392" y="437"/>
                </a:cubicBezTo>
                <a:moveTo>
                  <a:pt x="77" y="361"/>
                </a:moveTo>
                <a:cubicBezTo>
                  <a:pt x="34" y="361"/>
                  <a:pt x="0" y="397"/>
                  <a:pt x="0" y="441"/>
                </a:cubicBezTo>
                <a:lnTo>
                  <a:pt x="19" y="681"/>
                </a:lnTo>
                <a:cubicBezTo>
                  <a:pt x="19" y="725"/>
                  <a:pt x="54" y="762"/>
                  <a:pt x="96" y="762"/>
                </a:cubicBezTo>
                <a:lnTo>
                  <a:pt x="284" y="762"/>
                </a:lnTo>
                <a:lnTo>
                  <a:pt x="158" y="361"/>
                </a:lnTo>
                <a:lnTo>
                  <a:pt x="77" y="361"/>
                </a:lnTo>
              </a:path>
            </a:pathLst>
          </a:custGeom>
          <a:solidFill>
            <a:srgbClr val="ED6568"/>
          </a:solidFill>
          <a:ln cap="flat">
            <a:noFill/>
            <a:prstDash val="solid"/>
            <a:miter lim="0"/>
          </a:ln>
        </p:spPr>
        <p:txBody>
          <a:bodyPr rtlCol="0"/>
          <a:lstStyle/>
          <a:p>
            <a:pPr algn="ctr"/>
            <a:endParaRPr lang="zh-CN" altLang="en-US" sz="2400"/>
          </a:p>
        </p:txBody>
      </p:sp>
      <p:sp>
        <p:nvSpPr>
          <p:cNvPr id="31" name="path"/>
          <p:cNvSpPr/>
          <p:nvPr/>
        </p:nvSpPr>
        <p:spPr>
          <a:xfrm>
            <a:off x="3601645" y="2909845"/>
            <a:ext cx="513080" cy="645160"/>
          </a:xfrm>
          <a:custGeom>
            <a:avLst/>
            <a:gdLst/>
            <a:ahLst/>
            <a:cxnLst/>
            <a:rect l="0" t="0" r="0" b="0"/>
            <a:pathLst>
              <a:path w="606" h="762">
                <a:moveTo>
                  <a:pt x="244" y="571"/>
                </a:moveTo>
                <a:cubicBezTo>
                  <a:pt x="202" y="571"/>
                  <a:pt x="169" y="605"/>
                  <a:pt x="169" y="647"/>
                </a:cubicBezTo>
                <a:lnTo>
                  <a:pt x="169" y="762"/>
                </a:lnTo>
                <a:cubicBezTo>
                  <a:pt x="169" y="762"/>
                  <a:pt x="207" y="724"/>
                  <a:pt x="244" y="724"/>
                </a:cubicBezTo>
                <a:cubicBezTo>
                  <a:pt x="282" y="724"/>
                  <a:pt x="319" y="762"/>
                  <a:pt x="319" y="762"/>
                </a:cubicBezTo>
                <a:lnTo>
                  <a:pt x="319" y="647"/>
                </a:lnTo>
                <a:cubicBezTo>
                  <a:pt x="319" y="605"/>
                  <a:pt x="286" y="571"/>
                  <a:pt x="244" y="571"/>
                </a:cubicBezTo>
                <a:moveTo>
                  <a:pt x="112" y="533"/>
                </a:moveTo>
                <a:lnTo>
                  <a:pt x="602" y="533"/>
                </a:lnTo>
                <a:lnTo>
                  <a:pt x="602" y="76"/>
                </a:lnTo>
                <a:cubicBezTo>
                  <a:pt x="602" y="34"/>
                  <a:pt x="568" y="0"/>
                  <a:pt x="527" y="0"/>
                </a:cubicBezTo>
                <a:lnTo>
                  <a:pt x="75" y="0"/>
                </a:lnTo>
                <a:cubicBezTo>
                  <a:pt x="33" y="0"/>
                  <a:pt x="0" y="34"/>
                  <a:pt x="0" y="76"/>
                </a:cubicBezTo>
                <a:lnTo>
                  <a:pt x="0" y="610"/>
                </a:lnTo>
                <a:cubicBezTo>
                  <a:pt x="0" y="652"/>
                  <a:pt x="33" y="686"/>
                  <a:pt x="75" y="686"/>
                </a:cubicBezTo>
                <a:lnTo>
                  <a:pt x="94" y="686"/>
                </a:lnTo>
                <a:cubicBezTo>
                  <a:pt x="115" y="686"/>
                  <a:pt x="131" y="668"/>
                  <a:pt x="131" y="647"/>
                </a:cubicBezTo>
                <a:cubicBezTo>
                  <a:pt x="131" y="626"/>
                  <a:pt x="115" y="610"/>
                  <a:pt x="94" y="610"/>
                </a:cubicBezTo>
                <a:lnTo>
                  <a:pt x="75" y="610"/>
                </a:lnTo>
                <a:lnTo>
                  <a:pt x="75" y="571"/>
                </a:lnTo>
                <a:cubicBezTo>
                  <a:pt x="75" y="550"/>
                  <a:pt x="91" y="533"/>
                  <a:pt x="112" y="533"/>
                </a:cubicBezTo>
                <a:moveTo>
                  <a:pt x="562" y="610"/>
                </a:moveTo>
                <a:lnTo>
                  <a:pt x="395" y="610"/>
                </a:lnTo>
                <a:cubicBezTo>
                  <a:pt x="374" y="610"/>
                  <a:pt x="358" y="626"/>
                  <a:pt x="358" y="647"/>
                </a:cubicBezTo>
                <a:cubicBezTo>
                  <a:pt x="358" y="668"/>
                  <a:pt x="374" y="686"/>
                  <a:pt x="395" y="686"/>
                </a:cubicBezTo>
                <a:lnTo>
                  <a:pt x="564" y="686"/>
                </a:lnTo>
                <a:cubicBezTo>
                  <a:pt x="587" y="686"/>
                  <a:pt x="606" y="665"/>
                  <a:pt x="601" y="641"/>
                </a:cubicBezTo>
                <a:cubicBezTo>
                  <a:pt x="599" y="623"/>
                  <a:pt x="581" y="610"/>
                  <a:pt x="562" y="610"/>
                </a:cubicBezTo>
              </a:path>
            </a:pathLst>
          </a:custGeom>
          <a:solidFill>
            <a:srgbClr val="ED6568"/>
          </a:solidFill>
          <a:ln cap="flat">
            <a:noFill/>
            <a:prstDash val="solid"/>
            <a:miter lim="0"/>
          </a:ln>
        </p:spPr>
        <p:txBody>
          <a:bodyPr rtlCol="0"/>
          <a:lstStyle/>
          <a:p>
            <a:pPr algn="ctr"/>
            <a:endParaRPr lang="zh-CN" altLang="en-US" sz="2400"/>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组合 93"/>
          <p:cNvGrpSpPr/>
          <p:nvPr/>
        </p:nvGrpSpPr>
        <p:grpSpPr>
          <a:xfrm>
            <a:off x="435533" y="356032"/>
            <a:ext cx="6520213" cy="635002"/>
            <a:chOff x="435533" y="309778"/>
            <a:chExt cx="6520213" cy="635002"/>
          </a:xfrm>
        </p:grpSpPr>
        <p:sp>
          <p:nvSpPr>
            <p:cNvPr id="95" name="TextBox 1"/>
            <p:cNvSpPr txBox="1"/>
            <p:nvPr/>
          </p:nvSpPr>
          <p:spPr>
            <a:xfrm>
              <a:off x="1300031" y="345480"/>
              <a:ext cx="5655715" cy="584775"/>
            </a:xfrm>
            <a:prstGeom prst="rect">
              <a:avLst/>
            </a:prstGeom>
            <a:noFill/>
          </p:spPr>
          <p:txBody>
            <a:bodyPr wrap="none" rtlCol="0">
              <a:spAutoFit/>
            </a:bodyPr>
            <a:lstStyle/>
            <a:p>
              <a:r>
                <a:rPr lang="zh-CN" altLang="en-US" sz="3200" b="1" dirty="0">
                  <a:solidFill>
                    <a:srgbClr val="ED6568"/>
                  </a:solidFill>
                  <a:latin typeface="Arial" panose="020B0604020202090204"/>
                  <a:ea typeface="微软雅黑" panose="020B0503020204020204" pitchFamily="34" charset="-122"/>
                  <a:sym typeface="Arial" panose="020B0604020202090204"/>
                </a:rPr>
                <a:t>家政实训室分类</a:t>
              </a:r>
              <a:r>
                <a:rPr lang="en-US" altLang="zh-CN" sz="3200" dirty="0">
                  <a:solidFill>
                    <a:srgbClr val="ED6568"/>
                  </a:solidFill>
                  <a:latin typeface="Arial" panose="020B0604020202090204"/>
                  <a:ea typeface="微软雅黑" panose="020B0503020204020204" pitchFamily="34" charset="-122"/>
                  <a:sym typeface="Arial" panose="020B0604020202090204"/>
                </a:rPr>
                <a:t>-</a:t>
              </a:r>
              <a:r>
                <a:rPr lang="zh-CN" altLang="en-US" sz="3200" dirty="0">
                  <a:solidFill>
                    <a:srgbClr val="ED6568"/>
                  </a:solidFill>
                  <a:latin typeface="Arial" panose="020B0604020202090204"/>
                  <a:ea typeface="微软雅黑" panose="020B0503020204020204" pitchFamily="34" charset="-122"/>
                  <a:sym typeface="Arial" panose="020B0604020202090204"/>
                </a:rPr>
                <a:t>现代家政服务</a:t>
              </a:r>
            </a:p>
          </p:txBody>
        </p:sp>
        <p:sp>
          <p:nvSpPr>
            <p:cNvPr id="96" name="椭圆 95"/>
            <p:cNvSpPr/>
            <p:nvPr/>
          </p:nvSpPr>
          <p:spPr>
            <a:xfrm>
              <a:off x="435533" y="309778"/>
              <a:ext cx="635002" cy="635002"/>
            </a:xfrm>
            <a:prstGeom prst="ellipse">
              <a:avLst/>
            </a:prstGeom>
            <a:solidFill>
              <a:srgbClr val="3B4C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sp>
          <p:nvSpPr>
            <p:cNvPr id="99" name="椭圆 98"/>
            <p:cNvSpPr/>
            <p:nvPr/>
          </p:nvSpPr>
          <p:spPr>
            <a:xfrm>
              <a:off x="703129" y="309778"/>
              <a:ext cx="635002" cy="635002"/>
            </a:xfrm>
            <a:prstGeom prst="ellipse">
              <a:avLst/>
            </a:prstGeom>
            <a:solidFill>
              <a:srgbClr val="F9B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grpSp>
      <p:sp>
        <p:nvSpPr>
          <p:cNvPr id="7" name="textbox 22"/>
          <p:cNvSpPr/>
          <p:nvPr/>
        </p:nvSpPr>
        <p:spPr>
          <a:xfrm>
            <a:off x="2789382" y="445242"/>
            <a:ext cx="8802791" cy="327660"/>
          </a:xfrm>
          <a:prstGeom prst="rect">
            <a:avLst/>
          </a:prstGeom>
          <a:ln>
            <a:noFill/>
          </a:ln>
        </p:spPr>
        <p:txBody>
          <a:bodyPr vert="horz" wrap="square" lIns="0" tIns="0" rIns="0" bIns="0" anchor="ctr"/>
          <a:lstStyle/>
          <a:p>
            <a:pPr algn="r" rtl="0" eaLnBrk="0">
              <a:lnSpc>
                <a:spcPct val="88000"/>
              </a:lnSpc>
            </a:pPr>
            <a:r>
              <a:rPr lang="en-US" altLang="zh-CN" sz="1865" dirty="0">
                <a:solidFill>
                  <a:srgbClr val="ED6568"/>
                </a:solidFill>
                <a:latin typeface="微软雅黑" panose="020B0503020204020204" pitchFamily="34" charset="-122"/>
                <a:ea typeface="微软雅黑" panose="020B0503020204020204" pitchFamily="34" charset="-122"/>
              </a:rPr>
              <a:t>………………………………………………………………</a:t>
            </a:r>
            <a:endParaRPr lang="zh-CN" altLang="en-US" sz="1865" dirty="0">
              <a:solidFill>
                <a:srgbClr val="ED6568"/>
              </a:solidFill>
              <a:latin typeface="微软雅黑" panose="020B0503020204020204" pitchFamily="34" charset="-122"/>
              <a:ea typeface="微软雅黑" panose="020B0503020204020204" pitchFamily="34" charset="-122"/>
            </a:endParaRPr>
          </a:p>
        </p:txBody>
      </p:sp>
      <p:sp>
        <p:nvSpPr>
          <p:cNvPr id="8" name="椭圆 7"/>
          <p:cNvSpPr/>
          <p:nvPr/>
        </p:nvSpPr>
        <p:spPr>
          <a:xfrm>
            <a:off x="11626300" y="613493"/>
            <a:ext cx="96000" cy="96000"/>
          </a:xfrm>
          <a:prstGeom prst="ellipse">
            <a:avLst/>
          </a:prstGeom>
          <a:noFill/>
          <a:ln w="19050">
            <a:solidFill>
              <a:srgbClr val="3B4C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矩形: 单圆角 8"/>
          <p:cNvSpPr/>
          <p:nvPr/>
        </p:nvSpPr>
        <p:spPr>
          <a:xfrm rot="5400000">
            <a:off x="1641375" y="1387373"/>
            <a:ext cx="2028781" cy="2994275"/>
          </a:xfrm>
          <a:prstGeom prst="round1Rect">
            <a:avLst>
              <a:gd name="adj" fmla="val 0"/>
            </a:avLst>
          </a:prstGeom>
          <a:solidFill>
            <a:srgbClr val="ED6568">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矩形: 单圆角 10"/>
          <p:cNvSpPr/>
          <p:nvPr/>
        </p:nvSpPr>
        <p:spPr>
          <a:xfrm rot="5400000">
            <a:off x="1860404" y="3270106"/>
            <a:ext cx="1590721" cy="2994273"/>
          </a:xfrm>
          <a:prstGeom prst="round1Rect">
            <a:avLst>
              <a:gd name="adj" fmla="val 11282"/>
            </a:avLst>
          </a:prstGeom>
          <a:solidFill>
            <a:srgbClr val="ED6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矩形: 单圆角 11"/>
          <p:cNvSpPr/>
          <p:nvPr/>
        </p:nvSpPr>
        <p:spPr>
          <a:xfrm rot="5400000">
            <a:off x="5081611" y="1387375"/>
            <a:ext cx="2028780" cy="2994275"/>
          </a:xfrm>
          <a:prstGeom prst="round1Rect">
            <a:avLst>
              <a:gd name="adj" fmla="val 0"/>
            </a:avLst>
          </a:prstGeom>
          <a:solidFill>
            <a:srgbClr val="ED6568">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矩形: 单圆角 12"/>
          <p:cNvSpPr/>
          <p:nvPr/>
        </p:nvSpPr>
        <p:spPr>
          <a:xfrm rot="5400000">
            <a:off x="5300639" y="3270108"/>
            <a:ext cx="1590723" cy="2994273"/>
          </a:xfrm>
          <a:prstGeom prst="round1Rect">
            <a:avLst>
              <a:gd name="adj" fmla="val 11282"/>
            </a:avLst>
          </a:prstGeom>
          <a:solidFill>
            <a:srgbClr val="ED6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矩形: 单圆角 18"/>
          <p:cNvSpPr/>
          <p:nvPr/>
        </p:nvSpPr>
        <p:spPr>
          <a:xfrm rot="5400000">
            <a:off x="8521849" y="1387375"/>
            <a:ext cx="2028779" cy="2994275"/>
          </a:xfrm>
          <a:prstGeom prst="round1Rect">
            <a:avLst>
              <a:gd name="adj" fmla="val 0"/>
            </a:avLst>
          </a:prstGeom>
          <a:solidFill>
            <a:srgbClr val="ED6568">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矩形: 单圆角 19"/>
          <p:cNvSpPr/>
          <p:nvPr/>
        </p:nvSpPr>
        <p:spPr>
          <a:xfrm rot="5400000">
            <a:off x="8740876" y="3270108"/>
            <a:ext cx="1590723" cy="2994273"/>
          </a:xfrm>
          <a:prstGeom prst="round1Rect">
            <a:avLst>
              <a:gd name="adj" fmla="val 11282"/>
            </a:avLst>
          </a:prstGeom>
          <a:solidFill>
            <a:srgbClr val="ED6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4" name="path"/>
          <p:cNvSpPr/>
          <p:nvPr/>
        </p:nvSpPr>
        <p:spPr>
          <a:xfrm>
            <a:off x="2197945" y="2218619"/>
            <a:ext cx="718819" cy="836507"/>
          </a:xfrm>
          <a:custGeom>
            <a:avLst/>
            <a:gdLst/>
            <a:ahLst/>
            <a:cxnLst/>
            <a:rect l="0" t="0" r="0" b="0"/>
            <a:pathLst>
              <a:path w="848" h="988">
                <a:moveTo>
                  <a:pt x="748" y="468"/>
                </a:moveTo>
                <a:lnTo>
                  <a:pt x="643" y="468"/>
                </a:lnTo>
                <a:lnTo>
                  <a:pt x="480" y="988"/>
                </a:lnTo>
                <a:lnTo>
                  <a:pt x="724" y="988"/>
                </a:lnTo>
                <a:cubicBezTo>
                  <a:pt x="779" y="988"/>
                  <a:pt x="824" y="941"/>
                  <a:pt x="824" y="883"/>
                </a:cubicBezTo>
                <a:lnTo>
                  <a:pt x="848" y="572"/>
                </a:lnTo>
                <a:cubicBezTo>
                  <a:pt x="848" y="514"/>
                  <a:pt x="804" y="468"/>
                  <a:pt x="748" y="468"/>
                </a:cubicBezTo>
                <a:moveTo>
                  <a:pt x="424" y="415"/>
                </a:moveTo>
                <a:cubicBezTo>
                  <a:pt x="534" y="415"/>
                  <a:pt x="624" y="323"/>
                  <a:pt x="624" y="208"/>
                </a:cubicBezTo>
                <a:cubicBezTo>
                  <a:pt x="624" y="93"/>
                  <a:pt x="534" y="0"/>
                  <a:pt x="424" y="0"/>
                </a:cubicBezTo>
                <a:cubicBezTo>
                  <a:pt x="314" y="0"/>
                  <a:pt x="224" y="93"/>
                  <a:pt x="224" y="208"/>
                </a:cubicBezTo>
                <a:cubicBezTo>
                  <a:pt x="224" y="323"/>
                  <a:pt x="314" y="415"/>
                  <a:pt x="424" y="415"/>
                </a:cubicBezTo>
                <a:moveTo>
                  <a:pt x="508" y="567"/>
                </a:moveTo>
                <a:lnTo>
                  <a:pt x="460" y="517"/>
                </a:lnTo>
                <a:cubicBezTo>
                  <a:pt x="440" y="498"/>
                  <a:pt x="408" y="498"/>
                  <a:pt x="389" y="517"/>
                </a:cubicBezTo>
                <a:lnTo>
                  <a:pt x="340" y="567"/>
                </a:lnTo>
                <a:cubicBezTo>
                  <a:pt x="325" y="582"/>
                  <a:pt x="320" y="604"/>
                  <a:pt x="327" y="623"/>
                </a:cubicBezTo>
                <a:lnTo>
                  <a:pt x="401" y="874"/>
                </a:lnTo>
                <a:cubicBezTo>
                  <a:pt x="408" y="898"/>
                  <a:pt x="440" y="898"/>
                  <a:pt x="448" y="874"/>
                </a:cubicBezTo>
                <a:lnTo>
                  <a:pt x="522" y="623"/>
                </a:lnTo>
                <a:cubicBezTo>
                  <a:pt x="528" y="604"/>
                  <a:pt x="523" y="582"/>
                  <a:pt x="508" y="567"/>
                </a:cubicBezTo>
                <a:moveTo>
                  <a:pt x="100" y="468"/>
                </a:moveTo>
                <a:cubicBezTo>
                  <a:pt x="44" y="468"/>
                  <a:pt x="0" y="514"/>
                  <a:pt x="0" y="572"/>
                </a:cubicBezTo>
                <a:lnTo>
                  <a:pt x="25" y="883"/>
                </a:lnTo>
                <a:cubicBezTo>
                  <a:pt x="25" y="941"/>
                  <a:pt x="70" y="988"/>
                  <a:pt x="125" y="988"/>
                </a:cubicBezTo>
                <a:lnTo>
                  <a:pt x="368" y="988"/>
                </a:lnTo>
                <a:lnTo>
                  <a:pt x="205" y="468"/>
                </a:lnTo>
                <a:lnTo>
                  <a:pt x="100" y="468"/>
                </a:lnTo>
              </a:path>
            </a:pathLst>
          </a:custGeom>
          <a:solidFill>
            <a:srgbClr val="ED6568"/>
          </a:solidFill>
          <a:ln cap="flat">
            <a:noFill/>
            <a:prstDash val="solid"/>
            <a:miter lim="0"/>
          </a:ln>
        </p:spPr>
        <p:txBody>
          <a:bodyPr rtlCol="0"/>
          <a:lstStyle/>
          <a:p>
            <a:pPr algn="ctr"/>
            <a:endParaRPr lang="zh-CN" altLang="en-US" sz="2400"/>
          </a:p>
        </p:txBody>
      </p:sp>
      <p:sp>
        <p:nvSpPr>
          <p:cNvPr id="65" name="textbox 131"/>
          <p:cNvSpPr/>
          <p:nvPr/>
        </p:nvSpPr>
        <p:spPr>
          <a:xfrm>
            <a:off x="1808901" y="3165960"/>
            <a:ext cx="1505799" cy="501056"/>
          </a:xfrm>
          <a:prstGeom prst="rect">
            <a:avLst/>
          </a:prstGeom>
        </p:spPr>
        <p:txBody>
          <a:bodyPr vert="horz" wrap="square" lIns="0" tIns="0" rIns="0" bIns="0"/>
          <a:lstStyle/>
          <a:p>
            <a:pPr marL="17145" algn="ctr" eaLnBrk="0"/>
            <a:r>
              <a:rPr sz="2400" b="1" spc="133" dirty="0" err="1">
                <a:ln w="3175" cap="flat" cmpd="sng">
                  <a:noFill/>
                  <a:prstDash val="solid"/>
                  <a:miter lim="0"/>
                </a:ln>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专家管</a:t>
            </a:r>
            <a:r>
              <a:rPr sz="2400" b="1" spc="80" dirty="0" err="1">
                <a:ln w="3175" cap="flat" cmpd="sng">
                  <a:noFill/>
                  <a:prstDash val="solid"/>
                  <a:miter lim="0"/>
                </a:ln>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理</a:t>
            </a:r>
            <a:endParaRPr lang="en-US" altLang="en-US" sz="2400" b="1" dirty="0">
              <a:solidFill>
                <a:srgbClr val="3B4C6F"/>
              </a:solidFill>
              <a:latin typeface="微软雅黑" panose="020B0503020204020204" pitchFamily="34" charset="-122"/>
              <a:ea typeface="微软雅黑" panose="020B0503020204020204" pitchFamily="34" charset="-122"/>
            </a:endParaRPr>
          </a:p>
        </p:txBody>
      </p:sp>
      <p:sp>
        <p:nvSpPr>
          <p:cNvPr id="66" name="path"/>
          <p:cNvSpPr/>
          <p:nvPr/>
        </p:nvSpPr>
        <p:spPr>
          <a:xfrm>
            <a:off x="5669279" y="2205922"/>
            <a:ext cx="685800" cy="861905"/>
          </a:xfrm>
          <a:custGeom>
            <a:avLst/>
            <a:gdLst/>
            <a:ahLst/>
            <a:cxnLst/>
            <a:rect l="0" t="0" r="0" b="0"/>
            <a:pathLst>
              <a:path w="810" h="1017">
                <a:moveTo>
                  <a:pt x="326" y="763"/>
                </a:moveTo>
                <a:cubicBezTo>
                  <a:pt x="271" y="763"/>
                  <a:pt x="225" y="809"/>
                  <a:pt x="225" y="865"/>
                </a:cubicBezTo>
                <a:lnTo>
                  <a:pt x="225" y="1017"/>
                </a:lnTo>
                <a:cubicBezTo>
                  <a:pt x="225" y="1017"/>
                  <a:pt x="276" y="967"/>
                  <a:pt x="326" y="967"/>
                </a:cubicBezTo>
                <a:cubicBezTo>
                  <a:pt x="377" y="967"/>
                  <a:pt x="427" y="1017"/>
                  <a:pt x="427" y="1017"/>
                </a:cubicBezTo>
                <a:lnTo>
                  <a:pt x="427" y="865"/>
                </a:lnTo>
                <a:cubicBezTo>
                  <a:pt x="427" y="809"/>
                  <a:pt x="382" y="763"/>
                  <a:pt x="326" y="763"/>
                </a:cubicBezTo>
                <a:moveTo>
                  <a:pt x="150" y="713"/>
                </a:moveTo>
                <a:lnTo>
                  <a:pt x="805" y="713"/>
                </a:lnTo>
                <a:lnTo>
                  <a:pt x="805" y="102"/>
                </a:lnTo>
                <a:cubicBezTo>
                  <a:pt x="805" y="45"/>
                  <a:pt x="760" y="0"/>
                  <a:pt x="704" y="0"/>
                </a:cubicBezTo>
                <a:lnTo>
                  <a:pt x="100" y="0"/>
                </a:lnTo>
                <a:cubicBezTo>
                  <a:pt x="45" y="0"/>
                  <a:pt x="0" y="45"/>
                  <a:pt x="0" y="102"/>
                </a:cubicBezTo>
                <a:lnTo>
                  <a:pt x="0" y="815"/>
                </a:lnTo>
                <a:cubicBezTo>
                  <a:pt x="0" y="871"/>
                  <a:pt x="45" y="917"/>
                  <a:pt x="100" y="917"/>
                </a:cubicBezTo>
                <a:lnTo>
                  <a:pt x="126" y="917"/>
                </a:lnTo>
                <a:cubicBezTo>
                  <a:pt x="154" y="917"/>
                  <a:pt x="176" y="893"/>
                  <a:pt x="176" y="865"/>
                </a:cubicBezTo>
                <a:cubicBezTo>
                  <a:pt x="176" y="837"/>
                  <a:pt x="154" y="815"/>
                  <a:pt x="126" y="815"/>
                </a:cubicBezTo>
                <a:lnTo>
                  <a:pt x="100" y="815"/>
                </a:lnTo>
                <a:lnTo>
                  <a:pt x="100" y="763"/>
                </a:lnTo>
                <a:cubicBezTo>
                  <a:pt x="100" y="735"/>
                  <a:pt x="122" y="713"/>
                  <a:pt x="150" y="713"/>
                </a:cubicBezTo>
                <a:moveTo>
                  <a:pt x="752" y="815"/>
                </a:moveTo>
                <a:lnTo>
                  <a:pt x="528" y="815"/>
                </a:lnTo>
                <a:cubicBezTo>
                  <a:pt x="500" y="815"/>
                  <a:pt x="478" y="837"/>
                  <a:pt x="478" y="865"/>
                </a:cubicBezTo>
                <a:cubicBezTo>
                  <a:pt x="478" y="893"/>
                  <a:pt x="500" y="917"/>
                  <a:pt x="528" y="917"/>
                </a:cubicBezTo>
                <a:lnTo>
                  <a:pt x="754" y="917"/>
                </a:lnTo>
                <a:cubicBezTo>
                  <a:pt x="785" y="917"/>
                  <a:pt x="810" y="888"/>
                  <a:pt x="804" y="857"/>
                </a:cubicBezTo>
                <a:cubicBezTo>
                  <a:pt x="800" y="832"/>
                  <a:pt x="777" y="815"/>
                  <a:pt x="752" y="815"/>
                </a:cubicBezTo>
              </a:path>
            </a:pathLst>
          </a:custGeom>
          <a:solidFill>
            <a:srgbClr val="ED6568"/>
          </a:solidFill>
          <a:ln cap="flat">
            <a:noFill/>
            <a:prstDash val="solid"/>
            <a:miter lim="0"/>
          </a:ln>
        </p:spPr>
        <p:txBody>
          <a:bodyPr rtlCol="0"/>
          <a:lstStyle/>
          <a:p>
            <a:pPr algn="ctr"/>
            <a:endParaRPr lang="zh-CN" altLang="en-US" sz="2400"/>
          </a:p>
        </p:txBody>
      </p:sp>
      <p:sp>
        <p:nvSpPr>
          <p:cNvPr id="67" name="textbox 134"/>
          <p:cNvSpPr/>
          <p:nvPr/>
        </p:nvSpPr>
        <p:spPr>
          <a:xfrm>
            <a:off x="5293732" y="3166381"/>
            <a:ext cx="1513373" cy="499391"/>
          </a:xfrm>
          <a:prstGeom prst="rect">
            <a:avLst/>
          </a:prstGeom>
        </p:spPr>
        <p:txBody>
          <a:bodyPr vert="horz" wrap="square" lIns="0" tIns="0" rIns="0" bIns="0"/>
          <a:lstStyle/>
          <a:p>
            <a:pPr marL="17145" algn="ctr" eaLnBrk="0"/>
            <a:r>
              <a:rPr sz="2400" b="1" spc="133" dirty="0" err="1">
                <a:ln w="3175" cap="flat" cmpd="sng">
                  <a:noFill/>
                  <a:prstDash val="solid"/>
                  <a:miter lim="0"/>
                </a:ln>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知识技</a:t>
            </a:r>
            <a:r>
              <a:rPr sz="2400" b="1" spc="120" dirty="0" err="1">
                <a:ln w="3175" cap="flat" cmpd="sng">
                  <a:noFill/>
                  <a:prstDash val="solid"/>
                  <a:miter lim="0"/>
                </a:ln>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能</a:t>
            </a:r>
            <a:endParaRPr lang="en-US" altLang="en-US" sz="2400" b="1" dirty="0">
              <a:solidFill>
                <a:srgbClr val="3B4C6F"/>
              </a:solidFill>
              <a:latin typeface="微软雅黑" panose="020B0503020204020204" pitchFamily="34" charset="-122"/>
              <a:ea typeface="微软雅黑" panose="020B0503020204020204" pitchFamily="34" charset="-122"/>
            </a:endParaRPr>
          </a:p>
        </p:txBody>
      </p:sp>
      <p:sp>
        <p:nvSpPr>
          <p:cNvPr id="68" name="path"/>
          <p:cNvSpPr/>
          <p:nvPr/>
        </p:nvSpPr>
        <p:spPr>
          <a:xfrm>
            <a:off x="9065261" y="2244866"/>
            <a:ext cx="747607" cy="784013"/>
          </a:xfrm>
          <a:custGeom>
            <a:avLst/>
            <a:gdLst/>
            <a:ahLst/>
            <a:cxnLst/>
            <a:rect l="0" t="0" r="0" b="0"/>
            <a:pathLst>
              <a:path w="883" h="926">
                <a:moveTo>
                  <a:pt x="646" y="778"/>
                </a:moveTo>
                <a:cubicBezTo>
                  <a:pt x="595" y="778"/>
                  <a:pt x="554" y="735"/>
                  <a:pt x="554" y="681"/>
                </a:cubicBezTo>
                <a:cubicBezTo>
                  <a:pt x="554" y="628"/>
                  <a:pt x="595" y="584"/>
                  <a:pt x="646" y="584"/>
                </a:cubicBezTo>
                <a:cubicBezTo>
                  <a:pt x="696" y="584"/>
                  <a:pt x="737" y="628"/>
                  <a:pt x="737" y="681"/>
                </a:cubicBezTo>
                <a:cubicBezTo>
                  <a:pt x="737" y="735"/>
                  <a:pt x="696" y="778"/>
                  <a:pt x="646" y="778"/>
                </a:cubicBezTo>
                <a:moveTo>
                  <a:pt x="339" y="821"/>
                </a:moveTo>
                <a:lnTo>
                  <a:pt x="335" y="812"/>
                </a:lnTo>
                <a:cubicBezTo>
                  <a:pt x="318" y="767"/>
                  <a:pt x="327" y="715"/>
                  <a:pt x="358" y="681"/>
                </a:cubicBezTo>
                <a:cubicBezTo>
                  <a:pt x="327" y="646"/>
                  <a:pt x="318" y="596"/>
                  <a:pt x="335" y="550"/>
                </a:cubicBezTo>
                <a:lnTo>
                  <a:pt x="339" y="541"/>
                </a:lnTo>
                <a:cubicBezTo>
                  <a:pt x="357" y="496"/>
                  <a:pt x="397" y="467"/>
                  <a:pt x="443" y="466"/>
                </a:cubicBezTo>
                <a:cubicBezTo>
                  <a:pt x="444" y="418"/>
                  <a:pt x="471" y="375"/>
                  <a:pt x="513" y="356"/>
                </a:cubicBezTo>
                <a:lnTo>
                  <a:pt x="523" y="352"/>
                </a:lnTo>
                <a:cubicBezTo>
                  <a:pt x="537" y="345"/>
                  <a:pt x="551" y="343"/>
                  <a:pt x="566" y="343"/>
                </a:cubicBezTo>
                <a:cubicBezTo>
                  <a:pt x="596" y="343"/>
                  <a:pt x="625" y="355"/>
                  <a:pt x="646" y="376"/>
                </a:cubicBezTo>
                <a:cubicBezTo>
                  <a:pt x="667" y="355"/>
                  <a:pt x="695" y="343"/>
                  <a:pt x="725" y="343"/>
                </a:cubicBezTo>
                <a:cubicBezTo>
                  <a:pt x="741" y="343"/>
                  <a:pt x="755" y="345"/>
                  <a:pt x="769" y="352"/>
                </a:cubicBezTo>
                <a:lnTo>
                  <a:pt x="779" y="356"/>
                </a:lnTo>
                <a:cubicBezTo>
                  <a:pt x="806" y="368"/>
                  <a:pt x="826" y="389"/>
                  <a:pt x="838" y="415"/>
                </a:cubicBezTo>
                <a:lnTo>
                  <a:pt x="850" y="415"/>
                </a:lnTo>
                <a:cubicBezTo>
                  <a:pt x="872" y="415"/>
                  <a:pt x="883" y="387"/>
                  <a:pt x="866" y="372"/>
                </a:cubicBezTo>
                <a:lnTo>
                  <a:pt x="472" y="17"/>
                </a:lnTo>
                <a:cubicBezTo>
                  <a:pt x="455" y="0"/>
                  <a:pt x="427" y="0"/>
                  <a:pt x="409" y="17"/>
                </a:cubicBezTo>
                <a:lnTo>
                  <a:pt x="15" y="372"/>
                </a:lnTo>
                <a:cubicBezTo>
                  <a:pt x="0" y="387"/>
                  <a:pt x="9" y="415"/>
                  <a:pt x="31" y="415"/>
                </a:cubicBezTo>
                <a:lnTo>
                  <a:pt x="98" y="415"/>
                </a:lnTo>
                <a:lnTo>
                  <a:pt x="98" y="778"/>
                </a:lnTo>
                <a:cubicBezTo>
                  <a:pt x="98" y="831"/>
                  <a:pt x="139" y="875"/>
                  <a:pt x="190" y="875"/>
                </a:cubicBezTo>
                <a:lnTo>
                  <a:pt x="379" y="875"/>
                </a:lnTo>
                <a:cubicBezTo>
                  <a:pt x="361" y="861"/>
                  <a:pt x="347" y="844"/>
                  <a:pt x="339" y="821"/>
                </a:cubicBezTo>
                <a:moveTo>
                  <a:pt x="863" y="744"/>
                </a:moveTo>
                <a:lnTo>
                  <a:pt x="827" y="705"/>
                </a:lnTo>
                <a:cubicBezTo>
                  <a:pt x="827" y="697"/>
                  <a:pt x="828" y="689"/>
                  <a:pt x="828" y="681"/>
                </a:cubicBezTo>
                <a:cubicBezTo>
                  <a:pt x="828" y="673"/>
                  <a:pt x="827" y="665"/>
                  <a:pt x="827" y="658"/>
                </a:cubicBezTo>
                <a:lnTo>
                  <a:pt x="863" y="619"/>
                </a:lnTo>
                <a:cubicBezTo>
                  <a:pt x="873" y="612"/>
                  <a:pt x="876" y="598"/>
                  <a:pt x="872" y="588"/>
                </a:cubicBezTo>
                <a:lnTo>
                  <a:pt x="868" y="579"/>
                </a:lnTo>
                <a:cubicBezTo>
                  <a:pt x="864" y="567"/>
                  <a:pt x="853" y="560"/>
                  <a:pt x="841" y="562"/>
                </a:cubicBezTo>
                <a:lnTo>
                  <a:pt x="789" y="562"/>
                </a:lnTo>
                <a:cubicBezTo>
                  <a:pt x="781" y="550"/>
                  <a:pt x="770" y="538"/>
                  <a:pt x="758" y="529"/>
                </a:cubicBezTo>
                <a:lnTo>
                  <a:pt x="758" y="474"/>
                </a:lnTo>
                <a:cubicBezTo>
                  <a:pt x="760" y="461"/>
                  <a:pt x="754" y="450"/>
                  <a:pt x="743" y="445"/>
                </a:cubicBezTo>
                <a:lnTo>
                  <a:pt x="734" y="442"/>
                </a:lnTo>
                <a:cubicBezTo>
                  <a:pt x="723" y="437"/>
                  <a:pt x="711" y="441"/>
                  <a:pt x="705" y="450"/>
                </a:cubicBezTo>
                <a:lnTo>
                  <a:pt x="668" y="489"/>
                </a:lnTo>
                <a:cubicBezTo>
                  <a:pt x="660" y="489"/>
                  <a:pt x="654" y="488"/>
                  <a:pt x="646" y="488"/>
                </a:cubicBezTo>
                <a:cubicBezTo>
                  <a:pt x="638" y="488"/>
                  <a:pt x="631" y="489"/>
                  <a:pt x="624" y="489"/>
                </a:cubicBezTo>
                <a:lnTo>
                  <a:pt x="587" y="450"/>
                </a:lnTo>
                <a:cubicBezTo>
                  <a:pt x="580" y="441"/>
                  <a:pt x="568" y="437"/>
                  <a:pt x="557" y="442"/>
                </a:cubicBezTo>
                <a:lnTo>
                  <a:pt x="549" y="445"/>
                </a:lnTo>
                <a:cubicBezTo>
                  <a:pt x="538" y="450"/>
                  <a:pt x="531" y="461"/>
                  <a:pt x="534" y="474"/>
                </a:cubicBezTo>
                <a:lnTo>
                  <a:pt x="534" y="529"/>
                </a:lnTo>
                <a:cubicBezTo>
                  <a:pt x="522" y="538"/>
                  <a:pt x="511" y="550"/>
                  <a:pt x="502" y="562"/>
                </a:cubicBezTo>
                <a:lnTo>
                  <a:pt x="450" y="562"/>
                </a:lnTo>
                <a:cubicBezTo>
                  <a:pt x="438" y="560"/>
                  <a:pt x="427" y="567"/>
                  <a:pt x="423" y="579"/>
                </a:cubicBezTo>
                <a:lnTo>
                  <a:pt x="420" y="588"/>
                </a:lnTo>
                <a:cubicBezTo>
                  <a:pt x="416" y="598"/>
                  <a:pt x="419" y="612"/>
                  <a:pt x="429" y="619"/>
                </a:cubicBezTo>
                <a:lnTo>
                  <a:pt x="465" y="658"/>
                </a:lnTo>
                <a:cubicBezTo>
                  <a:pt x="464" y="665"/>
                  <a:pt x="463" y="673"/>
                  <a:pt x="463" y="681"/>
                </a:cubicBezTo>
                <a:cubicBezTo>
                  <a:pt x="463" y="689"/>
                  <a:pt x="464" y="697"/>
                  <a:pt x="465" y="705"/>
                </a:cubicBezTo>
                <a:lnTo>
                  <a:pt x="429" y="744"/>
                </a:lnTo>
                <a:cubicBezTo>
                  <a:pt x="419" y="751"/>
                  <a:pt x="416" y="763"/>
                  <a:pt x="420" y="775"/>
                </a:cubicBezTo>
                <a:lnTo>
                  <a:pt x="423" y="784"/>
                </a:lnTo>
                <a:cubicBezTo>
                  <a:pt x="427" y="796"/>
                  <a:pt x="438" y="803"/>
                  <a:pt x="450" y="800"/>
                </a:cubicBezTo>
                <a:lnTo>
                  <a:pt x="502" y="800"/>
                </a:lnTo>
                <a:cubicBezTo>
                  <a:pt x="511" y="813"/>
                  <a:pt x="522" y="824"/>
                  <a:pt x="534" y="834"/>
                </a:cubicBezTo>
                <a:lnTo>
                  <a:pt x="534" y="889"/>
                </a:lnTo>
                <a:cubicBezTo>
                  <a:pt x="531" y="901"/>
                  <a:pt x="538" y="913"/>
                  <a:pt x="549" y="917"/>
                </a:cubicBezTo>
                <a:lnTo>
                  <a:pt x="557" y="921"/>
                </a:lnTo>
                <a:cubicBezTo>
                  <a:pt x="568" y="926"/>
                  <a:pt x="580" y="922"/>
                  <a:pt x="587" y="912"/>
                </a:cubicBezTo>
                <a:lnTo>
                  <a:pt x="624" y="873"/>
                </a:lnTo>
                <a:cubicBezTo>
                  <a:pt x="631" y="874"/>
                  <a:pt x="638" y="875"/>
                  <a:pt x="646" y="875"/>
                </a:cubicBezTo>
                <a:cubicBezTo>
                  <a:pt x="654" y="875"/>
                  <a:pt x="660" y="874"/>
                  <a:pt x="668" y="873"/>
                </a:cubicBezTo>
                <a:lnTo>
                  <a:pt x="705" y="912"/>
                </a:lnTo>
                <a:cubicBezTo>
                  <a:pt x="711" y="922"/>
                  <a:pt x="723" y="926"/>
                  <a:pt x="734" y="921"/>
                </a:cubicBezTo>
                <a:lnTo>
                  <a:pt x="743" y="917"/>
                </a:lnTo>
                <a:cubicBezTo>
                  <a:pt x="754" y="913"/>
                  <a:pt x="760" y="901"/>
                  <a:pt x="758" y="889"/>
                </a:cubicBezTo>
                <a:lnTo>
                  <a:pt x="758" y="834"/>
                </a:lnTo>
                <a:cubicBezTo>
                  <a:pt x="770" y="824"/>
                  <a:pt x="781" y="813"/>
                  <a:pt x="789" y="800"/>
                </a:cubicBezTo>
                <a:lnTo>
                  <a:pt x="841" y="800"/>
                </a:lnTo>
                <a:cubicBezTo>
                  <a:pt x="853" y="803"/>
                  <a:pt x="864" y="796"/>
                  <a:pt x="868" y="784"/>
                </a:cubicBezTo>
                <a:lnTo>
                  <a:pt x="872" y="775"/>
                </a:lnTo>
                <a:cubicBezTo>
                  <a:pt x="876" y="763"/>
                  <a:pt x="873" y="751"/>
                  <a:pt x="863" y="744"/>
                </a:cubicBezTo>
              </a:path>
            </a:pathLst>
          </a:custGeom>
          <a:solidFill>
            <a:srgbClr val="ED6568"/>
          </a:solidFill>
          <a:ln cap="flat">
            <a:noFill/>
            <a:prstDash val="solid"/>
            <a:miter lim="0"/>
          </a:ln>
        </p:spPr>
        <p:txBody>
          <a:bodyPr rtlCol="0"/>
          <a:lstStyle/>
          <a:p>
            <a:pPr algn="ctr"/>
            <a:endParaRPr lang="zh-CN" altLang="en-US" sz="2400"/>
          </a:p>
        </p:txBody>
      </p:sp>
      <p:sp>
        <p:nvSpPr>
          <p:cNvPr id="69" name="textbox 137"/>
          <p:cNvSpPr/>
          <p:nvPr/>
        </p:nvSpPr>
        <p:spPr>
          <a:xfrm>
            <a:off x="8729133" y="3166807"/>
            <a:ext cx="1511859" cy="497725"/>
          </a:xfrm>
          <a:prstGeom prst="rect">
            <a:avLst/>
          </a:prstGeom>
        </p:spPr>
        <p:txBody>
          <a:bodyPr vert="horz" wrap="square" lIns="0" tIns="0" rIns="0" bIns="0"/>
          <a:lstStyle/>
          <a:p>
            <a:pPr marL="17145" algn="ctr" eaLnBrk="0"/>
            <a:r>
              <a:rPr sz="2400" b="1" spc="133" dirty="0" err="1">
                <a:ln w="3175" cap="flat" cmpd="sng">
                  <a:noFill/>
                  <a:prstDash val="solid"/>
                  <a:miter lim="0"/>
                </a:ln>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简单劳</a:t>
            </a:r>
            <a:r>
              <a:rPr sz="2400" b="1" spc="107" dirty="0" err="1">
                <a:ln w="3175" cap="flat" cmpd="sng">
                  <a:noFill/>
                  <a:prstDash val="solid"/>
                  <a:miter lim="0"/>
                </a:ln>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务</a:t>
            </a:r>
            <a:endParaRPr lang="en-US" altLang="en-US" sz="2400" b="1" dirty="0">
              <a:solidFill>
                <a:srgbClr val="3B4C6F"/>
              </a:solidFill>
              <a:latin typeface="微软雅黑" panose="020B0503020204020204" pitchFamily="34" charset="-122"/>
              <a:ea typeface="微软雅黑" panose="020B0503020204020204" pitchFamily="34" charset="-122"/>
            </a:endParaRPr>
          </a:p>
        </p:txBody>
      </p:sp>
      <p:sp>
        <p:nvSpPr>
          <p:cNvPr id="70" name="textbox 138"/>
          <p:cNvSpPr/>
          <p:nvPr/>
        </p:nvSpPr>
        <p:spPr>
          <a:xfrm>
            <a:off x="1158628" y="3860802"/>
            <a:ext cx="2994273" cy="1590724"/>
          </a:xfrm>
          <a:prstGeom prst="rect">
            <a:avLst/>
          </a:prstGeom>
          <a:ln>
            <a:noFill/>
          </a:ln>
        </p:spPr>
        <p:txBody>
          <a:bodyPr vert="horz" wrap="square" lIns="0" tIns="0" rIns="0" bIns="0"/>
          <a:lstStyle/>
          <a:p>
            <a:pPr algn="ctr" rtl="0" eaLnBrk="0"/>
            <a:endParaRPr lang="en-US" altLang="en-US" sz="2400" b="1" dirty="0">
              <a:solidFill>
                <a:schemeClr val="bg1"/>
              </a:solidFill>
              <a:latin typeface="微软雅黑" panose="020B0503020204020204" pitchFamily="34" charset="-122"/>
              <a:ea typeface="微软雅黑" panose="020B0503020204020204" pitchFamily="34" charset="-122"/>
            </a:endParaRPr>
          </a:p>
          <a:p>
            <a:pPr marL="17145" algn="ctr" eaLnBrk="0"/>
            <a:r>
              <a:rPr sz="2400" b="1" spc="27"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家庭管家</a:t>
            </a:r>
            <a:r>
              <a:rPr sz="2400" b="1" spc="27"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sz="2400" b="1" spc="27"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L="17145" algn="ctr" eaLnBrk="0"/>
            <a:r>
              <a:rPr sz="2400" b="1" spc="27"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家庭理财</a:t>
            </a:r>
            <a:r>
              <a:rPr sz="2400" b="1" spc="27"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sz="2400" b="1" spc="27"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L="17145" algn="ctr" eaLnBrk="0"/>
            <a:r>
              <a:rPr sz="2400" b="1" spc="27"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养护规划</a:t>
            </a:r>
            <a:endParaRPr lang="en-US" altLang="en-US" sz="2400" b="1" dirty="0">
              <a:solidFill>
                <a:schemeClr val="bg1"/>
              </a:solidFill>
              <a:latin typeface="微软雅黑" panose="020B0503020204020204" pitchFamily="34" charset="-122"/>
              <a:ea typeface="微软雅黑" panose="020B0503020204020204" pitchFamily="34" charset="-122"/>
            </a:endParaRPr>
          </a:p>
        </p:txBody>
      </p:sp>
      <p:sp>
        <p:nvSpPr>
          <p:cNvPr id="71" name="textbox 138"/>
          <p:cNvSpPr/>
          <p:nvPr/>
        </p:nvSpPr>
        <p:spPr>
          <a:xfrm>
            <a:off x="4598865" y="3860802"/>
            <a:ext cx="2994273" cy="1590724"/>
          </a:xfrm>
          <a:prstGeom prst="rect">
            <a:avLst/>
          </a:prstGeom>
          <a:ln>
            <a:noFill/>
          </a:ln>
        </p:spPr>
        <p:txBody>
          <a:bodyPr vert="horz" wrap="square" lIns="0" tIns="0" rIns="0" bIns="0"/>
          <a:lstStyle/>
          <a:p>
            <a:pPr algn="ctr" rtl="0" eaLnBrk="0"/>
            <a:endParaRPr lang="en-US" sz="2400" b="1" spc="27"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rtl="0" eaLnBrk="0"/>
            <a:r>
              <a:rPr sz="2400" b="1" spc="27"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整理收纳</a:t>
            </a:r>
            <a:endParaRPr lang="en-US" sz="2400" b="1" spc="27"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rtl="0" eaLnBrk="0"/>
            <a:r>
              <a:rPr sz="2400" b="1" spc="27"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烹饪配餐</a:t>
            </a:r>
            <a:endParaRPr lang="en-US" sz="2400" b="1" spc="27"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rtl="0" eaLnBrk="0"/>
            <a:r>
              <a:rPr sz="2400" b="1"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推拿按摩</a:t>
            </a:r>
            <a:endParaRPr lang="en-US" altLang="en-US" sz="2400" b="1" dirty="0">
              <a:solidFill>
                <a:schemeClr val="bg1"/>
              </a:solidFill>
              <a:latin typeface="微软雅黑" panose="020B0503020204020204" pitchFamily="34" charset="-122"/>
              <a:ea typeface="微软雅黑" panose="020B0503020204020204" pitchFamily="34" charset="-122"/>
            </a:endParaRPr>
          </a:p>
        </p:txBody>
      </p:sp>
      <p:sp>
        <p:nvSpPr>
          <p:cNvPr id="72" name="textbox 138"/>
          <p:cNvSpPr/>
          <p:nvPr/>
        </p:nvSpPr>
        <p:spPr>
          <a:xfrm>
            <a:off x="8039100" y="3860802"/>
            <a:ext cx="2994273" cy="1590724"/>
          </a:xfrm>
          <a:prstGeom prst="rect">
            <a:avLst/>
          </a:prstGeom>
          <a:ln>
            <a:noFill/>
          </a:ln>
        </p:spPr>
        <p:txBody>
          <a:bodyPr vert="horz" wrap="square" lIns="0" tIns="0" rIns="0" bIns="0"/>
          <a:lstStyle/>
          <a:p>
            <a:pPr algn="ctr" rtl="0" eaLnBrk="0"/>
            <a:endParaRPr 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rtl="0" eaLnBrk="0"/>
            <a:r>
              <a:rPr sz="2400" b="1"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保洁清洗</a:t>
            </a:r>
            <a:endParaRPr 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rtl="0" eaLnBrk="0"/>
            <a:r>
              <a:rPr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sz="2400" b="1"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搬运</a:t>
            </a:r>
            <a:endParaRPr 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rtl="0" eaLnBrk="0"/>
            <a:r>
              <a:rPr sz="2400" b="1"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养护维修</a:t>
            </a:r>
            <a:endParaRPr lang="en-US"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单圆角 4"/>
          <p:cNvSpPr/>
          <p:nvPr/>
        </p:nvSpPr>
        <p:spPr>
          <a:xfrm rot="5400000">
            <a:off x="1827942" y="1140554"/>
            <a:ext cx="3651504" cy="5352604"/>
          </a:xfrm>
          <a:prstGeom prst="round1Rect">
            <a:avLst>
              <a:gd name="adj" fmla="val 0"/>
            </a:avLst>
          </a:prstGeom>
          <a:solidFill>
            <a:srgbClr val="ED6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94" name="组合 93"/>
          <p:cNvGrpSpPr/>
          <p:nvPr/>
        </p:nvGrpSpPr>
        <p:grpSpPr>
          <a:xfrm>
            <a:off x="435533" y="356032"/>
            <a:ext cx="6520213" cy="635002"/>
            <a:chOff x="435533" y="309778"/>
            <a:chExt cx="6520213" cy="635002"/>
          </a:xfrm>
        </p:grpSpPr>
        <p:sp>
          <p:nvSpPr>
            <p:cNvPr id="95" name="TextBox 1"/>
            <p:cNvSpPr txBox="1"/>
            <p:nvPr/>
          </p:nvSpPr>
          <p:spPr>
            <a:xfrm>
              <a:off x="1300031" y="345480"/>
              <a:ext cx="5655715" cy="584775"/>
            </a:xfrm>
            <a:prstGeom prst="rect">
              <a:avLst/>
            </a:prstGeom>
            <a:noFill/>
          </p:spPr>
          <p:txBody>
            <a:bodyPr wrap="none" rtlCol="0">
              <a:spAutoFit/>
            </a:bodyPr>
            <a:lstStyle/>
            <a:p>
              <a:r>
                <a:rPr lang="zh-CN" altLang="en-US" sz="3200" b="1" dirty="0">
                  <a:solidFill>
                    <a:srgbClr val="ED6568"/>
                  </a:solidFill>
                  <a:latin typeface="Arial" panose="020B0604020202090204"/>
                  <a:ea typeface="微软雅黑" panose="020B0503020204020204" pitchFamily="34" charset="-122"/>
                  <a:sym typeface="Arial" panose="020B0604020202090204"/>
                </a:rPr>
                <a:t>家政实训室分类</a:t>
              </a:r>
              <a:r>
                <a:rPr lang="en-US" altLang="zh-CN" sz="3200" dirty="0">
                  <a:solidFill>
                    <a:srgbClr val="ED6568"/>
                  </a:solidFill>
                  <a:latin typeface="Arial" panose="020B0604020202090204"/>
                  <a:ea typeface="微软雅黑" panose="020B0503020204020204" pitchFamily="34" charset="-122"/>
                  <a:sym typeface="Arial" panose="020B0604020202090204"/>
                </a:rPr>
                <a:t>-</a:t>
              </a:r>
              <a:r>
                <a:rPr lang="zh-CN" altLang="en-US" sz="3200" dirty="0">
                  <a:solidFill>
                    <a:srgbClr val="ED6568"/>
                  </a:solidFill>
                  <a:latin typeface="Arial" panose="020B0604020202090204"/>
                  <a:ea typeface="微软雅黑" panose="020B0503020204020204" pitchFamily="34" charset="-122"/>
                  <a:sym typeface="Arial" panose="020B0604020202090204"/>
                </a:rPr>
                <a:t>现代家政服务</a:t>
              </a:r>
            </a:p>
          </p:txBody>
        </p:sp>
        <p:sp>
          <p:nvSpPr>
            <p:cNvPr id="96" name="椭圆 95"/>
            <p:cNvSpPr/>
            <p:nvPr/>
          </p:nvSpPr>
          <p:spPr>
            <a:xfrm>
              <a:off x="435533" y="309778"/>
              <a:ext cx="635002" cy="635002"/>
            </a:xfrm>
            <a:prstGeom prst="ellipse">
              <a:avLst/>
            </a:prstGeom>
            <a:solidFill>
              <a:srgbClr val="3B4C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sp>
          <p:nvSpPr>
            <p:cNvPr id="99" name="椭圆 98"/>
            <p:cNvSpPr/>
            <p:nvPr/>
          </p:nvSpPr>
          <p:spPr>
            <a:xfrm>
              <a:off x="703129" y="309778"/>
              <a:ext cx="635002" cy="635002"/>
            </a:xfrm>
            <a:prstGeom prst="ellipse">
              <a:avLst/>
            </a:prstGeom>
            <a:solidFill>
              <a:srgbClr val="F9B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grpSp>
      <p:sp>
        <p:nvSpPr>
          <p:cNvPr id="7" name="textbox 22"/>
          <p:cNvSpPr/>
          <p:nvPr/>
        </p:nvSpPr>
        <p:spPr>
          <a:xfrm>
            <a:off x="2789382" y="445242"/>
            <a:ext cx="8802791" cy="327660"/>
          </a:xfrm>
          <a:prstGeom prst="rect">
            <a:avLst/>
          </a:prstGeom>
          <a:ln>
            <a:noFill/>
          </a:ln>
        </p:spPr>
        <p:txBody>
          <a:bodyPr vert="horz" wrap="square" lIns="0" tIns="0" rIns="0" bIns="0" anchor="ctr"/>
          <a:lstStyle/>
          <a:p>
            <a:pPr algn="r" rtl="0" eaLnBrk="0">
              <a:lnSpc>
                <a:spcPct val="88000"/>
              </a:lnSpc>
            </a:pPr>
            <a:r>
              <a:rPr lang="en-US" altLang="zh-CN" sz="1865" dirty="0">
                <a:solidFill>
                  <a:srgbClr val="ED6568"/>
                </a:solidFill>
                <a:latin typeface="微软雅黑" panose="020B0503020204020204" pitchFamily="34" charset="-122"/>
                <a:ea typeface="微软雅黑" panose="020B0503020204020204" pitchFamily="34" charset="-122"/>
              </a:rPr>
              <a:t>………………………………………………………………</a:t>
            </a:r>
            <a:endParaRPr lang="zh-CN" altLang="en-US" sz="1865" dirty="0">
              <a:solidFill>
                <a:srgbClr val="ED6568"/>
              </a:solidFill>
              <a:latin typeface="微软雅黑" panose="020B0503020204020204" pitchFamily="34" charset="-122"/>
              <a:ea typeface="微软雅黑" panose="020B0503020204020204" pitchFamily="34" charset="-122"/>
            </a:endParaRPr>
          </a:p>
        </p:txBody>
      </p:sp>
      <p:sp>
        <p:nvSpPr>
          <p:cNvPr id="8" name="椭圆 7"/>
          <p:cNvSpPr/>
          <p:nvPr/>
        </p:nvSpPr>
        <p:spPr>
          <a:xfrm>
            <a:off x="11626300" y="613493"/>
            <a:ext cx="96000" cy="96000"/>
          </a:xfrm>
          <a:prstGeom prst="ellipse">
            <a:avLst/>
          </a:prstGeom>
          <a:noFill/>
          <a:ln w="19050">
            <a:solidFill>
              <a:srgbClr val="3B4C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 name="picture 142"/>
          <p:cNvPicPr>
            <a:picLocks noChangeAspect="1"/>
          </p:cNvPicPr>
          <p:nvPr/>
        </p:nvPicPr>
        <p:blipFill>
          <a:blip r:embed="rId2"/>
          <a:stretch>
            <a:fillRect/>
          </a:stretch>
        </p:blipFill>
        <p:spPr>
          <a:xfrm rot="21600000">
            <a:off x="5719826" y="1991105"/>
            <a:ext cx="6108065" cy="3662045"/>
          </a:xfrm>
          <a:prstGeom prst="rect">
            <a:avLst/>
          </a:prstGeom>
        </p:spPr>
      </p:pic>
      <p:sp>
        <p:nvSpPr>
          <p:cNvPr id="3" name="textbox 143"/>
          <p:cNvSpPr/>
          <p:nvPr/>
        </p:nvSpPr>
        <p:spPr>
          <a:xfrm>
            <a:off x="1552327" y="2916425"/>
            <a:ext cx="3438773" cy="2840481"/>
          </a:xfrm>
          <a:prstGeom prst="rect">
            <a:avLst/>
          </a:prstGeom>
          <a:solidFill>
            <a:srgbClr val="ED6568">
              <a:alpha val="10196"/>
            </a:srgbClr>
          </a:solidFill>
          <a:ln>
            <a:noFill/>
          </a:ln>
        </p:spPr>
        <p:txBody>
          <a:bodyPr vert="horz" wrap="square" lIns="0" tIns="0" rIns="0" bIns="0"/>
          <a:lstStyle/>
          <a:p>
            <a:pPr algn="l" rtl="0" eaLnBrk="0">
              <a:lnSpc>
                <a:spcPct val="150000"/>
              </a:lnSpc>
            </a:pPr>
            <a:endParaRPr lang="en-US" altLang="en-US" sz="1865" b="1" dirty="0">
              <a:solidFill>
                <a:schemeClr val="bg1"/>
              </a:solidFill>
              <a:latin typeface="微软雅黑" panose="020B0503020204020204" pitchFamily="34" charset="-122"/>
              <a:ea typeface="微软雅黑" panose="020B0503020204020204" pitchFamily="34" charset="-122"/>
            </a:endParaRPr>
          </a:p>
          <a:p>
            <a:pPr marL="316865" eaLnBrk="0">
              <a:lnSpc>
                <a:spcPct val="150000"/>
              </a:lnSpc>
            </a:pPr>
            <a:r>
              <a:rPr sz="1865" b="1" spc="-13"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   </a:t>
            </a:r>
            <a:r>
              <a:rPr sz="1865"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PBL</a:t>
            </a:r>
            <a:r>
              <a:rPr sz="1865" b="1" spc="-13"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讨论实训</a:t>
            </a:r>
            <a:r>
              <a:rPr sz="1865"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865" b="1" dirty="0">
              <a:solidFill>
                <a:schemeClr val="bg1"/>
              </a:solidFill>
              <a:latin typeface="微软雅黑" panose="020B0503020204020204" pitchFamily="34" charset="-122"/>
              <a:ea typeface="微软雅黑" panose="020B0503020204020204" pitchFamily="34" charset="-122"/>
            </a:endParaRPr>
          </a:p>
          <a:p>
            <a:pPr marL="310515" eaLnBrk="0">
              <a:lnSpc>
                <a:spcPct val="150000"/>
              </a:lnSpc>
            </a:pPr>
            <a:r>
              <a:rPr sz="1865" b="1" spc="-13"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   </a:t>
            </a:r>
            <a:r>
              <a:rPr sz="1865"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形体礼仪实训室</a:t>
            </a:r>
            <a:endParaRPr lang="en-US" altLang="en-US" sz="1865" b="1" dirty="0">
              <a:solidFill>
                <a:schemeClr val="bg1"/>
              </a:solidFill>
              <a:latin typeface="微软雅黑" panose="020B0503020204020204" pitchFamily="34" charset="-122"/>
              <a:ea typeface="微软雅黑" panose="020B0503020204020204" pitchFamily="34" charset="-122"/>
            </a:endParaRPr>
          </a:p>
          <a:p>
            <a:pPr marL="312420" eaLnBrk="0">
              <a:lnSpc>
                <a:spcPct val="150000"/>
              </a:lnSpc>
            </a:pPr>
            <a:r>
              <a:rPr sz="1865" b="1" spc="-13"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3.   </a:t>
            </a:r>
            <a:r>
              <a:rPr sz="1865" b="1" spc="-13"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妆</a:t>
            </a:r>
            <a:r>
              <a:rPr sz="1865" b="1"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发实训室</a:t>
            </a:r>
            <a:endParaRPr lang="en-US" altLang="en-US" sz="1865" b="1" dirty="0">
              <a:solidFill>
                <a:schemeClr val="bg1"/>
              </a:solidFill>
              <a:latin typeface="微软雅黑" panose="020B0503020204020204" pitchFamily="34" charset="-122"/>
              <a:ea typeface="微软雅黑" panose="020B0503020204020204" pitchFamily="34" charset="-122"/>
            </a:endParaRPr>
          </a:p>
          <a:p>
            <a:pPr marL="304165" eaLnBrk="0">
              <a:lnSpc>
                <a:spcPct val="150000"/>
              </a:lnSpc>
            </a:pPr>
            <a:r>
              <a:rPr sz="1865" b="1" spc="-13"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4</a:t>
            </a:r>
            <a:r>
              <a:rPr sz="1865"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居家环境实训室</a:t>
            </a:r>
            <a:endParaRPr lang="en-US" altLang="en-US" sz="1865" b="1" dirty="0">
              <a:solidFill>
                <a:schemeClr val="bg1"/>
              </a:solidFill>
              <a:latin typeface="微软雅黑" panose="020B0503020204020204" pitchFamily="34" charset="-122"/>
              <a:ea typeface="微软雅黑" panose="020B0503020204020204" pitchFamily="34" charset="-122"/>
            </a:endParaRPr>
          </a:p>
        </p:txBody>
      </p:sp>
      <p:sp>
        <p:nvSpPr>
          <p:cNvPr id="4" name="textbox 146"/>
          <p:cNvSpPr/>
          <p:nvPr/>
        </p:nvSpPr>
        <p:spPr>
          <a:xfrm>
            <a:off x="1808031" y="2575303"/>
            <a:ext cx="2605193" cy="1193597"/>
          </a:xfrm>
          <a:prstGeom prst="rect">
            <a:avLst/>
          </a:prstGeom>
        </p:spPr>
        <p:txBody>
          <a:bodyPr vert="horz" wrap="square" lIns="0" tIns="0" rIns="0" bIns="0"/>
          <a:lstStyle/>
          <a:p>
            <a:pPr marL="17145" eaLnBrk="0">
              <a:lnSpc>
                <a:spcPct val="99000"/>
              </a:lnSpc>
            </a:pPr>
            <a:r>
              <a:rPr sz="3735" b="1" spc="133" dirty="0" err="1">
                <a:ln w="3175" cap="flat" cmpd="sng">
                  <a:noFill/>
                  <a:prstDash val="solid"/>
                  <a:miter lim="0"/>
                </a:ln>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专家管</a:t>
            </a:r>
            <a:r>
              <a:rPr sz="3735" b="1" spc="80" dirty="0" err="1">
                <a:ln w="3175" cap="flat" cmpd="sng">
                  <a:noFill/>
                  <a:prstDash val="solid"/>
                  <a:miter lim="0"/>
                </a:ln>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理</a:t>
            </a:r>
            <a:endParaRPr lang="en-US" altLang="en-US" sz="3735"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单圆角 4"/>
          <p:cNvSpPr/>
          <p:nvPr/>
        </p:nvSpPr>
        <p:spPr>
          <a:xfrm rot="5400000">
            <a:off x="3049672" y="-899441"/>
            <a:ext cx="2430883" cy="7094459"/>
          </a:xfrm>
          <a:prstGeom prst="round1Rect">
            <a:avLst>
              <a:gd name="adj" fmla="val 0"/>
            </a:avLst>
          </a:prstGeom>
          <a:solidFill>
            <a:srgbClr val="ED6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94" name="组合 93"/>
          <p:cNvGrpSpPr/>
          <p:nvPr/>
        </p:nvGrpSpPr>
        <p:grpSpPr>
          <a:xfrm>
            <a:off x="435533" y="356032"/>
            <a:ext cx="6520213" cy="635002"/>
            <a:chOff x="435533" y="309778"/>
            <a:chExt cx="6520213" cy="635002"/>
          </a:xfrm>
        </p:grpSpPr>
        <p:sp>
          <p:nvSpPr>
            <p:cNvPr id="95" name="TextBox 1"/>
            <p:cNvSpPr txBox="1"/>
            <p:nvPr/>
          </p:nvSpPr>
          <p:spPr>
            <a:xfrm>
              <a:off x="1300031" y="345480"/>
              <a:ext cx="5655715" cy="584775"/>
            </a:xfrm>
            <a:prstGeom prst="rect">
              <a:avLst/>
            </a:prstGeom>
            <a:noFill/>
          </p:spPr>
          <p:txBody>
            <a:bodyPr wrap="none" rtlCol="0">
              <a:spAutoFit/>
            </a:bodyPr>
            <a:lstStyle/>
            <a:p>
              <a:r>
                <a:rPr lang="zh-CN" altLang="en-US" sz="3200" b="1" dirty="0">
                  <a:solidFill>
                    <a:srgbClr val="ED6568"/>
                  </a:solidFill>
                  <a:latin typeface="Arial" panose="020B0604020202090204"/>
                  <a:ea typeface="微软雅黑" panose="020B0503020204020204" pitchFamily="34" charset="-122"/>
                  <a:sym typeface="Arial" panose="020B0604020202090204"/>
                </a:rPr>
                <a:t>家政实训室分类</a:t>
              </a:r>
              <a:r>
                <a:rPr lang="en-US" altLang="zh-CN" sz="3200" dirty="0">
                  <a:solidFill>
                    <a:srgbClr val="ED6568"/>
                  </a:solidFill>
                  <a:latin typeface="Arial" panose="020B0604020202090204"/>
                  <a:ea typeface="微软雅黑" panose="020B0503020204020204" pitchFamily="34" charset="-122"/>
                  <a:sym typeface="Arial" panose="020B0604020202090204"/>
                </a:rPr>
                <a:t>-</a:t>
              </a:r>
              <a:r>
                <a:rPr lang="zh-CN" altLang="en-US" sz="3200" dirty="0">
                  <a:solidFill>
                    <a:srgbClr val="ED6568"/>
                  </a:solidFill>
                  <a:latin typeface="Arial" panose="020B0604020202090204"/>
                  <a:ea typeface="微软雅黑" panose="020B0503020204020204" pitchFamily="34" charset="-122"/>
                  <a:sym typeface="Arial" panose="020B0604020202090204"/>
                </a:rPr>
                <a:t>现代家政服务</a:t>
              </a:r>
            </a:p>
          </p:txBody>
        </p:sp>
        <p:sp>
          <p:nvSpPr>
            <p:cNvPr id="96" name="椭圆 95"/>
            <p:cNvSpPr/>
            <p:nvPr/>
          </p:nvSpPr>
          <p:spPr>
            <a:xfrm>
              <a:off x="435533" y="309778"/>
              <a:ext cx="635002" cy="635002"/>
            </a:xfrm>
            <a:prstGeom prst="ellipse">
              <a:avLst/>
            </a:prstGeom>
            <a:solidFill>
              <a:srgbClr val="3B4C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sp>
          <p:nvSpPr>
            <p:cNvPr id="99" name="椭圆 98"/>
            <p:cNvSpPr/>
            <p:nvPr/>
          </p:nvSpPr>
          <p:spPr>
            <a:xfrm>
              <a:off x="703129" y="309778"/>
              <a:ext cx="635002" cy="635002"/>
            </a:xfrm>
            <a:prstGeom prst="ellipse">
              <a:avLst/>
            </a:prstGeom>
            <a:solidFill>
              <a:srgbClr val="F9B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grpSp>
      <p:sp>
        <p:nvSpPr>
          <p:cNvPr id="7" name="textbox 22"/>
          <p:cNvSpPr/>
          <p:nvPr/>
        </p:nvSpPr>
        <p:spPr>
          <a:xfrm>
            <a:off x="2789382" y="445242"/>
            <a:ext cx="8802791" cy="327660"/>
          </a:xfrm>
          <a:prstGeom prst="rect">
            <a:avLst/>
          </a:prstGeom>
          <a:ln>
            <a:noFill/>
          </a:ln>
        </p:spPr>
        <p:txBody>
          <a:bodyPr vert="horz" wrap="square" lIns="0" tIns="0" rIns="0" bIns="0" anchor="ctr"/>
          <a:lstStyle/>
          <a:p>
            <a:pPr algn="r" rtl="0" eaLnBrk="0">
              <a:lnSpc>
                <a:spcPct val="88000"/>
              </a:lnSpc>
            </a:pPr>
            <a:r>
              <a:rPr lang="en-US" altLang="zh-CN" sz="1865" dirty="0">
                <a:solidFill>
                  <a:srgbClr val="ED6568"/>
                </a:solidFill>
                <a:latin typeface="微软雅黑" panose="020B0503020204020204" pitchFamily="34" charset="-122"/>
                <a:ea typeface="微软雅黑" panose="020B0503020204020204" pitchFamily="34" charset="-122"/>
              </a:rPr>
              <a:t>………………………………………………………………</a:t>
            </a:r>
            <a:endParaRPr lang="zh-CN" altLang="en-US" sz="1865" dirty="0">
              <a:solidFill>
                <a:srgbClr val="ED6568"/>
              </a:solidFill>
              <a:latin typeface="微软雅黑" panose="020B0503020204020204" pitchFamily="34" charset="-122"/>
              <a:ea typeface="微软雅黑" panose="020B0503020204020204" pitchFamily="34" charset="-122"/>
            </a:endParaRPr>
          </a:p>
        </p:txBody>
      </p:sp>
      <p:sp>
        <p:nvSpPr>
          <p:cNvPr id="8" name="椭圆 7"/>
          <p:cNvSpPr/>
          <p:nvPr/>
        </p:nvSpPr>
        <p:spPr>
          <a:xfrm>
            <a:off x="11626300" y="613493"/>
            <a:ext cx="96000" cy="96000"/>
          </a:xfrm>
          <a:prstGeom prst="ellipse">
            <a:avLst/>
          </a:prstGeom>
          <a:noFill/>
          <a:ln w="19050">
            <a:solidFill>
              <a:srgbClr val="3B4C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textbox 149"/>
          <p:cNvSpPr/>
          <p:nvPr/>
        </p:nvSpPr>
        <p:spPr>
          <a:xfrm>
            <a:off x="932706" y="1553075"/>
            <a:ext cx="7094460" cy="623095"/>
          </a:xfrm>
          <a:prstGeom prst="rect">
            <a:avLst/>
          </a:prstGeom>
          <a:ln>
            <a:noFill/>
          </a:ln>
        </p:spPr>
        <p:txBody>
          <a:bodyPr vert="horz" wrap="square" lIns="0" tIns="0" rIns="0" bIns="0"/>
          <a:lstStyle/>
          <a:p>
            <a:pPr marL="79375" eaLnBrk="0"/>
            <a:r>
              <a:rPr sz="3200" b="1"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PBL</a:t>
            </a:r>
            <a:r>
              <a:rPr sz="3200" b="1" spc="200"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讨论实训</a:t>
            </a:r>
            <a:r>
              <a:rPr sz="3200" b="1" spc="147"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200" dirty="0">
              <a:solidFill>
                <a:schemeClr val="bg1"/>
              </a:solidFill>
              <a:latin typeface="微软雅黑" panose="020B0503020204020204" pitchFamily="34" charset="-122"/>
              <a:ea typeface="微软雅黑" panose="020B0503020204020204" pitchFamily="34" charset="-122"/>
            </a:endParaRPr>
          </a:p>
        </p:txBody>
      </p:sp>
      <p:pic>
        <p:nvPicPr>
          <p:cNvPr id="10" name="picture 148"/>
          <p:cNvPicPr>
            <a:picLocks noChangeAspect="1"/>
          </p:cNvPicPr>
          <p:nvPr/>
        </p:nvPicPr>
        <p:blipFill>
          <a:blip r:embed="rId2"/>
          <a:srcRect/>
          <a:stretch>
            <a:fillRect/>
          </a:stretch>
        </p:blipFill>
        <p:spPr>
          <a:xfrm>
            <a:off x="7933055" y="1471295"/>
            <a:ext cx="3541395" cy="2351405"/>
          </a:xfrm>
          <a:prstGeom prst="rect">
            <a:avLst/>
          </a:prstGeom>
        </p:spPr>
      </p:pic>
      <p:pic>
        <p:nvPicPr>
          <p:cNvPr id="11" name="picture 150"/>
          <p:cNvPicPr>
            <a:picLocks noChangeAspect="1"/>
          </p:cNvPicPr>
          <p:nvPr/>
        </p:nvPicPr>
        <p:blipFill>
          <a:blip r:embed="rId3"/>
          <a:stretch>
            <a:fillRect/>
          </a:stretch>
        </p:blipFill>
        <p:spPr>
          <a:xfrm>
            <a:off x="705601" y="4007099"/>
            <a:ext cx="3444875" cy="2145030"/>
          </a:xfrm>
          <a:prstGeom prst="rect">
            <a:avLst/>
          </a:prstGeom>
        </p:spPr>
      </p:pic>
      <p:pic>
        <p:nvPicPr>
          <p:cNvPr id="12" name="picture 151"/>
          <p:cNvPicPr>
            <a:picLocks noChangeAspect="1"/>
          </p:cNvPicPr>
          <p:nvPr/>
        </p:nvPicPr>
        <p:blipFill>
          <a:blip r:embed="rId4"/>
          <a:stretch>
            <a:fillRect/>
          </a:stretch>
        </p:blipFill>
        <p:spPr>
          <a:xfrm>
            <a:off x="4367370" y="4007099"/>
            <a:ext cx="3444875" cy="2152650"/>
          </a:xfrm>
          <a:prstGeom prst="rect">
            <a:avLst/>
          </a:prstGeom>
        </p:spPr>
      </p:pic>
      <p:pic>
        <p:nvPicPr>
          <p:cNvPr id="13" name="picture 152"/>
          <p:cNvPicPr>
            <a:picLocks noChangeAspect="1"/>
          </p:cNvPicPr>
          <p:nvPr/>
        </p:nvPicPr>
        <p:blipFill>
          <a:blip r:embed="rId5"/>
          <a:stretch>
            <a:fillRect/>
          </a:stretch>
        </p:blipFill>
        <p:spPr>
          <a:xfrm>
            <a:off x="8029137" y="4007099"/>
            <a:ext cx="3444875" cy="2145030"/>
          </a:xfrm>
          <a:prstGeom prst="rect">
            <a:avLst/>
          </a:prstGeom>
        </p:spPr>
      </p:pic>
      <p:sp>
        <p:nvSpPr>
          <p:cNvPr id="14" name="textbox 155"/>
          <p:cNvSpPr/>
          <p:nvPr/>
        </p:nvSpPr>
        <p:spPr>
          <a:xfrm>
            <a:off x="1882163" y="6287939"/>
            <a:ext cx="1216659" cy="216747"/>
          </a:xfrm>
          <a:prstGeom prst="rect">
            <a:avLst/>
          </a:prstGeom>
        </p:spPr>
        <p:txBody>
          <a:bodyPr vert="horz" wrap="square" lIns="0" tIns="0" rIns="0" bIns="0"/>
          <a:lstStyle/>
          <a:p>
            <a:pPr marL="17145" eaLnBrk="0"/>
            <a:r>
              <a:rPr sz="1200" b="1" spc="133" dirty="0" err="1">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形体礼仪实训</a:t>
            </a:r>
            <a:r>
              <a:rPr sz="1200" b="1" spc="107" dirty="0" err="1">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200" b="1" dirty="0">
              <a:solidFill>
                <a:srgbClr val="3B4C6F"/>
              </a:solidFill>
              <a:latin typeface="微软雅黑" panose="020B0503020204020204" pitchFamily="34" charset="-122"/>
              <a:ea typeface="微软雅黑" panose="020B0503020204020204" pitchFamily="34" charset="-122"/>
            </a:endParaRPr>
          </a:p>
        </p:txBody>
      </p:sp>
      <p:sp>
        <p:nvSpPr>
          <p:cNvPr id="15" name="textbox 156"/>
          <p:cNvSpPr/>
          <p:nvPr/>
        </p:nvSpPr>
        <p:spPr>
          <a:xfrm>
            <a:off x="9263535" y="6267619"/>
            <a:ext cx="1215813" cy="216747"/>
          </a:xfrm>
          <a:prstGeom prst="rect">
            <a:avLst/>
          </a:prstGeom>
        </p:spPr>
        <p:txBody>
          <a:bodyPr vert="horz" wrap="square" lIns="0" tIns="0" rIns="0" bIns="0"/>
          <a:lstStyle/>
          <a:p>
            <a:pPr marL="17145" eaLnBrk="0"/>
            <a:r>
              <a:rPr sz="1200" b="1" spc="133" dirty="0" err="1">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居家环境实训</a:t>
            </a:r>
            <a:r>
              <a:rPr sz="1200" b="1" spc="93" dirty="0" err="1">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200" b="1" dirty="0">
              <a:solidFill>
                <a:srgbClr val="3B4C6F"/>
              </a:solidFill>
              <a:latin typeface="微软雅黑" panose="020B0503020204020204" pitchFamily="34" charset="-122"/>
              <a:ea typeface="微软雅黑" panose="020B0503020204020204" pitchFamily="34" charset="-122"/>
            </a:endParaRPr>
          </a:p>
        </p:txBody>
      </p:sp>
      <p:sp>
        <p:nvSpPr>
          <p:cNvPr id="16" name="textbox 157"/>
          <p:cNvSpPr/>
          <p:nvPr/>
        </p:nvSpPr>
        <p:spPr>
          <a:xfrm>
            <a:off x="5633097" y="6288275"/>
            <a:ext cx="877992" cy="215900"/>
          </a:xfrm>
          <a:prstGeom prst="rect">
            <a:avLst/>
          </a:prstGeom>
        </p:spPr>
        <p:txBody>
          <a:bodyPr vert="horz" wrap="square" lIns="0" tIns="0" rIns="0" bIns="0"/>
          <a:lstStyle/>
          <a:p>
            <a:pPr marL="17145" eaLnBrk="0"/>
            <a:r>
              <a:rPr sz="1200" b="1" spc="133" dirty="0" err="1">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妆发实训</a:t>
            </a:r>
            <a:r>
              <a:rPr sz="1200" b="1" spc="107" dirty="0" err="1">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200" b="1" dirty="0">
              <a:solidFill>
                <a:srgbClr val="3B4C6F"/>
              </a:solidFill>
              <a:latin typeface="微软雅黑" panose="020B0503020204020204" pitchFamily="34" charset="-122"/>
              <a:ea typeface="微软雅黑" panose="020B0503020204020204" pitchFamily="34" charset="-122"/>
            </a:endParaRPr>
          </a:p>
        </p:txBody>
      </p:sp>
      <p:sp>
        <p:nvSpPr>
          <p:cNvPr id="17" name="textbox 149"/>
          <p:cNvSpPr/>
          <p:nvPr/>
        </p:nvSpPr>
        <p:spPr>
          <a:xfrm>
            <a:off x="989856" y="2176170"/>
            <a:ext cx="6534894" cy="1668884"/>
          </a:xfrm>
          <a:prstGeom prst="rect">
            <a:avLst/>
          </a:prstGeom>
          <a:ln>
            <a:noFill/>
          </a:ln>
        </p:spPr>
        <p:txBody>
          <a:bodyPr vert="horz" wrap="square" lIns="0" tIns="0" rIns="0" bIns="0"/>
          <a:lstStyle/>
          <a:p>
            <a:pPr marL="245745" indent="-228600" algn="just" eaLnBrk="0">
              <a:lnSpc>
                <a:spcPct val="121000"/>
              </a:lnSpc>
              <a:spcBef>
                <a:spcPts val="800"/>
              </a:spcBef>
              <a:buFont typeface="+mj-lt"/>
              <a:buAutoNum type="arabicPeriod"/>
            </a:pPr>
            <a:r>
              <a:rPr lang="zh-CN" altLang="en-US" sz="1200" spc="-40"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首先，它为学生们营造了一个开放、轻松、主动的学习氛围，使其 能够自主地、积极地畅所欲言，充分表达自己的观点。</a:t>
            </a:r>
          </a:p>
          <a:p>
            <a:pPr marL="245745" indent="-228600" algn="just" eaLnBrk="0">
              <a:lnSpc>
                <a:spcPct val="121000"/>
              </a:lnSpc>
              <a:spcBef>
                <a:spcPts val="800"/>
              </a:spcBef>
              <a:buFont typeface="+mj-lt"/>
              <a:buAutoNum type="arabicPeriod"/>
            </a:pPr>
            <a:r>
              <a:rPr lang="zh-CN" altLang="en-US" sz="1200" spc="-40"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其次，可使有关课程的问题尽可能多地当场暴露，及时开展讨论，可以加深对正确理论的理解，还可以不断发现新问题，解答新问题，使 学习过程缩短，印象更加深刻；</a:t>
            </a:r>
          </a:p>
          <a:p>
            <a:pPr marL="245745" indent="-228600" algn="just" eaLnBrk="0">
              <a:lnSpc>
                <a:spcPct val="121000"/>
              </a:lnSpc>
              <a:spcBef>
                <a:spcPts val="800"/>
              </a:spcBef>
              <a:buFont typeface="+mj-lt"/>
              <a:buAutoNum type="arabicPeriod"/>
            </a:pPr>
            <a:r>
              <a:rPr lang="zh-CN" altLang="en-US" sz="1200" spc="-40"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可实现教学过程的录制、转播、影音课件制作及实时记录、同时可互评反馈，收集和分析学生和老师表现的各项数据。</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单圆角 21"/>
          <p:cNvSpPr/>
          <p:nvPr/>
        </p:nvSpPr>
        <p:spPr>
          <a:xfrm rot="5400000">
            <a:off x="1539144" y="1165448"/>
            <a:ext cx="4229100" cy="5352604"/>
          </a:xfrm>
          <a:prstGeom prst="round1Rect">
            <a:avLst>
              <a:gd name="adj" fmla="val 0"/>
            </a:avLst>
          </a:prstGeom>
          <a:solidFill>
            <a:srgbClr val="ED6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18" name="picture 159"/>
          <p:cNvPicPr>
            <a:picLocks noChangeAspect="1"/>
          </p:cNvPicPr>
          <p:nvPr/>
        </p:nvPicPr>
        <p:blipFill rotWithShape="1">
          <a:blip r:embed="rId2"/>
          <a:srcRect/>
          <a:stretch>
            <a:fillRect/>
          </a:stretch>
        </p:blipFill>
        <p:spPr>
          <a:xfrm rot="21600000">
            <a:off x="5071110" y="1727200"/>
            <a:ext cx="6350635" cy="4229100"/>
          </a:xfrm>
          <a:prstGeom prst="rect">
            <a:avLst/>
          </a:prstGeom>
        </p:spPr>
      </p:pic>
      <p:grpSp>
        <p:nvGrpSpPr>
          <p:cNvPr id="94" name="组合 93"/>
          <p:cNvGrpSpPr/>
          <p:nvPr/>
        </p:nvGrpSpPr>
        <p:grpSpPr>
          <a:xfrm>
            <a:off x="435533" y="356032"/>
            <a:ext cx="6520213" cy="635002"/>
            <a:chOff x="435533" y="309778"/>
            <a:chExt cx="6520213" cy="635002"/>
          </a:xfrm>
        </p:grpSpPr>
        <p:sp>
          <p:nvSpPr>
            <p:cNvPr id="95" name="TextBox 1"/>
            <p:cNvSpPr txBox="1"/>
            <p:nvPr/>
          </p:nvSpPr>
          <p:spPr>
            <a:xfrm>
              <a:off x="1300031" y="345480"/>
              <a:ext cx="5655715" cy="584775"/>
            </a:xfrm>
            <a:prstGeom prst="rect">
              <a:avLst/>
            </a:prstGeom>
            <a:noFill/>
          </p:spPr>
          <p:txBody>
            <a:bodyPr wrap="none" rtlCol="0">
              <a:spAutoFit/>
            </a:bodyPr>
            <a:lstStyle/>
            <a:p>
              <a:r>
                <a:rPr lang="zh-CN" altLang="en-US" sz="3200" b="1" dirty="0">
                  <a:solidFill>
                    <a:srgbClr val="ED6568"/>
                  </a:solidFill>
                  <a:latin typeface="Arial" panose="020B0604020202090204"/>
                  <a:ea typeface="微软雅黑" panose="020B0503020204020204" pitchFamily="34" charset="-122"/>
                  <a:sym typeface="Arial" panose="020B0604020202090204"/>
                </a:rPr>
                <a:t>家政实训室分类</a:t>
              </a:r>
              <a:r>
                <a:rPr lang="en-US" altLang="zh-CN" sz="3200" dirty="0">
                  <a:solidFill>
                    <a:srgbClr val="ED6568"/>
                  </a:solidFill>
                  <a:latin typeface="Arial" panose="020B0604020202090204"/>
                  <a:ea typeface="微软雅黑" panose="020B0503020204020204" pitchFamily="34" charset="-122"/>
                  <a:sym typeface="Arial" panose="020B0604020202090204"/>
                </a:rPr>
                <a:t>-</a:t>
              </a:r>
              <a:r>
                <a:rPr lang="zh-CN" altLang="en-US" sz="3200" dirty="0">
                  <a:solidFill>
                    <a:srgbClr val="ED6568"/>
                  </a:solidFill>
                  <a:latin typeface="Arial" panose="020B0604020202090204"/>
                  <a:ea typeface="微软雅黑" panose="020B0503020204020204" pitchFamily="34" charset="-122"/>
                  <a:sym typeface="Arial" panose="020B0604020202090204"/>
                </a:rPr>
                <a:t>现代家政服务</a:t>
              </a:r>
            </a:p>
          </p:txBody>
        </p:sp>
        <p:sp>
          <p:nvSpPr>
            <p:cNvPr id="96" name="椭圆 95"/>
            <p:cNvSpPr/>
            <p:nvPr/>
          </p:nvSpPr>
          <p:spPr>
            <a:xfrm>
              <a:off x="435533" y="309778"/>
              <a:ext cx="635002" cy="635002"/>
            </a:xfrm>
            <a:prstGeom prst="ellipse">
              <a:avLst/>
            </a:prstGeom>
            <a:solidFill>
              <a:srgbClr val="3B4C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sp>
          <p:nvSpPr>
            <p:cNvPr id="99" name="椭圆 98"/>
            <p:cNvSpPr/>
            <p:nvPr/>
          </p:nvSpPr>
          <p:spPr>
            <a:xfrm>
              <a:off x="703129" y="309778"/>
              <a:ext cx="635002" cy="635002"/>
            </a:xfrm>
            <a:prstGeom prst="ellipse">
              <a:avLst/>
            </a:prstGeom>
            <a:solidFill>
              <a:srgbClr val="F9B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grpSp>
      <p:sp>
        <p:nvSpPr>
          <p:cNvPr id="7" name="textbox 22"/>
          <p:cNvSpPr/>
          <p:nvPr/>
        </p:nvSpPr>
        <p:spPr>
          <a:xfrm>
            <a:off x="2789382" y="445242"/>
            <a:ext cx="8802791" cy="327660"/>
          </a:xfrm>
          <a:prstGeom prst="rect">
            <a:avLst/>
          </a:prstGeom>
          <a:ln>
            <a:noFill/>
          </a:ln>
        </p:spPr>
        <p:txBody>
          <a:bodyPr vert="horz" wrap="square" lIns="0" tIns="0" rIns="0" bIns="0" anchor="ctr"/>
          <a:lstStyle/>
          <a:p>
            <a:pPr algn="r" rtl="0" eaLnBrk="0">
              <a:lnSpc>
                <a:spcPct val="88000"/>
              </a:lnSpc>
            </a:pPr>
            <a:r>
              <a:rPr lang="en-US" altLang="zh-CN" sz="1865" dirty="0">
                <a:solidFill>
                  <a:srgbClr val="ED6568"/>
                </a:solidFill>
                <a:latin typeface="微软雅黑" panose="020B0503020204020204" pitchFamily="34" charset="-122"/>
                <a:ea typeface="微软雅黑" panose="020B0503020204020204" pitchFamily="34" charset="-122"/>
              </a:rPr>
              <a:t>………………………………………………………………</a:t>
            </a:r>
            <a:endParaRPr lang="zh-CN" altLang="en-US" sz="1865" dirty="0">
              <a:solidFill>
                <a:srgbClr val="ED6568"/>
              </a:solidFill>
              <a:latin typeface="微软雅黑" panose="020B0503020204020204" pitchFamily="34" charset="-122"/>
              <a:ea typeface="微软雅黑" panose="020B0503020204020204" pitchFamily="34" charset="-122"/>
            </a:endParaRPr>
          </a:p>
        </p:txBody>
      </p:sp>
      <p:sp>
        <p:nvSpPr>
          <p:cNvPr id="8" name="椭圆 7"/>
          <p:cNvSpPr/>
          <p:nvPr/>
        </p:nvSpPr>
        <p:spPr>
          <a:xfrm>
            <a:off x="11626300" y="613493"/>
            <a:ext cx="96000" cy="96000"/>
          </a:xfrm>
          <a:prstGeom prst="ellipse">
            <a:avLst/>
          </a:prstGeom>
          <a:noFill/>
          <a:ln w="19050">
            <a:solidFill>
              <a:srgbClr val="3B4C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textbox 161"/>
          <p:cNvSpPr/>
          <p:nvPr/>
        </p:nvSpPr>
        <p:spPr>
          <a:xfrm>
            <a:off x="1732731" y="2049249"/>
            <a:ext cx="4118928" cy="592464"/>
          </a:xfrm>
          <a:prstGeom prst="rect">
            <a:avLst/>
          </a:prstGeom>
          <a:ln>
            <a:noFill/>
          </a:ln>
        </p:spPr>
        <p:txBody>
          <a:bodyPr vert="horz" wrap="square" lIns="0" tIns="0" rIns="0" bIns="0"/>
          <a:lstStyle/>
          <a:p>
            <a:pPr algn="l" rtl="0" eaLnBrk="0">
              <a:lnSpc>
                <a:spcPct val="85000"/>
              </a:lnSpc>
            </a:pPr>
            <a:endParaRPr lang="en-US" altLang="en-US" sz="135" dirty="0"/>
          </a:p>
          <a:p>
            <a:pPr marL="264795" eaLnBrk="0">
              <a:lnSpc>
                <a:spcPct val="98000"/>
              </a:lnSpc>
            </a:pPr>
            <a:r>
              <a:rPr sz="3200" b="1" spc="133" dirty="0" err="1">
                <a:ln w="3175" cap="flat" cmpd="sng">
                  <a:solidFill>
                    <a:srgbClr val="FFFFFF">
                      <a:alpha val="100000"/>
                    </a:srgbClr>
                  </a:solidFill>
                  <a:prstDash val="solid"/>
                  <a:miter lim="0"/>
                </a:ln>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知识技</a:t>
            </a:r>
            <a:r>
              <a:rPr sz="3200" b="1" spc="120" dirty="0" err="1">
                <a:ln w="3175" cap="flat" cmpd="sng">
                  <a:solidFill>
                    <a:srgbClr val="FFFFFF">
                      <a:alpha val="100000"/>
                    </a:srgbClr>
                  </a:solidFill>
                  <a:prstDash val="solid"/>
                  <a:miter lim="0"/>
                </a:ln>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能</a:t>
            </a:r>
            <a:endParaRPr lang="en-US" altLang="en-US" sz="1600" dirty="0"/>
          </a:p>
        </p:txBody>
      </p:sp>
      <p:sp>
        <p:nvSpPr>
          <p:cNvPr id="21" name="textbox 161"/>
          <p:cNvSpPr/>
          <p:nvPr/>
        </p:nvSpPr>
        <p:spPr>
          <a:xfrm>
            <a:off x="1656531" y="2652184"/>
            <a:ext cx="4118928" cy="2999317"/>
          </a:xfrm>
          <a:prstGeom prst="rect">
            <a:avLst/>
          </a:prstGeom>
          <a:ln>
            <a:noFill/>
          </a:ln>
        </p:spPr>
        <p:txBody>
          <a:bodyPr vert="horz" wrap="square" lIns="0" tIns="0" rIns="0" bIns="0"/>
          <a:lstStyle/>
          <a:p>
            <a:pPr marL="312420" eaLnBrk="0">
              <a:lnSpc>
                <a:spcPct val="130000"/>
              </a:lnSpc>
            </a:pPr>
            <a:r>
              <a:rPr sz="1735"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1.  整理收</a:t>
            </a:r>
            <a:r>
              <a:rPr sz="1735" spc="13"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纳</a:t>
            </a:r>
            <a:r>
              <a:rPr sz="1735"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实训室</a:t>
            </a:r>
            <a:endParaRPr lang="en-US" altLang="en-US" sz="1735" dirty="0"/>
          </a:p>
          <a:p>
            <a:pPr marL="305435" eaLnBrk="0">
              <a:lnSpc>
                <a:spcPct val="130000"/>
              </a:lnSpc>
            </a:pPr>
            <a:r>
              <a:rPr sz="1735" spc="-13"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2.   </a:t>
            </a:r>
            <a:r>
              <a:rPr sz="1735"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艺术插花实训室</a:t>
            </a:r>
            <a:endParaRPr lang="en-US" altLang="en-US" sz="1735" dirty="0"/>
          </a:p>
          <a:p>
            <a:pPr marL="307340" eaLnBrk="0">
              <a:lnSpc>
                <a:spcPct val="130000"/>
              </a:lnSpc>
            </a:pPr>
            <a:r>
              <a:rPr sz="1735" spc="-13"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3.   调</a:t>
            </a:r>
            <a:r>
              <a:rPr sz="1735"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酒收藏实训室</a:t>
            </a:r>
            <a:endParaRPr lang="en-US" altLang="en-US" sz="1735" dirty="0"/>
          </a:p>
          <a:p>
            <a:pPr marL="299085" eaLnBrk="0">
              <a:lnSpc>
                <a:spcPct val="130000"/>
              </a:lnSpc>
            </a:pPr>
            <a:r>
              <a:rPr sz="1735" spc="-13"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4</a:t>
            </a:r>
            <a:r>
              <a:rPr sz="1735"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咖啡冲调实训室</a:t>
            </a:r>
            <a:endParaRPr lang="en-US" altLang="en-US" sz="1735" dirty="0"/>
          </a:p>
          <a:p>
            <a:pPr marL="309245" eaLnBrk="0">
              <a:lnSpc>
                <a:spcPct val="130000"/>
              </a:lnSpc>
            </a:pPr>
            <a:r>
              <a:rPr sz="1735" spc="-13"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5.   中餐</a:t>
            </a:r>
            <a:r>
              <a:rPr sz="1735"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烹饪实训室</a:t>
            </a:r>
            <a:endParaRPr lang="en-US" altLang="en-US" sz="1735" dirty="0"/>
          </a:p>
          <a:p>
            <a:pPr marL="305435" eaLnBrk="0">
              <a:lnSpc>
                <a:spcPct val="130000"/>
              </a:lnSpc>
            </a:pPr>
            <a:r>
              <a:rPr sz="1735" spc="-13"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6.   </a:t>
            </a:r>
            <a:r>
              <a:rPr sz="1735"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西餐烹饪实训室</a:t>
            </a:r>
            <a:endParaRPr lang="en-US" altLang="en-US" sz="1735" dirty="0"/>
          </a:p>
          <a:p>
            <a:pPr marL="304800" eaLnBrk="0">
              <a:lnSpc>
                <a:spcPct val="130000"/>
              </a:lnSpc>
            </a:pPr>
            <a:r>
              <a:rPr sz="1735" spc="-13"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7.   </a:t>
            </a:r>
            <a:r>
              <a:rPr sz="1735"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面点烘焙实训室</a:t>
            </a:r>
            <a:endParaRPr lang="en-US" altLang="en-US" sz="1735" dirty="0"/>
          </a:p>
          <a:p>
            <a:pPr marL="304800" eaLnBrk="0">
              <a:lnSpc>
                <a:spcPct val="130000"/>
              </a:lnSpc>
            </a:pPr>
            <a:r>
              <a:rPr sz="1735" spc="-13"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8.  </a:t>
            </a:r>
            <a:r>
              <a:rPr sz="1735"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1735" dirty="0" err="1">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茶艺服务实训室</a:t>
            </a:r>
            <a:endParaRPr lang="en-US" altLang="en-US" sz="1735" dirty="0"/>
          </a:p>
          <a:p>
            <a:pPr marL="304800" eaLnBrk="0">
              <a:lnSpc>
                <a:spcPct val="130000"/>
              </a:lnSpc>
            </a:pPr>
            <a:r>
              <a:rPr sz="1735" spc="-13"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9.  </a:t>
            </a:r>
            <a:r>
              <a:rPr sz="1735"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推拿按摩实训室</a:t>
            </a:r>
            <a:endParaRPr lang="en-US" altLang="en-US" sz="1735" dirty="0"/>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单圆角 21"/>
          <p:cNvSpPr/>
          <p:nvPr/>
        </p:nvSpPr>
        <p:spPr>
          <a:xfrm rot="5400000">
            <a:off x="5015080" y="-2828940"/>
            <a:ext cx="2158317" cy="10702063"/>
          </a:xfrm>
          <a:prstGeom prst="round1Rect">
            <a:avLst>
              <a:gd name="adj" fmla="val 0"/>
            </a:avLst>
          </a:prstGeom>
          <a:solidFill>
            <a:srgbClr val="ED6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94" name="组合 93"/>
          <p:cNvGrpSpPr/>
          <p:nvPr/>
        </p:nvGrpSpPr>
        <p:grpSpPr>
          <a:xfrm>
            <a:off x="435533" y="356032"/>
            <a:ext cx="6520213" cy="635002"/>
            <a:chOff x="435533" y="309778"/>
            <a:chExt cx="6520213" cy="635002"/>
          </a:xfrm>
        </p:grpSpPr>
        <p:sp>
          <p:nvSpPr>
            <p:cNvPr id="95" name="TextBox 1"/>
            <p:cNvSpPr txBox="1"/>
            <p:nvPr/>
          </p:nvSpPr>
          <p:spPr>
            <a:xfrm>
              <a:off x="1300031" y="345480"/>
              <a:ext cx="5655715" cy="584775"/>
            </a:xfrm>
            <a:prstGeom prst="rect">
              <a:avLst/>
            </a:prstGeom>
            <a:noFill/>
          </p:spPr>
          <p:txBody>
            <a:bodyPr wrap="none" rtlCol="0">
              <a:spAutoFit/>
            </a:bodyPr>
            <a:lstStyle/>
            <a:p>
              <a:r>
                <a:rPr lang="zh-CN" altLang="en-US" sz="3200" b="1" dirty="0">
                  <a:solidFill>
                    <a:srgbClr val="ED6568"/>
                  </a:solidFill>
                  <a:latin typeface="Arial" panose="020B0604020202090204"/>
                  <a:ea typeface="微软雅黑" panose="020B0503020204020204" pitchFamily="34" charset="-122"/>
                  <a:sym typeface="Arial" panose="020B0604020202090204"/>
                </a:rPr>
                <a:t>家政实训室分类</a:t>
              </a:r>
              <a:r>
                <a:rPr lang="en-US" altLang="zh-CN" sz="3200" dirty="0">
                  <a:solidFill>
                    <a:srgbClr val="ED6568"/>
                  </a:solidFill>
                  <a:latin typeface="Arial" panose="020B0604020202090204"/>
                  <a:ea typeface="微软雅黑" panose="020B0503020204020204" pitchFamily="34" charset="-122"/>
                  <a:sym typeface="Arial" panose="020B0604020202090204"/>
                </a:rPr>
                <a:t>-</a:t>
              </a:r>
              <a:r>
                <a:rPr lang="zh-CN" altLang="en-US" sz="3200" dirty="0">
                  <a:solidFill>
                    <a:srgbClr val="ED6568"/>
                  </a:solidFill>
                  <a:latin typeface="Arial" panose="020B0604020202090204"/>
                  <a:ea typeface="微软雅黑" panose="020B0503020204020204" pitchFamily="34" charset="-122"/>
                  <a:sym typeface="Arial" panose="020B0604020202090204"/>
                </a:rPr>
                <a:t>现代家政服务</a:t>
              </a:r>
            </a:p>
          </p:txBody>
        </p:sp>
        <p:sp>
          <p:nvSpPr>
            <p:cNvPr id="96" name="椭圆 95"/>
            <p:cNvSpPr/>
            <p:nvPr/>
          </p:nvSpPr>
          <p:spPr>
            <a:xfrm>
              <a:off x="435533" y="309778"/>
              <a:ext cx="635002" cy="635002"/>
            </a:xfrm>
            <a:prstGeom prst="ellipse">
              <a:avLst/>
            </a:prstGeom>
            <a:solidFill>
              <a:srgbClr val="3B4C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sp>
          <p:nvSpPr>
            <p:cNvPr id="99" name="椭圆 98"/>
            <p:cNvSpPr/>
            <p:nvPr/>
          </p:nvSpPr>
          <p:spPr>
            <a:xfrm>
              <a:off x="703129" y="309778"/>
              <a:ext cx="635002" cy="635002"/>
            </a:xfrm>
            <a:prstGeom prst="ellipse">
              <a:avLst/>
            </a:prstGeom>
            <a:solidFill>
              <a:srgbClr val="F9B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grpSp>
      <p:sp>
        <p:nvSpPr>
          <p:cNvPr id="7" name="textbox 22"/>
          <p:cNvSpPr/>
          <p:nvPr/>
        </p:nvSpPr>
        <p:spPr>
          <a:xfrm>
            <a:off x="2789382" y="445242"/>
            <a:ext cx="8802791" cy="327660"/>
          </a:xfrm>
          <a:prstGeom prst="rect">
            <a:avLst/>
          </a:prstGeom>
          <a:ln>
            <a:noFill/>
          </a:ln>
        </p:spPr>
        <p:txBody>
          <a:bodyPr vert="horz" wrap="square" lIns="0" tIns="0" rIns="0" bIns="0" anchor="ctr"/>
          <a:lstStyle/>
          <a:p>
            <a:pPr algn="r" rtl="0" eaLnBrk="0">
              <a:lnSpc>
                <a:spcPct val="88000"/>
              </a:lnSpc>
            </a:pPr>
            <a:r>
              <a:rPr lang="en-US" altLang="zh-CN" sz="1865" dirty="0">
                <a:solidFill>
                  <a:srgbClr val="ED6568"/>
                </a:solidFill>
                <a:latin typeface="微软雅黑" panose="020B0503020204020204" pitchFamily="34" charset="-122"/>
                <a:ea typeface="微软雅黑" panose="020B0503020204020204" pitchFamily="34" charset="-122"/>
              </a:rPr>
              <a:t>………………………………………………………………</a:t>
            </a:r>
            <a:endParaRPr lang="zh-CN" altLang="en-US" sz="1865" dirty="0">
              <a:solidFill>
                <a:srgbClr val="ED6568"/>
              </a:solidFill>
              <a:latin typeface="微软雅黑" panose="020B0503020204020204" pitchFamily="34" charset="-122"/>
              <a:ea typeface="微软雅黑" panose="020B0503020204020204" pitchFamily="34" charset="-122"/>
            </a:endParaRPr>
          </a:p>
        </p:txBody>
      </p:sp>
      <p:sp>
        <p:nvSpPr>
          <p:cNvPr id="8" name="椭圆 7"/>
          <p:cNvSpPr/>
          <p:nvPr/>
        </p:nvSpPr>
        <p:spPr>
          <a:xfrm>
            <a:off x="11626300" y="613493"/>
            <a:ext cx="96000" cy="96000"/>
          </a:xfrm>
          <a:prstGeom prst="ellipse">
            <a:avLst/>
          </a:prstGeom>
          <a:noFill/>
          <a:ln w="19050">
            <a:solidFill>
              <a:srgbClr val="3B4C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textbox 165"/>
          <p:cNvSpPr/>
          <p:nvPr/>
        </p:nvSpPr>
        <p:spPr>
          <a:xfrm>
            <a:off x="1020631" y="1661065"/>
            <a:ext cx="10168070" cy="1150782"/>
          </a:xfrm>
          <a:prstGeom prst="rect">
            <a:avLst/>
          </a:prstGeom>
        </p:spPr>
        <p:txBody>
          <a:bodyPr vert="horz" wrap="square" lIns="0" tIns="0" rIns="0" bIns="0"/>
          <a:lstStyle/>
          <a:p>
            <a:pPr marL="18415" indent="-1905" algn="just" eaLnBrk="0">
              <a:lnSpc>
                <a:spcPct val="130000"/>
              </a:lnSpc>
              <a:spcBef>
                <a:spcPts val="800"/>
              </a:spcBef>
            </a:pPr>
            <a:r>
              <a:rPr sz="1865" b="1" spc="13"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整理收纳实训室</a:t>
            </a:r>
            <a:r>
              <a:rPr lang="zh-CN" altLang="en-US" sz="1865" b="1" spc="13"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社会经济发展孕育出的新行业和新群体，整理师的客户群以城市 高收入群体为主。与家政服务不同，整理师不是简单地收拾房间，而是要通过规划去梳理家中需要哪些物品，以方便使用。而中国的职业整理行业起步较晚，但潜力巨大在中国，整理师以高于家政人员</a:t>
            </a:r>
            <a:r>
              <a:rPr lang="en-US" altLang="zh-CN"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倍的高薪亮相。</a:t>
            </a:r>
            <a:endParaRPr lang="zh-CN" altLang="en-US" sz="1400" dirty="0">
              <a:solidFill>
                <a:schemeClr val="bg1"/>
              </a:solidFill>
            </a:endParaRPr>
          </a:p>
          <a:p>
            <a:pPr marL="17780" indent="1905" algn="just" eaLnBrk="0">
              <a:lnSpc>
                <a:spcPct val="130000"/>
              </a:lnSpc>
              <a:spcBef>
                <a:spcPts val="800"/>
              </a:spcBef>
            </a:pPr>
            <a:r>
              <a:rPr lang="zh-CN" altLang="en-US" sz="1865" b="1" spc="27"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艺术插花、调酒收藏、咖啡冲调实训室 </a:t>
            </a:r>
            <a:r>
              <a:rPr lang="zh-CN" altLang="en-US" sz="1400" spc="27"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以培养新型家政技能为</a:t>
            </a:r>
            <a:r>
              <a:rPr lang="zh-CN" altLang="en-US" sz="1400" spc="13"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主</a:t>
            </a: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导、职业  技能为主线</a:t>
            </a:r>
            <a:r>
              <a:rPr lang="en-US" altLang="zh-CN"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以提高艺术修养和人文素质为特色构建课程体系</a:t>
            </a:r>
            <a:r>
              <a:rPr lang="en-US" altLang="zh-CN"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开发满足新行业、岗位</a:t>
            </a:r>
            <a:r>
              <a:rPr lang="zh-CN" altLang="en-US" sz="1400" spc="-13"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需求</a:t>
            </a: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的家政服务专业课程。</a:t>
            </a:r>
            <a:endParaRPr lang="zh-CN" altLang="en-US" sz="1400" dirty="0">
              <a:solidFill>
                <a:schemeClr val="bg1"/>
              </a:solidFill>
            </a:endParaRPr>
          </a:p>
        </p:txBody>
      </p:sp>
      <p:grpSp>
        <p:nvGrpSpPr>
          <p:cNvPr id="3" name="组合 2"/>
          <p:cNvGrpSpPr/>
          <p:nvPr/>
        </p:nvGrpSpPr>
        <p:grpSpPr>
          <a:xfrm>
            <a:off x="742950" y="3738245"/>
            <a:ext cx="10690860" cy="2332355"/>
            <a:chOff x="557406" y="2903219"/>
            <a:chExt cx="7387603" cy="1846492"/>
          </a:xfrm>
        </p:grpSpPr>
        <p:pic>
          <p:nvPicPr>
            <p:cNvPr id="4" name="picture 167"/>
            <p:cNvPicPr>
              <a:picLocks noChangeAspect="1"/>
            </p:cNvPicPr>
            <p:nvPr/>
          </p:nvPicPr>
          <p:blipFill>
            <a:blip r:embed="rId2"/>
            <a:stretch>
              <a:fillRect/>
            </a:stretch>
          </p:blipFill>
          <p:spPr>
            <a:xfrm rot="21600000">
              <a:off x="557406" y="2903219"/>
              <a:ext cx="2261425" cy="1846492"/>
            </a:xfrm>
            <a:prstGeom prst="rect">
              <a:avLst/>
            </a:prstGeom>
          </p:spPr>
        </p:pic>
        <p:pic>
          <p:nvPicPr>
            <p:cNvPr id="5" name="picture 168"/>
            <p:cNvPicPr>
              <a:picLocks noChangeAspect="1"/>
            </p:cNvPicPr>
            <p:nvPr/>
          </p:nvPicPr>
          <p:blipFill>
            <a:blip r:embed="rId3"/>
            <a:stretch>
              <a:fillRect/>
            </a:stretch>
          </p:blipFill>
          <p:spPr>
            <a:xfrm rot="21600000">
              <a:off x="3120495" y="2910760"/>
              <a:ext cx="2261425" cy="1838795"/>
            </a:xfrm>
            <a:prstGeom prst="rect">
              <a:avLst/>
            </a:prstGeom>
          </p:spPr>
        </p:pic>
        <p:pic>
          <p:nvPicPr>
            <p:cNvPr id="6" name="picture 169"/>
            <p:cNvPicPr>
              <a:picLocks noChangeAspect="1"/>
            </p:cNvPicPr>
            <p:nvPr/>
          </p:nvPicPr>
          <p:blipFill>
            <a:blip r:embed="rId4"/>
            <a:stretch>
              <a:fillRect/>
            </a:stretch>
          </p:blipFill>
          <p:spPr>
            <a:xfrm rot="21600000">
              <a:off x="5683584" y="2910760"/>
              <a:ext cx="2261425" cy="1838795"/>
            </a:xfrm>
            <a:prstGeom prst="rect">
              <a:avLst/>
            </a:prstGeom>
          </p:spPr>
        </p:pic>
      </p:grpSp>
      <p:sp>
        <p:nvSpPr>
          <p:cNvPr id="9" name="textbox 173"/>
          <p:cNvSpPr/>
          <p:nvPr/>
        </p:nvSpPr>
        <p:spPr>
          <a:xfrm>
            <a:off x="5277679" y="5972922"/>
            <a:ext cx="1734360" cy="253089"/>
          </a:xfrm>
          <a:prstGeom prst="rect">
            <a:avLst/>
          </a:prstGeom>
        </p:spPr>
        <p:txBody>
          <a:bodyPr vert="horz" wrap="square" lIns="0" tIns="0" rIns="0" bIns="0"/>
          <a:lstStyle/>
          <a:p>
            <a:pPr algn="l" rtl="0" eaLnBrk="0">
              <a:lnSpc>
                <a:spcPct val="85000"/>
              </a:lnSpc>
            </a:pPr>
            <a:endParaRPr lang="en-US" altLang="en-US" sz="1600" b="1" dirty="0">
              <a:solidFill>
                <a:srgbClr val="3B4C6F"/>
              </a:solidFill>
              <a:latin typeface="微软雅黑" panose="020B0503020204020204" pitchFamily="34" charset="-122"/>
              <a:ea typeface="微软雅黑" panose="020B0503020204020204" pitchFamily="34" charset="-122"/>
            </a:endParaRPr>
          </a:p>
          <a:p>
            <a:pPr marL="17145" eaLnBrk="0">
              <a:lnSpc>
                <a:spcPct val="99000"/>
              </a:lnSpc>
            </a:pPr>
            <a:r>
              <a:rPr sz="16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调酒收藏实训</a:t>
            </a:r>
            <a:r>
              <a:rPr sz="1600" b="1" spc="9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600" b="1" dirty="0">
              <a:solidFill>
                <a:srgbClr val="3B4C6F"/>
              </a:solidFill>
              <a:latin typeface="微软雅黑" panose="020B0503020204020204" pitchFamily="34" charset="-122"/>
              <a:ea typeface="微软雅黑" panose="020B0503020204020204" pitchFamily="34" charset="-122"/>
            </a:endParaRPr>
          </a:p>
        </p:txBody>
      </p:sp>
      <p:sp>
        <p:nvSpPr>
          <p:cNvPr id="10" name="textbox 174"/>
          <p:cNvSpPr/>
          <p:nvPr/>
        </p:nvSpPr>
        <p:spPr>
          <a:xfrm>
            <a:off x="1681396" y="5972922"/>
            <a:ext cx="1733153" cy="253089"/>
          </a:xfrm>
          <a:prstGeom prst="rect">
            <a:avLst/>
          </a:prstGeom>
        </p:spPr>
        <p:txBody>
          <a:bodyPr vert="horz" wrap="square" lIns="0" tIns="0" rIns="0" bIns="0"/>
          <a:lstStyle/>
          <a:p>
            <a:pPr algn="l" rtl="0" eaLnBrk="0">
              <a:lnSpc>
                <a:spcPct val="79000"/>
              </a:lnSpc>
            </a:pPr>
            <a:endParaRPr lang="en-US" altLang="en-US" sz="1600" b="1" dirty="0">
              <a:solidFill>
                <a:srgbClr val="3B4C6F"/>
              </a:solidFill>
              <a:latin typeface="微软雅黑" panose="020B0503020204020204" pitchFamily="34" charset="-122"/>
              <a:ea typeface="微软雅黑" panose="020B0503020204020204" pitchFamily="34" charset="-122"/>
            </a:endParaRPr>
          </a:p>
          <a:p>
            <a:pPr marL="17145" eaLnBrk="0"/>
            <a:r>
              <a:rPr sz="16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艺术插花实训</a:t>
            </a:r>
            <a:r>
              <a:rPr sz="1600" b="1" spc="9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600" b="1" dirty="0">
              <a:solidFill>
                <a:srgbClr val="3B4C6F"/>
              </a:solidFill>
              <a:latin typeface="微软雅黑" panose="020B0503020204020204" pitchFamily="34" charset="-122"/>
              <a:ea typeface="微软雅黑" panose="020B0503020204020204" pitchFamily="34" charset="-122"/>
            </a:endParaRPr>
          </a:p>
        </p:txBody>
      </p:sp>
      <p:sp>
        <p:nvSpPr>
          <p:cNvPr id="11" name="textbox 175"/>
          <p:cNvSpPr/>
          <p:nvPr/>
        </p:nvSpPr>
        <p:spPr>
          <a:xfrm>
            <a:off x="8934729" y="5972922"/>
            <a:ext cx="1725904" cy="253089"/>
          </a:xfrm>
          <a:prstGeom prst="rect">
            <a:avLst/>
          </a:prstGeom>
        </p:spPr>
        <p:txBody>
          <a:bodyPr vert="horz" wrap="square" lIns="0" tIns="0" rIns="0" bIns="0"/>
          <a:lstStyle/>
          <a:p>
            <a:pPr algn="l" rtl="0" eaLnBrk="0">
              <a:lnSpc>
                <a:spcPct val="79000"/>
              </a:lnSpc>
            </a:pPr>
            <a:endParaRPr lang="en-US" altLang="en-US" sz="1600" b="1" dirty="0">
              <a:solidFill>
                <a:srgbClr val="3B4C6F"/>
              </a:solidFill>
              <a:latin typeface="微软雅黑" panose="020B0503020204020204" pitchFamily="34" charset="-122"/>
              <a:ea typeface="微软雅黑" panose="020B0503020204020204" pitchFamily="34" charset="-122"/>
            </a:endParaRPr>
          </a:p>
          <a:p>
            <a:pPr marL="17145" eaLnBrk="0"/>
            <a:r>
              <a:rPr sz="16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咖啡冲调实训</a:t>
            </a:r>
            <a:r>
              <a:rPr sz="1600" b="1" spc="5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600" b="1" dirty="0">
              <a:solidFill>
                <a:srgbClr val="3B4C6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组合 93"/>
          <p:cNvGrpSpPr/>
          <p:nvPr/>
        </p:nvGrpSpPr>
        <p:grpSpPr>
          <a:xfrm>
            <a:off x="435533" y="356032"/>
            <a:ext cx="6520213" cy="635002"/>
            <a:chOff x="435533" y="309778"/>
            <a:chExt cx="6520213" cy="635002"/>
          </a:xfrm>
        </p:grpSpPr>
        <p:sp>
          <p:nvSpPr>
            <p:cNvPr id="95" name="TextBox 1"/>
            <p:cNvSpPr txBox="1"/>
            <p:nvPr/>
          </p:nvSpPr>
          <p:spPr>
            <a:xfrm>
              <a:off x="1300031" y="345480"/>
              <a:ext cx="5655715" cy="584775"/>
            </a:xfrm>
            <a:prstGeom prst="rect">
              <a:avLst/>
            </a:prstGeom>
            <a:noFill/>
          </p:spPr>
          <p:txBody>
            <a:bodyPr wrap="none" rtlCol="0">
              <a:spAutoFit/>
            </a:bodyPr>
            <a:lstStyle/>
            <a:p>
              <a:r>
                <a:rPr lang="zh-CN" altLang="en-US" sz="3200" b="1" dirty="0">
                  <a:solidFill>
                    <a:srgbClr val="ED6568"/>
                  </a:solidFill>
                  <a:latin typeface="Arial" panose="020B0604020202090204"/>
                  <a:ea typeface="微软雅黑" panose="020B0503020204020204" pitchFamily="34" charset="-122"/>
                  <a:sym typeface="Arial" panose="020B0604020202090204"/>
                </a:rPr>
                <a:t>家政实训室分类</a:t>
              </a:r>
              <a:r>
                <a:rPr lang="en-US" altLang="zh-CN" sz="3200" dirty="0">
                  <a:solidFill>
                    <a:srgbClr val="ED6568"/>
                  </a:solidFill>
                  <a:latin typeface="Arial" panose="020B0604020202090204"/>
                  <a:ea typeface="微软雅黑" panose="020B0503020204020204" pitchFamily="34" charset="-122"/>
                  <a:sym typeface="Arial" panose="020B0604020202090204"/>
                </a:rPr>
                <a:t>-</a:t>
              </a:r>
              <a:r>
                <a:rPr lang="zh-CN" altLang="en-US" sz="3200" dirty="0">
                  <a:solidFill>
                    <a:srgbClr val="ED6568"/>
                  </a:solidFill>
                  <a:latin typeface="Arial" panose="020B0604020202090204"/>
                  <a:ea typeface="微软雅黑" panose="020B0503020204020204" pitchFamily="34" charset="-122"/>
                  <a:sym typeface="Arial" panose="020B0604020202090204"/>
                </a:rPr>
                <a:t>现代家政服务</a:t>
              </a:r>
            </a:p>
          </p:txBody>
        </p:sp>
        <p:sp>
          <p:nvSpPr>
            <p:cNvPr id="96" name="椭圆 95"/>
            <p:cNvSpPr/>
            <p:nvPr/>
          </p:nvSpPr>
          <p:spPr>
            <a:xfrm>
              <a:off x="435533" y="309778"/>
              <a:ext cx="635002" cy="635002"/>
            </a:xfrm>
            <a:prstGeom prst="ellipse">
              <a:avLst/>
            </a:prstGeom>
            <a:solidFill>
              <a:srgbClr val="3B4C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sp>
          <p:nvSpPr>
            <p:cNvPr id="99" name="椭圆 98"/>
            <p:cNvSpPr/>
            <p:nvPr/>
          </p:nvSpPr>
          <p:spPr>
            <a:xfrm>
              <a:off x="703129" y="309778"/>
              <a:ext cx="635002" cy="635002"/>
            </a:xfrm>
            <a:prstGeom prst="ellipse">
              <a:avLst/>
            </a:prstGeom>
            <a:solidFill>
              <a:srgbClr val="F9B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grpSp>
      <p:sp>
        <p:nvSpPr>
          <p:cNvPr id="7" name="textbox 22"/>
          <p:cNvSpPr/>
          <p:nvPr/>
        </p:nvSpPr>
        <p:spPr>
          <a:xfrm>
            <a:off x="2789382" y="445242"/>
            <a:ext cx="8802791" cy="327660"/>
          </a:xfrm>
          <a:prstGeom prst="rect">
            <a:avLst/>
          </a:prstGeom>
          <a:ln>
            <a:noFill/>
          </a:ln>
        </p:spPr>
        <p:txBody>
          <a:bodyPr vert="horz" wrap="square" lIns="0" tIns="0" rIns="0" bIns="0" anchor="ctr"/>
          <a:lstStyle/>
          <a:p>
            <a:pPr algn="r" rtl="0" eaLnBrk="0">
              <a:lnSpc>
                <a:spcPct val="88000"/>
              </a:lnSpc>
            </a:pPr>
            <a:r>
              <a:rPr lang="en-US" altLang="zh-CN" sz="1865" dirty="0">
                <a:solidFill>
                  <a:srgbClr val="ED6568"/>
                </a:solidFill>
                <a:latin typeface="微软雅黑" panose="020B0503020204020204" pitchFamily="34" charset="-122"/>
                <a:ea typeface="微软雅黑" panose="020B0503020204020204" pitchFamily="34" charset="-122"/>
              </a:rPr>
              <a:t>………………………………………………………………</a:t>
            </a:r>
            <a:endParaRPr lang="zh-CN" altLang="en-US" sz="1865" dirty="0">
              <a:solidFill>
                <a:srgbClr val="ED6568"/>
              </a:solidFill>
              <a:latin typeface="微软雅黑" panose="020B0503020204020204" pitchFamily="34" charset="-122"/>
              <a:ea typeface="微软雅黑" panose="020B0503020204020204" pitchFamily="34" charset="-122"/>
            </a:endParaRPr>
          </a:p>
        </p:txBody>
      </p:sp>
      <p:sp>
        <p:nvSpPr>
          <p:cNvPr id="8" name="椭圆 7"/>
          <p:cNvSpPr/>
          <p:nvPr/>
        </p:nvSpPr>
        <p:spPr>
          <a:xfrm>
            <a:off x="11626300" y="613493"/>
            <a:ext cx="96000" cy="96000"/>
          </a:xfrm>
          <a:prstGeom prst="ellipse">
            <a:avLst/>
          </a:prstGeom>
          <a:noFill/>
          <a:ln w="19050">
            <a:solidFill>
              <a:srgbClr val="3B4C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12" name="picture 177"/>
          <p:cNvPicPr>
            <a:picLocks noChangeAspect="1"/>
          </p:cNvPicPr>
          <p:nvPr/>
        </p:nvPicPr>
        <p:blipFill>
          <a:blip r:embed="rId2"/>
          <a:srcRect/>
          <a:stretch>
            <a:fillRect/>
          </a:stretch>
        </p:blipFill>
        <p:spPr>
          <a:xfrm>
            <a:off x="789305" y="3856990"/>
            <a:ext cx="3076575" cy="2090420"/>
          </a:xfrm>
          <a:prstGeom prst="rect">
            <a:avLst/>
          </a:prstGeom>
        </p:spPr>
      </p:pic>
      <p:pic>
        <p:nvPicPr>
          <p:cNvPr id="13" name="picture 178"/>
          <p:cNvPicPr>
            <a:picLocks noChangeAspect="1"/>
          </p:cNvPicPr>
          <p:nvPr/>
        </p:nvPicPr>
        <p:blipFill>
          <a:blip r:embed="rId3"/>
          <a:stretch>
            <a:fillRect/>
          </a:stretch>
        </p:blipFill>
        <p:spPr>
          <a:xfrm rot="21600000">
            <a:off x="789305" y="1325245"/>
            <a:ext cx="3049270" cy="2025650"/>
          </a:xfrm>
          <a:prstGeom prst="rect">
            <a:avLst/>
          </a:prstGeom>
        </p:spPr>
      </p:pic>
      <p:pic>
        <p:nvPicPr>
          <p:cNvPr id="14" name="picture 179"/>
          <p:cNvPicPr>
            <a:picLocks noChangeAspect="1"/>
          </p:cNvPicPr>
          <p:nvPr/>
        </p:nvPicPr>
        <p:blipFill>
          <a:blip r:embed="rId4"/>
          <a:stretch>
            <a:fillRect/>
          </a:stretch>
        </p:blipFill>
        <p:spPr>
          <a:xfrm rot="21600000">
            <a:off x="4415790" y="1325245"/>
            <a:ext cx="3049270" cy="2025650"/>
          </a:xfrm>
          <a:prstGeom prst="rect">
            <a:avLst/>
          </a:prstGeom>
        </p:spPr>
      </p:pic>
      <p:pic>
        <p:nvPicPr>
          <p:cNvPr id="15" name="picture 180"/>
          <p:cNvPicPr>
            <a:picLocks noChangeAspect="1"/>
          </p:cNvPicPr>
          <p:nvPr/>
        </p:nvPicPr>
        <p:blipFill>
          <a:blip r:embed="rId5"/>
          <a:srcRect/>
          <a:stretch>
            <a:fillRect/>
          </a:stretch>
        </p:blipFill>
        <p:spPr>
          <a:xfrm>
            <a:off x="4429760" y="3870960"/>
            <a:ext cx="3048635" cy="2036445"/>
          </a:xfrm>
          <a:prstGeom prst="rect">
            <a:avLst/>
          </a:prstGeom>
        </p:spPr>
      </p:pic>
      <p:pic>
        <p:nvPicPr>
          <p:cNvPr id="16" name="picture 181"/>
          <p:cNvPicPr>
            <a:picLocks noChangeAspect="1"/>
          </p:cNvPicPr>
          <p:nvPr/>
        </p:nvPicPr>
        <p:blipFill>
          <a:blip r:embed="rId6"/>
          <a:srcRect/>
          <a:stretch>
            <a:fillRect/>
          </a:stretch>
        </p:blipFill>
        <p:spPr>
          <a:xfrm>
            <a:off x="8042275" y="3875405"/>
            <a:ext cx="3047365" cy="2043430"/>
          </a:xfrm>
          <a:prstGeom prst="rect">
            <a:avLst/>
          </a:prstGeom>
        </p:spPr>
      </p:pic>
      <p:sp>
        <p:nvSpPr>
          <p:cNvPr id="17" name="textbox 184"/>
          <p:cNvSpPr/>
          <p:nvPr/>
        </p:nvSpPr>
        <p:spPr>
          <a:xfrm>
            <a:off x="4523740" y="3432175"/>
            <a:ext cx="2806065" cy="189865"/>
          </a:xfrm>
          <a:prstGeom prst="rect">
            <a:avLst/>
          </a:prstGeom>
        </p:spPr>
        <p:txBody>
          <a:bodyPr vert="horz" wrap="square" lIns="0" tIns="0" rIns="0" bIns="0"/>
          <a:lstStyle/>
          <a:p>
            <a:pPr marL="17145" algn="ctr" eaLnBrk="0"/>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推拿按摩实训</a:t>
            </a:r>
            <a:r>
              <a:rPr sz="1400" b="1" spc="107"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18" name="textbox 185"/>
          <p:cNvSpPr/>
          <p:nvPr/>
        </p:nvSpPr>
        <p:spPr>
          <a:xfrm>
            <a:off x="4654550" y="6043295"/>
            <a:ext cx="2544445" cy="173355"/>
          </a:xfrm>
          <a:prstGeom prst="rect">
            <a:avLst/>
          </a:prstGeom>
        </p:spPr>
        <p:txBody>
          <a:bodyPr vert="horz" wrap="square" lIns="0" tIns="0" rIns="0" bIns="0"/>
          <a:lstStyle/>
          <a:p>
            <a:pPr marL="17145" algn="ctr" eaLnBrk="0"/>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西餐烹饪实训</a:t>
            </a:r>
            <a:r>
              <a:rPr sz="1400" b="1" spc="9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19" name="textbox 186"/>
          <p:cNvSpPr/>
          <p:nvPr/>
        </p:nvSpPr>
        <p:spPr>
          <a:xfrm>
            <a:off x="789305" y="3432175"/>
            <a:ext cx="2806065" cy="187960"/>
          </a:xfrm>
          <a:prstGeom prst="rect">
            <a:avLst/>
          </a:prstGeom>
        </p:spPr>
        <p:txBody>
          <a:bodyPr vert="horz" wrap="square" lIns="0" tIns="0" rIns="0" bIns="0"/>
          <a:lstStyle/>
          <a:p>
            <a:pPr marL="17145" algn="ctr" eaLnBrk="0">
              <a:lnSpc>
                <a:spcPct val="99000"/>
              </a:lnSpc>
            </a:pPr>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茶艺服务实训</a:t>
            </a:r>
            <a:r>
              <a:rPr sz="1400" b="1" spc="107"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20" name="textbox 187"/>
          <p:cNvSpPr/>
          <p:nvPr/>
        </p:nvSpPr>
        <p:spPr>
          <a:xfrm>
            <a:off x="8267700" y="6045835"/>
            <a:ext cx="2544445" cy="172085"/>
          </a:xfrm>
          <a:prstGeom prst="rect">
            <a:avLst/>
          </a:prstGeom>
        </p:spPr>
        <p:txBody>
          <a:bodyPr vert="horz" wrap="square" lIns="0" tIns="0" rIns="0" bIns="0"/>
          <a:lstStyle/>
          <a:p>
            <a:pPr marL="17145" algn="ctr" eaLnBrk="0"/>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面点烘焙实训</a:t>
            </a:r>
            <a:r>
              <a:rPr sz="1400" b="1" spc="80"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21" name="textbox 188"/>
          <p:cNvSpPr/>
          <p:nvPr/>
        </p:nvSpPr>
        <p:spPr>
          <a:xfrm>
            <a:off x="853440" y="6060440"/>
            <a:ext cx="2544445" cy="173355"/>
          </a:xfrm>
          <a:prstGeom prst="rect">
            <a:avLst/>
          </a:prstGeom>
        </p:spPr>
        <p:txBody>
          <a:bodyPr vert="horz" wrap="square" lIns="0" tIns="0" rIns="0" bIns="0"/>
          <a:lstStyle/>
          <a:p>
            <a:pPr marL="17145" algn="ctr" eaLnBrk="0"/>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中餐烹饪实训</a:t>
            </a:r>
            <a:r>
              <a:rPr sz="1400" b="1" spc="40"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23" name="矩形: 单圆角 22"/>
          <p:cNvSpPr/>
          <p:nvPr/>
        </p:nvSpPr>
        <p:spPr>
          <a:xfrm rot="5400000">
            <a:off x="8796655" y="820420"/>
            <a:ext cx="1697355" cy="2868930"/>
          </a:xfrm>
          <a:prstGeom prst="round1Rect">
            <a:avLst>
              <a:gd name="adj" fmla="val 7378"/>
            </a:avLst>
          </a:prstGeom>
          <a:solidFill>
            <a:srgbClr val="EDEEF1">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4" name="picture 166"/>
          <p:cNvPicPr>
            <a:picLocks noChangeAspect="1"/>
          </p:cNvPicPr>
          <p:nvPr/>
        </p:nvPicPr>
        <p:blipFill>
          <a:blip r:embed="rId7"/>
          <a:stretch>
            <a:fillRect/>
          </a:stretch>
        </p:blipFill>
        <p:spPr>
          <a:xfrm rot="21600000">
            <a:off x="8042275" y="1322705"/>
            <a:ext cx="3048000" cy="1980565"/>
          </a:xfrm>
          <a:prstGeom prst="rect">
            <a:avLst/>
          </a:prstGeom>
        </p:spPr>
      </p:pic>
      <p:sp>
        <p:nvSpPr>
          <p:cNvPr id="25" name="textbox 172"/>
          <p:cNvSpPr/>
          <p:nvPr/>
        </p:nvSpPr>
        <p:spPr>
          <a:xfrm>
            <a:off x="8258175" y="3423920"/>
            <a:ext cx="2806065" cy="188595"/>
          </a:xfrm>
          <a:prstGeom prst="rect">
            <a:avLst/>
          </a:prstGeom>
        </p:spPr>
        <p:txBody>
          <a:bodyPr vert="horz" wrap="square" lIns="0" tIns="0" rIns="0" bIns="0"/>
          <a:lstStyle/>
          <a:p>
            <a:pPr marL="17145" algn="ctr" eaLnBrk="0"/>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整理收纳实训</a:t>
            </a:r>
            <a:r>
              <a:rPr sz="1400" b="1" spc="107"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单圆角 21"/>
          <p:cNvSpPr/>
          <p:nvPr/>
        </p:nvSpPr>
        <p:spPr>
          <a:xfrm rot="5400000">
            <a:off x="1539144" y="1165448"/>
            <a:ext cx="4229100" cy="5352604"/>
          </a:xfrm>
          <a:prstGeom prst="round1Rect">
            <a:avLst>
              <a:gd name="adj" fmla="val 0"/>
            </a:avLst>
          </a:prstGeom>
          <a:solidFill>
            <a:srgbClr val="ED6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 name="picture 190"/>
          <p:cNvPicPr>
            <a:picLocks noChangeAspect="1"/>
          </p:cNvPicPr>
          <p:nvPr/>
        </p:nvPicPr>
        <p:blipFill>
          <a:blip r:embed="rId2"/>
          <a:stretch>
            <a:fillRect/>
          </a:stretch>
        </p:blipFill>
        <p:spPr>
          <a:xfrm rot="21600000">
            <a:off x="5003037" y="1727197"/>
            <a:ext cx="6343650" cy="4233545"/>
          </a:xfrm>
          <a:prstGeom prst="rect">
            <a:avLst/>
          </a:prstGeom>
        </p:spPr>
      </p:pic>
      <p:grpSp>
        <p:nvGrpSpPr>
          <p:cNvPr id="94" name="组合 93"/>
          <p:cNvGrpSpPr/>
          <p:nvPr/>
        </p:nvGrpSpPr>
        <p:grpSpPr>
          <a:xfrm>
            <a:off x="435533" y="356032"/>
            <a:ext cx="6520213" cy="635002"/>
            <a:chOff x="435533" y="309778"/>
            <a:chExt cx="6520213" cy="635002"/>
          </a:xfrm>
        </p:grpSpPr>
        <p:sp>
          <p:nvSpPr>
            <p:cNvPr id="95" name="TextBox 1"/>
            <p:cNvSpPr txBox="1"/>
            <p:nvPr/>
          </p:nvSpPr>
          <p:spPr>
            <a:xfrm>
              <a:off x="1300031" y="345480"/>
              <a:ext cx="5655715" cy="584775"/>
            </a:xfrm>
            <a:prstGeom prst="rect">
              <a:avLst/>
            </a:prstGeom>
            <a:noFill/>
          </p:spPr>
          <p:txBody>
            <a:bodyPr wrap="none" rtlCol="0">
              <a:spAutoFit/>
            </a:bodyPr>
            <a:lstStyle/>
            <a:p>
              <a:r>
                <a:rPr lang="zh-CN" altLang="en-US" sz="3200" b="1" dirty="0">
                  <a:solidFill>
                    <a:srgbClr val="ED6568"/>
                  </a:solidFill>
                  <a:latin typeface="Arial" panose="020B0604020202090204"/>
                  <a:ea typeface="微软雅黑" panose="020B0503020204020204" pitchFamily="34" charset="-122"/>
                  <a:sym typeface="Arial" panose="020B0604020202090204"/>
                </a:rPr>
                <a:t>家政实训室分类</a:t>
              </a:r>
              <a:r>
                <a:rPr lang="en-US" altLang="zh-CN" sz="3200" dirty="0">
                  <a:solidFill>
                    <a:srgbClr val="ED6568"/>
                  </a:solidFill>
                  <a:latin typeface="Arial" panose="020B0604020202090204"/>
                  <a:ea typeface="微软雅黑" panose="020B0503020204020204" pitchFamily="34" charset="-122"/>
                  <a:sym typeface="Arial" panose="020B0604020202090204"/>
                </a:rPr>
                <a:t>-</a:t>
              </a:r>
              <a:r>
                <a:rPr lang="zh-CN" altLang="en-US" sz="3200" dirty="0">
                  <a:solidFill>
                    <a:srgbClr val="ED6568"/>
                  </a:solidFill>
                  <a:latin typeface="Arial" panose="020B0604020202090204"/>
                  <a:ea typeface="微软雅黑" panose="020B0503020204020204" pitchFamily="34" charset="-122"/>
                  <a:sym typeface="Arial" panose="020B0604020202090204"/>
                </a:rPr>
                <a:t>现代家政服务</a:t>
              </a:r>
            </a:p>
          </p:txBody>
        </p:sp>
        <p:sp>
          <p:nvSpPr>
            <p:cNvPr id="96" name="椭圆 95"/>
            <p:cNvSpPr/>
            <p:nvPr/>
          </p:nvSpPr>
          <p:spPr>
            <a:xfrm>
              <a:off x="435533" y="309778"/>
              <a:ext cx="635002" cy="635002"/>
            </a:xfrm>
            <a:prstGeom prst="ellipse">
              <a:avLst/>
            </a:prstGeom>
            <a:solidFill>
              <a:srgbClr val="3B4C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sp>
          <p:nvSpPr>
            <p:cNvPr id="99" name="椭圆 98"/>
            <p:cNvSpPr/>
            <p:nvPr/>
          </p:nvSpPr>
          <p:spPr>
            <a:xfrm>
              <a:off x="703129" y="309778"/>
              <a:ext cx="635002" cy="635002"/>
            </a:xfrm>
            <a:prstGeom prst="ellipse">
              <a:avLst/>
            </a:prstGeom>
            <a:solidFill>
              <a:srgbClr val="F9B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grpSp>
      <p:sp>
        <p:nvSpPr>
          <p:cNvPr id="7" name="textbox 22"/>
          <p:cNvSpPr/>
          <p:nvPr/>
        </p:nvSpPr>
        <p:spPr>
          <a:xfrm>
            <a:off x="2789382" y="445242"/>
            <a:ext cx="8802791" cy="327660"/>
          </a:xfrm>
          <a:prstGeom prst="rect">
            <a:avLst/>
          </a:prstGeom>
          <a:ln>
            <a:noFill/>
          </a:ln>
        </p:spPr>
        <p:txBody>
          <a:bodyPr vert="horz" wrap="square" lIns="0" tIns="0" rIns="0" bIns="0" anchor="ctr"/>
          <a:lstStyle/>
          <a:p>
            <a:pPr algn="r" rtl="0" eaLnBrk="0">
              <a:lnSpc>
                <a:spcPct val="88000"/>
              </a:lnSpc>
            </a:pPr>
            <a:r>
              <a:rPr lang="en-US" altLang="zh-CN" sz="1865" dirty="0">
                <a:solidFill>
                  <a:srgbClr val="ED6568"/>
                </a:solidFill>
                <a:latin typeface="微软雅黑" panose="020B0503020204020204" pitchFamily="34" charset="-122"/>
                <a:ea typeface="微软雅黑" panose="020B0503020204020204" pitchFamily="34" charset="-122"/>
              </a:rPr>
              <a:t>………………………………………………………………</a:t>
            </a:r>
            <a:endParaRPr lang="zh-CN" altLang="en-US" sz="1865" dirty="0">
              <a:solidFill>
                <a:srgbClr val="ED6568"/>
              </a:solidFill>
              <a:latin typeface="微软雅黑" panose="020B0503020204020204" pitchFamily="34" charset="-122"/>
              <a:ea typeface="微软雅黑" panose="020B0503020204020204" pitchFamily="34" charset="-122"/>
            </a:endParaRPr>
          </a:p>
        </p:txBody>
      </p:sp>
      <p:sp>
        <p:nvSpPr>
          <p:cNvPr id="8" name="椭圆 7"/>
          <p:cNvSpPr/>
          <p:nvPr/>
        </p:nvSpPr>
        <p:spPr>
          <a:xfrm>
            <a:off x="11626300" y="613493"/>
            <a:ext cx="96000" cy="96000"/>
          </a:xfrm>
          <a:prstGeom prst="ellipse">
            <a:avLst/>
          </a:prstGeom>
          <a:noFill/>
          <a:ln w="19050">
            <a:solidFill>
              <a:srgbClr val="3B4C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textbox 161"/>
          <p:cNvSpPr/>
          <p:nvPr/>
        </p:nvSpPr>
        <p:spPr>
          <a:xfrm>
            <a:off x="1796231" y="2493749"/>
            <a:ext cx="4118928" cy="592464"/>
          </a:xfrm>
          <a:prstGeom prst="rect">
            <a:avLst/>
          </a:prstGeom>
          <a:ln>
            <a:noFill/>
          </a:ln>
        </p:spPr>
        <p:txBody>
          <a:bodyPr vert="horz" wrap="square" lIns="0" tIns="0" rIns="0" bIns="0"/>
          <a:lstStyle/>
          <a:p>
            <a:pPr algn="l" rtl="0" eaLnBrk="0">
              <a:lnSpc>
                <a:spcPct val="85000"/>
              </a:lnSpc>
            </a:pPr>
            <a:r>
              <a:rPr lang="zh-CN" altLang="en-US" sz="3200" b="1" spc="120" dirty="0">
                <a:ln w="3175" cap="flat" cmpd="sng">
                  <a:solidFill>
                    <a:srgbClr val="FFFFFF">
                      <a:alpha val="100000"/>
                    </a:srgbClr>
                  </a:solidFill>
                  <a:prstDash val="solid"/>
                  <a:miter lim="0"/>
                </a:ln>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简单劳务</a:t>
            </a:r>
          </a:p>
          <a:p>
            <a:pPr marL="264795" eaLnBrk="0">
              <a:lnSpc>
                <a:spcPct val="98000"/>
              </a:lnSpc>
            </a:pPr>
            <a:endParaRPr lang="zh-CN" altLang="en-US" sz="1600" dirty="0"/>
          </a:p>
        </p:txBody>
      </p:sp>
      <p:sp>
        <p:nvSpPr>
          <p:cNvPr id="21" name="textbox 161"/>
          <p:cNvSpPr/>
          <p:nvPr/>
        </p:nvSpPr>
        <p:spPr>
          <a:xfrm>
            <a:off x="1452431" y="3096684"/>
            <a:ext cx="4118928" cy="2999317"/>
          </a:xfrm>
          <a:prstGeom prst="rect">
            <a:avLst/>
          </a:prstGeom>
          <a:ln>
            <a:noFill/>
          </a:ln>
        </p:spPr>
        <p:txBody>
          <a:bodyPr vert="horz" wrap="square" lIns="0" tIns="0" rIns="0" bIns="0"/>
          <a:lstStyle/>
          <a:p>
            <a:pPr marL="312420" eaLnBrk="0">
              <a:lnSpc>
                <a:spcPct val="130000"/>
              </a:lnSpc>
            </a:pPr>
            <a:r>
              <a:rPr lang="en-US" altLang="zh-CN" sz="1735"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735"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开荒清洁实训室</a:t>
            </a:r>
          </a:p>
          <a:p>
            <a:pPr marL="312420" eaLnBrk="0">
              <a:lnSpc>
                <a:spcPct val="130000"/>
              </a:lnSpc>
            </a:pPr>
            <a:r>
              <a:rPr lang="en-US" altLang="zh-CN" sz="1735"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735"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电器维修实训室</a:t>
            </a:r>
          </a:p>
          <a:p>
            <a:pPr marL="312420" eaLnBrk="0">
              <a:lnSpc>
                <a:spcPct val="130000"/>
              </a:lnSpc>
            </a:pPr>
            <a:r>
              <a:rPr lang="en-US" altLang="zh-CN" sz="1735"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735"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家庭膳食实训室</a:t>
            </a:r>
          </a:p>
          <a:p>
            <a:pPr marL="312420" eaLnBrk="0">
              <a:lnSpc>
                <a:spcPct val="130000"/>
              </a:lnSpc>
            </a:pPr>
            <a:r>
              <a:rPr lang="en-US" altLang="zh-CN" sz="1735"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4.   </a:t>
            </a:r>
            <a:r>
              <a:rPr lang="zh-CN" altLang="en-US" sz="1735"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家纺洗护实训室</a:t>
            </a:r>
          </a:p>
          <a:p>
            <a:pPr marL="312420" eaLnBrk="0">
              <a:lnSpc>
                <a:spcPct val="130000"/>
              </a:lnSpc>
            </a:pPr>
            <a:r>
              <a:rPr lang="en-US" altLang="zh-CN" sz="1735"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5.   </a:t>
            </a:r>
            <a:r>
              <a:rPr lang="zh-CN" altLang="en-US" sz="1735"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整理收纳实训室</a:t>
            </a:r>
          </a:p>
          <a:p>
            <a:pPr marL="312420" eaLnBrk="0">
              <a:lnSpc>
                <a:spcPct val="130000"/>
              </a:lnSpc>
            </a:pPr>
            <a:r>
              <a:rPr lang="en-US" altLang="zh-CN" sz="1735"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6.  </a:t>
            </a:r>
            <a:r>
              <a:rPr lang="zh-CN" altLang="en-US" sz="1735"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家务服务综合实训室</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单圆角 4"/>
          <p:cNvSpPr/>
          <p:nvPr/>
        </p:nvSpPr>
        <p:spPr>
          <a:xfrm rot="5400000">
            <a:off x="3015476" y="-865245"/>
            <a:ext cx="2430883" cy="7026068"/>
          </a:xfrm>
          <a:prstGeom prst="round1Rect">
            <a:avLst>
              <a:gd name="adj" fmla="val 0"/>
            </a:avLst>
          </a:prstGeom>
          <a:solidFill>
            <a:srgbClr val="ED6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94" name="组合 93"/>
          <p:cNvGrpSpPr/>
          <p:nvPr/>
        </p:nvGrpSpPr>
        <p:grpSpPr>
          <a:xfrm>
            <a:off x="435533" y="356032"/>
            <a:ext cx="6520213" cy="635002"/>
            <a:chOff x="435533" y="309778"/>
            <a:chExt cx="6520213" cy="635002"/>
          </a:xfrm>
        </p:grpSpPr>
        <p:sp>
          <p:nvSpPr>
            <p:cNvPr id="95" name="TextBox 1"/>
            <p:cNvSpPr txBox="1"/>
            <p:nvPr/>
          </p:nvSpPr>
          <p:spPr>
            <a:xfrm>
              <a:off x="1300031" y="345480"/>
              <a:ext cx="5655715" cy="584775"/>
            </a:xfrm>
            <a:prstGeom prst="rect">
              <a:avLst/>
            </a:prstGeom>
            <a:noFill/>
          </p:spPr>
          <p:txBody>
            <a:bodyPr wrap="none" rtlCol="0">
              <a:spAutoFit/>
            </a:bodyPr>
            <a:lstStyle/>
            <a:p>
              <a:r>
                <a:rPr lang="zh-CN" altLang="en-US" sz="3200" b="1" dirty="0">
                  <a:solidFill>
                    <a:srgbClr val="ED6568"/>
                  </a:solidFill>
                  <a:latin typeface="Arial" panose="020B0604020202090204"/>
                  <a:ea typeface="微软雅黑" panose="020B0503020204020204" pitchFamily="34" charset="-122"/>
                  <a:sym typeface="Arial" panose="020B0604020202090204"/>
                </a:rPr>
                <a:t>家政实训室分类</a:t>
              </a:r>
              <a:r>
                <a:rPr lang="en-US" altLang="zh-CN" sz="3200" dirty="0">
                  <a:solidFill>
                    <a:srgbClr val="ED6568"/>
                  </a:solidFill>
                  <a:latin typeface="Arial" panose="020B0604020202090204"/>
                  <a:ea typeface="微软雅黑" panose="020B0503020204020204" pitchFamily="34" charset="-122"/>
                  <a:sym typeface="Arial" panose="020B0604020202090204"/>
                </a:rPr>
                <a:t>-</a:t>
              </a:r>
              <a:r>
                <a:rPr lang="zh-CN" altLang="en-US" sz="3200" dirty="0">
                  <a:solidFill>
                    <a:srgbClr val="ED6568"/>
                  </a:solidFill>
                  <a:latin typeface="Arial" panose="020B0604020202090204"/>
                  <a:ea typeface="微软雅黑" panose="020B0503020204020204" pitchFamily="34" charset="-122"/>
                  <a:sym typeface="Arial" panose="020B0604020202090204"/>
                </a:rPr>
                <a:t>现代家政服务</a:t>
              </a:r>
            </a:p>
          </p:txBody>
        </p:sp>
        <p:sp>
          <p:nvSpPr>
            <p:cNvPr id="96" name="椭圆 95"/>
            <p:cNvSpPr/>
            <p:nvPr/>
          </p:nvSpPr>
          <p:spPr>
            <a:xfrm>
              <a:off x="435533" y="309778"/>
              <a:ext cx="635002" cy="635002"/>
            </a:xfrm>
            <a:prstGeom prst="ellipse">
              <a:avLst/>
            </a:prstGeom>
            <a:solidFill>
              <a:srgbClr val="3B4C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sp>
          <p:nvSpPr>
            <p:cNvPr id="99" name="椭圆 98"/>
            <p:cNvSpPr/>
            <p:nvPr/>
          </p:nvSpPr>
          <p:spPr>
            <a:xfrm>
              <a:off x="703129" y="309778"/>
              <a:ext cx="635002" cy="635002"/>
            </a:xfrm>
            <a:prstGeom prst="ellipse">
              <a:avLst/>
            </a:prstGeom>
            <a:solidFill>
              <a:srgbClr val="F9B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grpSp>
      <p:sp>
        <p:nvSpPr>
          <p:cNvPr id="7" name="textbox 22"/>
          <p:cNvSpPr/>
          <p:nvPr/>
        </p:nvSpPr>
        <p:spPr>
          <a:xfrm>
            <a:off x="2789382" y="445242"/>
            <a:ext cx="8802791" cy="327660"/>
          </a:xfrm>
          <a:prstGeom prst="rect">
            <a:avLst/>
          </a:prstGeom>
          <a:ln>
            <a:noFill/>
          </a:ln>
        </p:spPr>
        <p:txBody>
          <a:bodyPr vert="horz" wrap="square" lIns="0" tIns="0" rIns="0" bIns="0" anchor="ctr"/>
          <a:lstStyle/>
          <a:p>
            <a:pPr algn="r" rtl="0" eaLnBrk="0">
              <a:lnSpc>
                <a:spcPct val="88000"/>
              </a:lnSpc>
            </a:pPr>
            <a:r>
              <a:rPr lang="en-US" altLang="zh-CN" sz="1865" dirty="0">
                <a:solidFill>
                  <a:srgbClr val="ED6568"/>
                </a:solidFill>
                <a:latin typeface="微软雅黑" panose="020B0503020204020204" pitchFamily="34" charset="-122"/>
                <a:ea typeface="微软雅黑" panose="020B0503020204020204" pitchFamily="34" charset="-122"/>
              </a:rPr>
              <a:t>………………………………………………………………</a:t>
            </a:r>
            <a:endParaRPr lang="zh-CN" altLang="en-US" sz="1865" dirty="0">
              <a:solidFill>
                <a:srgbClr val="ED6568"/>
              </a:solidFill>
              <a:latin typeface="微软雅黑" panose="020B0503020204020204" pitchFamily="34" charset="-122"/>
              <a:ea typeface="微软雅黑" panose="020B0503020204020204" pitchFamily="34" charset="-122"/>
            </a:endParaRPr>
          </a:p>
        </p:txBody>
      </p:sp>
      <p:sp>
        <p:nvSpPr>
          <p:cNvPr id="8" name="椭圆 7"/>
          <p:cNvSpPr/>
          <p:nvPr/>
        </p:nvSpPr>
        <p:spPr>
          <a:xfrm>
            <a:off x="11626300" y="613493"/>
            <a:ext cx="96000" cy="96000"/>
          </a:xfrm>
          <a:prstGeom prst="ellipse">
            <a:avLst/>
          </a:prstGeom>
          <a:noFill/>
          <a:ln w="19050">
            <a:solidFill>
              <a:srgbClr val="3B4C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textbox 149"/>
          <p:cNvSpPr/>
          <p:nvPr/>
        </p:nvSpPr>
        <p:spPr>
          <a:xfrm>
            <a:off x="894606" y="1603875"/>
            <a:ext cx="7094460" cy="623095"/>
          </a:xfrm>
          <a:prstGeom prst="rect">
            <a:avLst/>
          </a:prstGeom>
          <a:ln>
            <a:noFill/>
          </a:ln>
        </p:spPr>
        <p:txBody>
          <a:bodyPr vert="horz" wrap="square" lIns="0" tIns="0" rIns="0" bIns="0"/>
          <a:lstStyle/>
          <a:p>
            <a:pPr marL="79375" eaLnBrk="0"/>
            <a:r>
              <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开荒清洁实训室</a:t>
            </a:r>
          </a:p>
        </p:txBody>
      </p:sp>
      <p:sp>
        <p:nvSpPr>
          <p:cNvPr id="17" name="textbox 149"/>
          <p:cNvSpPr/>
          <p:nvPr/>
        </p:nvSpPr>
        <p:spPr>
          <a:xfrm>
            <a:off x="951756" y="2188870"/>
            <a:ext cx="6534894" cy="1668884"/>
          </a:xfrm>
          <a:prstGeom prst="rect">
            <a:avLst/>
          </a:prstGeom>
          <a:ln>
            <a:noFill/>
          </a:ln>
        </p:spPr>
        <p:txBody>
          <a:bodyPr vert="horz" wrap="square" lIns="0" tIns="0" rIns="0" bIns="0"/>
          <a:lstStyle/>
          <a:p>
            <a:pPr marL="17145" algn="just" eaLnBrk="0">
              <a:lnSpc>
                <a:spcPct val="121000"/>
              </a:lnSpc>
              <a:spcBef>
                <a:spcPts val="800"/>
              </a:spcBef>
            </a:pPr>
            <a:r>
              <a:rPr lang="zh-CN" altLang="en-US" sz="1600" spc="-40"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开荒保洁是新房装修完毕之后的首次清洁措施，房屋会残留下许多建筑垃圾和装修垃圾，这些垃圾多有顽固性、腐蚀性必须及时彻底清洁。开荒保洁是一项专业性强、难度大、作业量大的综合工程，通常会用到专业药剂和设备。实训室规范学生的操作流程、提高操 作熟练程度，提升技能水平，  避免对装修造成二次伤害。</a:t>
            </a:r>
          </a:p>
        </p:txBody>
      </p:sp>
      <p:pic>
        <p:nvPicPr>
          <p:cNvPr id="2" name="picture 196"/>
          <p:cNvPicPr>
            <a:picLocks noChangeAspect="1"/>
          </p:cNvPicPr>
          <p:nvPr/>
        </p:nvPicPr>
        <p:blipFill>
          <a:blip r:embed="rId2"/>
          <a:srcRect/>
          <a:stretch>
            <a:fillRect/>
          </a:stretch>
        </p:blipFill>
        <p:spPr>
          <a:xfrm>
            <a:off x="7826375" y="1431925"/>
            <a:ext cx="3571875" cy="2425700"/>
          </a:xfrm>
          <a:prstGeom prst="rect">
            <a:avLst/>
          </a:prstGeom>
        </p:spPr>
      </p:pic>
      <p:pic>
        <p:nvPicPr>
          <p:cNvPr id="3" name="picture 197"/>
          <p:cNvPicPr>
            <a:picLocks noChangeAspect="1"/>
          </p:cNvPicPr>
          <p:nvPr/>
        </p:nvPicPr>
        <p:blipFill>
          <a:blip r:embed="rId3"/>
          <a:stretch>
            <a:fillRect/>
          </a:stretch>
        </p:blipFill>
        <p:spPr>
          <a:xfrm rot="21600000">
            <a:off x="727457" y="3998662"/>
            <a:ext cx="3360420" cy="2168525"/>
          </a:xfrm>
          <a:prstGeom prst="rect">
            <a:avLst/>
          </a:prstGeom>
        </p:spPr>
      </p:pic>
      <p:pic>
        <p:nvPicPr>
          <p:cNvPr id="4" name="picture 198"/>
          <p:cNvPicPr>
            <a:picLocks noChangeAspect="1"/>
          </p:cNvPicPr>
          <p:nvPr/>
        </p:nvPicPr>
        <p:blipFill>
          <a:blip r:embed="rId4"/>
          <a:stretch>
            <a:fillRect/>
          </a:stretch>
        </p:blipFill>
        <p:spPr>
          <a:xfrm rot="21600000">
            <a:off x="4385055" y="3998662"/>
            <a:ext cx="3358515" cy="2167255"/>
          </a:xfrm>
          <a:prstGeom prst="rect">
            <a:avLst/>
          </a:prstGeom>
        </p:spPr>
      </p:pic>
      <p:pic>
        <p:nvPicPr>
          <p:cNvPr id="9" name="picture 199"/>
          <p:cNvPicPr>
            <a:picLocks noChangeAspect="1"/>
          </p:cNvPicPr>
          <p:nvPr/>
        </p:nvPicPr>
        <p:blipFill>
          <a:blip r:embed="rId5"/>
          <a:stretch>
            <a:fillRect/>
          </a:stretch>
        </p:blipFill>
        <p:spPr>
          <a:xfrm rot="21600000">
            <a:off x="8040623" y="3998662"/>
            <a:ext cx="3358515" cy="216725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组合 93"/>
          <p:cNvGrpSpPr/>
          <p:nvPr/>
        </p:nvGrpSpPr>
        <p:grpSpPr>
          <a:xfrm>
            <a:off x="435533" y="356032"/>
            <a:ext cx="6520213" cy="635002"/>
            <a:chOff x="435533" y="309778"/>
            <a:chExt cx="6520213" cy="635002"/>
          </a:xfrm>
        </p:grpSpPr>
        <p:sp>
          <p:nvSpPr>
            <p:cNvPr id="95" name="TextBox 1"/>
            <p:cNvSpPr txBox="1"/>
            <p:nvPr/>
          </p:nvSpPr>
          <p:spPr>
            <a:xfrm>
              <a:off x="1300031" y="345480"/>
              <a:ext cx="5655715" cy="584775"/>
            </a:xfrm>
            <a:prstGeom prst="rect">
              <a:avLst/>
            </a:prstGeom>
            <a:noFill/>
          </p:spPr>
          <p:txBody>
            <a:bodyPr wrap="none" rtlCol="0">
              <a:spAutoFit/>
            </a:bodyPr>
            <a:lstStyle/>
            <a:p>
              <a:r>
                <a:rPr lang="zh-CN" altLang="en-US" sz="3200" b="1" dirty="0">
                  <a:solidFill>
                    <a:srgbClr val="ED6568"/>
                  </a:solidFill>
                  <a:latin typeface="Arial" panose="020B0604020202090204"/>
                  <a:ea typeface="微软雅黑" panose="020B0503020204020204" pitchFamily="34" charset="-122"/>
                  <a:sym typeface="Arial" panose="020B0604020202090204"/>
                </a:rPr>
                <a:t>家政实训室分类</a:t>
              </a:r>
              <a:r>
                <a:rPr lang="en-US" altLang="zh-CN" sz="3200" dirty="0">
                  <a:solidFill>
                    <a:srgbClr val="ED6568"/>
                  </a:solidFill>
                  <a:latin typeface="Arial" panose="020B0604020202090204"/>
                  <a:ea typeface="微软雅黑" panose="020B0503020204020204" pitchFamily="34" charset="-122"/>
                  <a:sym typeface="Arial" panose="020B0604020202090204"/>
                </a:rPr>
                <a:t>-</a:t>
              </a:r>
              <a:r>
                <a:rPr lang="zh-CN" altLang="en-US" sz="3200" dirty="0">
                  <a:solidFill>
                    <a:srgbClr val="ED6568"/>
                  </a:solidFill>
                  <a:latin typeface="Arial" panose="020B0604020202090204"/>
                  <a:ea typeface="微软雅黑" panose="020B0503020204020204" pitchFamily="34" charset="-122"/>
                  <a:sym typeface="Arial" panose="020B0604020202090204"/>
                </a:rPr>
                <a:t>现代家政服务</a:t>
              </a:r>
            </a:p>
          </p:txBody>
        </p:sp>
        <p:sp>
          <p:nvSpPr>
            <p:cNvPr id="96" name="椭圆 95"/>
            <p:cNvSpPr/>
            <p:nvPr/>
          </p:nvSpPr>
          <p:spPr>
            <a:xfrm>
              <a:off x="435533" y="309778"/>
              <a:ext cx="635002" cy="635002"/>
            </a:xfrm>
            <a:prstGeom prst="ellipse">
              <a:avLst/>
            </a:prstGeom>
            <a:solidFill>
              <a:srgbClr val="3B4C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sp>
          <p:nvSpPr>
            <p:cNvPr id="99" name="椭圆 98"/>
            <p:cNvSpPr/>
            <p:nvPr/>
          </p:nvSpPr>
          <p:spPr>
            <a:xfrm>
              <a:off x="703129" y="309778"/>
              <a:ext cx="635002" cy="635002"/>
            </a:xfrm>
            <a:prstGeom prst="ellipse">
              <a:avLst/>
            </a:prstGeom>
            <a:solidFill>
              <a:srgbClr val="F9B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grpSp>
      <p:sp>
        <p:nvSpPr>
          <p:cNvPr id="7" name="textbox 22"/>
          <p:cNvSpPr/>
          <p:nvPr/>
        </p:nvSpPr>
        <p:spPr>
          <a:xfrm>
            <a:off x="2789382" y="445242"/>
            <a:ext cx="8802791" cy="327660"/>
          </a:xfrm>
          <a:prstGeom prst="rect">
            <a:avLst/>
          </a:prstGeom>
          <a:ln>
            <a:noFill/>
          </a:ln>
        </p:spPr>
        <p:txBody>
          <a:bodyPr vert="horz" wrap="square" lIns="0" tIns="0" rIns="0" bIns="0" anchor="ctr"/>
          <a:lstStyle/>
          <a:p>
            <a:pPr algn="r" rtl="0" eaLnBrk="0">
              <a:lnSpc>
                <a:spcPct val="88000"/>
              </a:lnSpc>
            </a:pPr>
            <a:r>
              <a:rPr lang="en-US" altLang="zh-CN" sz="1865" dirty="0">
                <a:solidFill>
                  <a:srgbClr val="ED6568"/>
                </a:solidFill>
                <a:latin typeface="微软雅黑" panose="020B0503020204020204" pitchFamily="34" charset="-122"/>
                <a:ea typeface="微软雅黑" panose="020B0503020204020204" pitchFamily="34" charset="-122"/>
              </a:rPr>
              <a:t>………………………………………………………………</a:t>
            </a:r>
            <a:endParaRPr lang="zh-CN" altLang="en-US" sz="1865" dirty="0">
              <a:solidFill>
                <a:srgbClr val="ED6568"/>
              </a:solidFill>
              <a:latin typeface="微软雅黑" panose="020B0503020204020204" pitchFamily="34" charset="-122"/>
              <a:ea typeface="微软雅黑" panose="020B0503020204020204" pitchFamily="34" charset="-122"/>
            </a:endParaRPr>
          </a:p>
        </p:txBody>
      </p:sp>
      <p:sp>
        <p:nvSpPr>
          <p:cNvPr id="8" name="椭圆 7"/>
          <p:cNvSpPr/>
          <p:nvPr/>
        </p:nvSpPr>
        <p:spPr>
          <a:xfrm>
            <a:off x="11626300" y="613493"/>
            <a:ext cx="96000" cy="96000"/>
          </a:xfrm>
          <a:prstGeom prst="ellipse">
            <a:avLst/>
          </a:prstGeom>
          <a:noFill/>
          <a:ln w="19050">
            <a:solidFill>
              <a:srgbClr val="3B4C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 name="picture 205"/>
          <p:cNvPicPr>
            <a:picLocks noChangeAspect="1"/>
          </p:cNvPicPr>
          <p:nvPr/>
        </p:nvPicPr>
        <p:blipFill>
          <a:blip r:embed="rId2"/>
          <a:stretch>
            <a:fillRect/>
          </a:stretch>
        </p:blipFill>
        <p:spPr>
          <a:xfrm rot="21600000">
            <a:off x="4415790" y="4006215"/>
            <a:ext cx="3385185" cy="2013585"/>
          </a:xfrm>
          <a:prstGeom prst="rect">
            <a:avLst/>
          </a:prstGeom>
        </p:spPr>
      </p:pic>
      <p:pic>
        <p:nvPicPr>
          <p:cNvPr id="3" name="picture 206"/>
          <p:cNvPicPr>
            <a:picLocks noChangeAspect="1"/>
          </p:cNvPicPr>
          <p:nvPr/>
        </p:nvPicPr>
        <p:blipFill>
          <a:blip r:embed="rId3"/>
          <a:stretch>
            <a:fillRect/>
          </a:stretch>
        </p:blipFill>
        <p:spPr>
          <a:xfrm rot="21600000">
            <a:off x="8117840" y="4006215"/>
            <a:ext cx="3360420" cy="2020570"/>
          </a:xfrm>
          <a:prstGeom prst="rect">
            <a:avLst/>
          </a:prstGeom>
        </p:spPr>
      </p:pic>
      <p:pic>
        <p:nvPicPr>
          <p:cNvPr id="4" name="picture 207"/>
          <p:cNvPicPr>
            <a:picLocks noChangeAspect="1"/>
          </p:cNvPicPr>
          <p:nvPr/>
        </p:nvPicPr>
        <p:blipFill>
          <a:blip r:embed="rId4"/>
          <a:stretch>
            <a:fillRect/>
          </a:stretch>
        </p:blipFill>
        <p:spPr>
          <a:xfrm rot="21600000">
            <a:off x="760095" y="4006215"/>
            <a:ext cx="3360420" cy="2013585"/>
          </a:xfrm>
          <a:prstGeom prst="rect">
            <a:avLst/>
          </a:prstGeom>
        </p:spPr>
      </p:pic>
      <p:pic>
        <p:nvPicPr>
          <p:cNvPr id="5" name="picture 208"/>
          <p:cNvPicPr>
            <a:picLocks noChangeAspect="1"/>
          </p:cNvPicPr>
          <p:nvPr/>
        </p:nvPicPr>
        <p:blipFill>
          <a:blip r:embed="rId5"/>
          <a:srcRect/>
          <a:stretch>
            <a:fillRect/>
          </a:stretch>
        </p:blipFill>
        <p:spPr>
          <a:xfrm rot="21600000">
            <a:off x="8096250" y="1524000"/>
            <a:ext cx="3336925" cy="2061210"/>
          </a:xfrm>
          <a:prstGeom prst="rect">
            <a:avLst/>
          </a:prstGeom>
        </p:spPr>
      </p:pic>
      <p:pic>
        <p:nvPicPr>
          <p:cNvPr id="6" name="picture 209"/>
          <p:cNvPicPr>
            <a:picLocks noChangeAspect="1"/>
          </p:cNvPicPr>
          <p:nvPr/>
        </p:nvPicPr>
        <p:blipFill>
          <a:blip r:embed="rId6"/>
          <a:stretch>
            <a:fillRect/>
          </a:stretch>
        </p:blipFill>
        <p:spPr>
          <a:xfrm rot="21600000">
            <a:off x="760095" y="1524000"/>
            <a:ext cx="3360420" cy="2061210"/>
          </a:xfrm>
          <a:prstGeom prst="rect">
            <a:avLst/>
          </a:prstGeom>
        </p:spPr>
      </p:pic>
      <p:pic>
        <p:nvPicPr>
          <p:cNvPr id="9" name="picture 210"/>
          <p:cNvPicPr>
            <a:picLocks noChangeAspect="1"/>
          </p:cNvPicPr>
          <p:nvPr/>
        </p:nvPicPr>
        <p:blipFill>
          <a:blip r:embed="rId7"/>
          <a:stretch>
            <a:fillRect/>
          </a:stretch>
        </p:blipFill>
        <p:spPr>
          <a:xfrm rot="21600000">
            <a:off x="4415790" y="1524000"/>
            <a:ext cx="3385185" cy="2061210"/>
          </a:xfrm>
          <a:prstGeom prst="rect">
            <a:avLst/>
          </a:prstGeom>
        </p:spPr>
      </p:pic>
      <p:sp>
        <p:nvSpPr>
          <p:cNvPr id="10" name="textbox 213"/>
          <p:cNvSpPr/>
          <p:nvPr/>
        </p:nvSpPr>
        <p:spPr>
          <a:xfrm>
            <a:off x="8238490" y="5941695"/>
            <a:ext cx="3239770" cy="182245"/>
          </a:xfrm>
          <a:prstGeom prst="rect">
            <a:avLst/>
          </a:prstGeom>
        </p:spPr>
        <p:txBody>
          <a:bodyPr vert="horz" wrap="square" lIns="0" tIns="0" rIns="0" bIns="0"/>
          <a:lstStyle/>
          <a:p>
            <a:pPr algn="ctr" rtl="0" eaLnBrk="0">
              <a:lnSpc>
                <a:spcPct val="81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algn="ctr" eaLnBrk="0"/>
            <a:r>
              <a:rPr sz="1400" b="1"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sym typeface="+mn-ea"/>
              </a:rPr>
              <a:t>整理</a:t>
            </a:r>
            <a:r>
              <a:rPr lang="zh-CN" altLang="en-US" sz="1400" b="1"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sym typeface="+mn-ea"/>
              </a:rPr>
              <a:t>收纳</a:t>
            </a:r>
            <a:r>
              <a:rPr sz="1400" b="1"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sym typeface="+mn-ea"/>
              </a:rPr>
              <a:t>实训室</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11" name="textbox 214"/>
          <p:cNvSpPr/>
          <p:nvPr/>
        </p:nvSpPr>
        <p:spPr>
          <a:xfrm>
            <a:off x="880745" y="5941695"/>
            <a:ext cx="3239770" cy="182245"/>
          </a:xfrm>
          <a:prstGeom prst="rect">
            <a:avLst/>
          </a:prstGeom>
        </p:spPr>
        <p:txBody>
          <a:bodyPr vert="horz" wrap="square" lIns="0" tIns="0" rIns="0" bIns="0"/>
          <a:lstStyle/>
          <a:p>
            <a:pPr algn="ctr" rtl="0" eaLnBrk="0">
              <a:lnSpc>
                <a:spcPct val="81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algn="ctr" eaLnBrk="0"/>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家纺洗护实训</a:t>
            </a:r>
            <a:r>
              <a:rPr sz="1400" b="1" spc="9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22" name="textbox 215"/>
          <p:cNvSpPr/>
          <p:nvPr/>
        </p:nvSpPr>
        <p:spPr>
          <a:xfrm>
            <a:off x="4399193" y="3475652"/>
            <a:ext cx="3240000" cy="217593"/>
          </a:xfrm>
          <a:prstGeom prst="rect">
            <a:avLst/>
          </a:prstGeom>
        </p:spPr>
        <p:txBody>
          <a:bodyPr vert="horz" wrap="square" lIns="0" tIns="0" rIns="0" bIns="0"/>
          <a:lstStyle/>
          <a:p>
            <a:pPr algn="ctr" rtl="0" eaLnBrk="0">
              <a:lnSpc>
                <a:spcPct val="84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algn="ctr" eaLnBrk="0"/>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sym typeface="+mn-ea"/>
              </a:rPr>
              <a:t>电器</a:t>
            </a:r>
            <a:r>
              <a:rPr lang="zh-CN" altLang="en-US"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sym typeface="+mn-ea"/>
              </a:rPr>
              <a:t>维修</a:t>
            </a:r>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sym typeface="+mn-ea"/>
              </a:rPr>
              <a:t>实训</a:t>
            </a:r>
            <a:r>
              <a:rPr sz="1400" b="1" spc="40"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sym typeface="+mn-ea"/>
              </a:rPr>
              <a:t>室</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26" name="textbox 216"/>
          <p:cNvSpPr/>
          <p:nvPr/>
        </p:nvSpPr>
        <p:spPr>
          <a:xfrm>
            <a:off x="744980" y="3475652"/>
            <a:ext cx="3240000" cy="217593"/>
          </a:xfrm>
          <a:prstGeom prst="rect">
            <a:avLst/>
          </a:prstGeom>
        </p:spPr>
        <p:txBody>
          <a:bodyPr vert="horz" wrap="square" lIns="0" tIns="0" rIns="0" bIns="0"/>
          <a:lstStyle/>
          <a:p>
            <a:pPr algn="ctr" rtl="0" eaLnBrk="0">
              <a:lnSpc>
                <a:spcPct val="84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algn="ctr" eaLnBrk="0"/>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电器</a:t>
            </a:r>
            <a:r>
              <a:rPr lang="zh-CN" altLang="en-US"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维修</a:t>
            </a:r>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实训</a:t>
            </a:r>
            <a:r>
              <a:rPr sz="1400" b="1" spc="40"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27" name="textbox 217"/>
          <p:cNvSpPr/>
          <p:nvPr/>
        </p:nvSpPr>
        <p:spPr>
          <a:xfrm>
            <a:off x="4535170" y="5941695"/>
            <a:ext cx="3239770" cy="182245"/>
          </a:xfrm>
          <a:prstGeom prst="rect">
            <a:avLst/>
          </a:prstGeom>
        </p:spPr>
        <p:txBody>
          <a:bodyPr vert="horz" wrap="square" lIns="0" tIns="0" rIns="0" bIns="0"/>
          <a:lstStyle/>
          <a:p>
            <a:pPr algn="ctr" rtl="0" eaLnBrk="0">
              <a:lnSpc>
                <a:spcPct val="79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algn="ctr" eaLnBrk="0"/>
            <a:r>
              <a:rPr lang="zh-CN" altLang="en-US"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家务服务综合</a:t>
            </a:r>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实训</a:t>
            </a:r>
            <a:r>
              <a:rPr sz="1400" b="1" spc="9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28" name="textbox 218"/>
          <p:cNvSpPr/>
          <p:nvPr/>
        </p:nvSpPr>
        <p:spPr>
          <a:xfrm>
            <a:off x="8129817" y="3476324"/>
            <a:ext cx="3240000" cy="216747"/>
          </a:xfrm>
          <a:prstGeom prst="rect">
            <a:avLst/>
          </a:prstGeom>
        </p:spPr>
        <p:txBody>
          <a:bodyPr vert="horz" wrap="square" lIns="0" tIns="0" rIns="0" bIns="0"/>
          <a:lstStyle/>
          <a:p>
            <a:pPr algn="ctr" rtl="0" eaLnBrk="0">
              <a:lnSpc>
                <a:spcPct val="82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algn="ctr" eaLnBrk="0"/>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厨房保洁实训</a:t>
            </a:r>
            <a:r>
              <a:rPr sz="1400" b="1" spc="107"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 name="矩形 97"/>
          <p:cNvSpPr/>
          <p:nvPr/>
        </p:nvSpPr>
        <p:spPr>
          <a:xfrm>
            <a:off x="9869519" y="1546367"/>
            <a:ext cx="1905000" cy="228600"/>
          </a:xfrm>
          <a:prstGeom prst="rect">
            <a:avLst/>
          </a:prstGeom>
          <a:solidFill>
            <a:srgbClr val="F9B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90204"/>
              <a:ea typeface="微软雅黑" panose="020B0503020204020204" pitchFamily="34" charset="-122"/>
              <a:sym typeface="Arial" panose="020B0604020202090204"/>
            </a:endParaRPr>
          </a:p>
        </p:txBody>
      </p:sp>
      <p:sp>
        <p:nvSpPr>
          <p:cNvPr id="65" name="矩形 64"/>
          <p:cNvSpPr/>
          <p:nvPr/>
        </p:nvSpPr>
        <p:spPr>
          <a:xfrm>
            <a:off x="-1" y="1774967"/>
            <a:ext cx="12192001" cy="363523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90204"/>
              <a:ea typeface="微软雅黑" panose="020B0503020204020204" pitchFamily="34" charset="-122"/>
              <a:sym typeface="Arial" panose="020B0604020202090204"/>
            </a:endParaRPr>
          </a:p>
        </p:txBody>
      </p:sp>
      <p:sp>
        <p:nvSpPr>
          <p:cNvPr id="66" name="文本框 65"/>
          <p:cNvSpPr txBox="1"/>
          <p:nvPr/>
        </p:nvSpPr>
        <p:spPr>
          <a:xfrm>
            <a:off x="1132865" y="4314935"/>
            <a:ext cx="2171198" cy="276999"/>
          </a:xfrm>
          <a:prstGeom prst="rect">
            <a:avLst/>
          </a:prstGeom>
          <a:noFill/>
        </p:spPr>
        <p:txBody>
          <a:bodyPr wrap="square" rtlCol="0">
            <a:spAutoFit/>
          </a:bodyPr>
          <a:lstStyle/>
          <a:p>
            <a:pPr algn="ctr"/>
            <a:r>
              <a:rPr lang="en-US" altLang="zh-CN" sz="1200" dirty="0">
                <a:solidFill>
                  <a:srgbClr val="3B4C6F"/>
                </a:solidFill>
                <a:latin typeface="Arial" panose="020B0604020202090204"/>
                <a:ea typeface="微软雅黑" panose="020B0503020204020204" pitchFamily="34" charset="-122"/>
                <a:sym typeface="Arial" panose="020B0604020202090204"/>
              </a:rPr>
              <a:t>BACKGROUND</a:t>
            </a:r>
            <a:endParaRPr lang="zh-CN" altLang="en-US" sz="1200" dirty="0">
              <a:solidFill>
                <a:srgbClr val="3B4C6F"/>
              </a:solidFill>
              <a:latin typeface="Arial" panose="020B0604020202090204"/>
              <a:ea typeface="微软雅黑" panose="020B0503020204020204" pitchFamily="34" charset="-122"/>
              <a:sym typeface="Arial" panose="020B0604020202090204"/>
            </a:endParaRPr>
          </a:p>
        </p:txBody>
      </p:sp>
      <p:sp>
        <p:nvSpPr>
          <p:cNvPr id="68" name="TextBox 9"/>
          <p:cNvSpPr txBox="1"/>
          <p:nvPr/>
        </p:nvSpPr>
        <p:spPr>
          <a:xfrm>
            <a:off x="982530" y="3664779"/>
            <a:ext cx="2471869" cy="584775"/>
          </a:xfrm>
          <a:prstGeom prst="rect">
            <a:avLst/>
          </a:prstGeom>
          <a:noFill/>
        </p:spPr>
        <p:txBody>
          <a:bodyPr wrap="square" rtlCol="0">
            <a:spAutoFit/>
          </a:bodyPr>
          <a:lstStyle/>
          <a:p>
            <a:pPr algn="ctr"/>
            <a:r>
              <a:rPr lang="zh-CN" altLang="en-US" sz="3200" b="1" dirty="0">
                <a:solidFill>
                  <a:srgbClr val="3B4C6F"/>
                </a:solidFill>
                <a:latin typeface="Arial" panose="020B0604020202090204"/>
                <a:ea typeface="微软雅黑" panose="020B0503020204020204" pitchFamily="34" charset="-122"/>
                <a:cs typeface="Mongolian Baiti" panose="03000500000000000000" pitchFamily="66" charset="0"/>
                <a:sym typeface="Arial" panose="020B0604020202090204"/>
              </a:rPr>
              <a:t>项目背景</a:t>
            </a:r>
            <a:endParaRPr lang="en-US" sz="3200" b="1" dirty="0">
              <a:solidFill>
                <a:srgbClr val="3B4C6F"/>
              </a:solidFill>
              <a:latin typeface="Arial" panose="020B0604020202090204"/>
              <a:ea typeface="微软雅黑" panose="020B0503020204020204" pitchFamily="34" charset="-122"/>
              <a:cs typeface="Mongolian Baiti" panose="03000500000000000000" pitchFamily="66" charset="0"/>
              <a:sym typeface="Arial" panose="020B0604020202090204"/>
            </a:endParaRPr>
          </a:p>
        </p:txBody>
      </p:sp>
      <p:sp>
        <p:nvSpPr>
          <p:cNvPr id="72" name="椭圆 71"/>
          <p:cNvSpPr/>
          <p:nvPr/>
        </p:nvSpPr>
        <p:spPr>
          <a:xfrm>
            <a:off x="1853883" y="2593233"/>
            <a:ext cx="729166" cy="729166"/>
          </a:xfrm>
          <a:prstGeom prst="ellipse">
            <a:avLst/>
          </a:prstGeom>
          <a:solidFill>
            <a:srgbClr val="ED6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微软雅黑" panose="020B0503020204020204" pitchFamily="34" charset="-122"/>
                <a:ea typeface="微软雅黑" panose="020B0503020204020204" pitchFamily="34" charset="-122"/>
                <a:sym typeface="Arial" panose="020B0604020202090204"/>
              </a:rPr>
              <a:t>01</a:t>
            </a:r>
            <a:endParaRPr lang="zh-CN" altLang="en-US" sz="2000" b="1" dirty="0">
              <a:solidFill>
                <a:schemeClr val="bg1"/>
              </a:solidFill>
              <a:latin typeface="微软雅黑" panose="020B0503020204020204" pitchFamily="34" charset="-122"/>
              <a:ea typeface="微软雅黑" panose="020B0503020204020204" pitchFamily="34" charset="-122"/>
              <a:sym typeface="Arial" panose="020B0604020202090204"/>
            </a:endParaRPr>
          </a:p>
        </p:txBody>
      </p:sp>
      <p:sp>
        <p:nvSpPr>
          <p:cNvPr id="73" name="椭圆 72"/>
          <p:cNvSpPr/>
          <p:nvPr/>
        </p:nvSpPr>
        <p:spPr>
          <a:xfrm>
            <a:off x="4439143" y="2620530"/>
            <a:ext cx="729166" cy="729166"/>
          </a:xfrm>
          <a:prstGeom prst="ellipse">
            <a:avLst/>
          </a:prstGeom>
          <a:solidFill>
            <a:srgbClr val="ED6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微软雅黑" panose="020B0503020204020204" pitchFamily="34" charset="-122"/>
                <a:ea typeface="微软雅黑" panose="020B0503020204020204" pitchFamily="34" charset="-122"/>
                <a:sym typeface="Arial" panose="020B0604020202090204"/>
              </a:rPr>
              <a:t>02</a:t>
            </a:r>
            <a:endParaRPr lang="zh-CN" altLang="en-US" sz="2000" b="1" dirty="0">
              <a:solidFill>
                <a:schemeClr val="bg1"/>
              </a:solidFill>
              <a:latin typeface="微软雅黑" panose="020B0503020204020204" pitchFamily="34" charset="-122"/>
              <a:ea typeface="微软雅黑" panose="020B0503020204020204" pitchFamily="34" charset="-122"/>
              <a:sym typeface="Arial" panose="020B0604020202090204"/>
            </a:endParaRPr>
          </a:p>
        </p:txBody>
      </p:sp>
      <p:sp>
        <p:nvSpPr>
          <p:cNvPr id="74" name="椭圆 73"/>
          <p:cNvSpPr/>
          <p:nvPr/>
        </p:nvSpPr>
        <p:spPr>
          <a:xfrm>
            <a:off x="7024403" y="2646423"/>
            <a:ext cx="729166" cy="729166"/>
          </a:xfrm>
          <a:prstGeom prst="ellipse">
            <a:avLst/>
          </a:prstGeom>
          <a:solidFill>
            <a:srgbClr val="ED6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微软雅黑" panose="020B0503020204020204" pitchFamily="34" charset="-122"/>
                <a:ea typeface="微软雅黑" panose="020B0503020204020204" pitchFamily="34" charset="-122"/>
                <a:sym typeface="Arial" panose="020B0604020202090204"/>
              </a:rPr>
              <a:t>03</a:t>
            </a:r>
            <a:endParaRPr lang="zh-CN" altLang="en-US" sz="2000" b="1" dirty="0">
              <a:solidFill>
                <a:schemeClr val="bg1"/>
              </a:solidFill>
              <a:latin typeface="微软雅黑" panose="020B0503020204020204" pitchFamily="34" charset="-122"/>
              <a:ea typeface="微软雅黑" panose="020B0503020204020204" pitchFamily="34" charset="-122"/>
              <a:sym typeface="Arial" panose="020B0604020202090204"/>
            </a:endParaRPr>
          </a:p>
        </p:txBody>
      </p:sp>
      <p:sp>
        <p:nvSpPr>
          <p:cNvPr id="83" name="椭圆 82"/>
          <p:cNvSpPr/>
          <p:nvPr/>
        </p:nvSpPr>
        <p:spPr>
          <a:xfrm>
            <a:off x="9597495" y="2637919"/>
            <a:ext cx="729166" cy="729166"/>
          </a:xfrm>
          <a:prstGeom prst="ellipse">
            <a:avLst/>
          </a:prstGeom>
          <a:solidFill>
            <a:srgbClr val="ED6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微软雅黑" panose="020B0503020204020204" pitchFamily="34" charset="-122"/>
                <a:ea typeface="微软雅黑" panose="020B0503020204020204" pitchFamily="34" charset="-122"/>
                <a:sym typeface="Arial" panose="020B0604020202090204"/>
              </a:rPr>
              <a:t>04</a:t>
            </a:r>
            <a:endParaRPr lang="zh-CN" altLang="en-US" sz="2000" b="1" dirty="0">
              <a:solidFill>
                <a:schemeClr val="bg1"/>
              </a:solidFill>
              <a:latin typeface="微软雅黑" panose="020B0503020204020204" pitchFamily="34" charset="-122"/>
              <a:ea typeface="微软雅黑" panose="020B0503020204020204" pitchFamily="34" charset="-122"/>
              <a:sym typeface="Arial" panose="020B0604020202090204"/>
            </a:endParaRPr>
          </a:p>
        </p:txBody>
      </p:sp>
      <p:sp>
        <p:nvSpPr>
          <p:cNvPr id="87" name="文本框 86"/>
          <p:cNvSpPr txBox="1"/>
          <p:nvPr/>
        </p:nvSpPr>
        <p:spPr>
          <a:xfrm>
            <a:off x="3316229" y="4314935"/>
            <a:ext cx="2974990" cy="276999"/>
          </a:xfrm>
          <a:prstGeom prst="rect">
            <a:avLst/>
          </a:prstGeom>
          <a:noFill/>
        </p:spPr>
        <p:txBody>
          <a:bodyPr wrap="square" rtlCol="0">
            <a:spAutoFit/>
          </a:bodyPr>
          <a:lstStyle/>
          <a:p>
            <a:pPr algn="ctr"/>
            <a:r>
              <a:rPr lang="en-US" altLang="zh-CN" sz="1200" dirty="0">
                <a:solidFill>
                  <a:srgbClr val="3B4C6F"/>
                </a:solidFill>
                <a:latin typeface="Arial" panose="020B0604020202090204"/>
                <a:ea typeface="微软雅黑" panose="020B0503020204020204" pitchFamily="34" charset="-122"/>
                <a:sym typeface="Arial" panose="020B0604020202090204"/>
              </a:rPr>
              <a:t>CONSTRUCTION SCHEME</a:t>
            </a:r>
            <a:endParaRPr lang="zh-CN" altLang="en-US" sz="1200" dirty="0">
              <a:solidFill>
                <a:srgbClr val="3B4C6F"/>
              </a:solidFill>
              <a:latin typeface="Arial" panose="020B0604020202090204"/>
              <a:ea typeface="微软雅黑" panose="020B0503020204020204" pitchFamily="34" charset="-122"/>
              <a:sym typeface="Arial" panose="020B0604020202090204"/>
            </a:endParaRPr>
          </a:p>
        </p:txBody>
      </p:sp>
      <p:sp>
        <p:nvSpPr>
          <p:cNvPr id="88" name="文本框 87"/>
          <p:cNvSpPr txBox="1"/>
          <p:nvPr/>
        </p:nvSpPr>
        <p:spPr>
          <a:xfrm>
            <a:off x="6303385" y="4314935"/>
            <a:ext cx="2171198" cy="276999"/>
          </a:xfrm>
          <a:prstGeom prst="rect">
            <a:avLst/>
          </a:prstGeom>
          <a:noFill/>
        </p:spPr>
        <p:txBody>
          <a:bodyPr wrap="square" rtlCol="0">
            <a:spAutoFit/>
          </a:bodyPr>
          <a:lstStyle/>
          <a:p>
            <a:pPr algn="ctr"/>
            <a:r>
              <a:rPr lang="en-US" altLang="zh-CN" sz="1200" dirty="0">
                <a:solidFill>
                  <a:srgbClr val="3B4C6F"/>
                </a:solidFill>
                <a:latin typeface="Arial" panose="020B0604020202090204"/>
                <a:ea typeface="微软雅黑" panose="020B0503020204020204" pitchFamily="34" charset="-122"/>
                <a:sym typeface="Arial" panose="020B0604020202090204"/>
              </a:rPr>
              <a:t>CASE ANALYSIS</a:t>
            </a:r>
            <a:endParaRPr lang="zh-CN" altLang="en-US" sz="1200" dirty="0">
              <a:solidFill>
                <a:srgbClr val="3B4C6F"/>
              </a:solidFill>
              <a:latin typeface="Arial" panose="020B0604020202090204"/>
              <a:ea typeface="微软雅黑" panose="020B0503020204020204" pitchFamily="34" charset="-122"/>
              <a:sym typeface="Arial" panose="020B0604020202090204"/>
            </a:endParaRPr>
          </a:p>
        </p:txBody>
      </p:sp>
      <p:sp>
        <p:nvSpPr>
          <p:cNvPr id="89" name="文本框 88"/>
          <p:cNvSpPr txBox="1"/>
          <p:nvPr/>
        </p:nvSpPr>
        <p:spPr>
          <a:xfrm>
            <a:off x="8876479" y="4314935"/>
            <a:ext cx="2171198" cy="276999"/>
          </a:xfrm>
          <a:prstGeom prst="rect">
            <a:avLst/>
          </a:prstGeom>
          <a:noFill/>
        </p:spPr>
        <p:txBody>
          <a:bodyPr wrap="square" rtlCol="0">
            <a:spAutoFit/>
          </a:bodyPr>
          <a:lstStyle/>
          <a:p>
            <a:pPr algn="ctr"/>
            <a:r>
              <a:rPr lang="en-US" altLang="zh-CN" sz="1200" dirty="0">
                <a:solidFill>
                  <a:srgbClr val="3B4C6F"/>
                </a:solidFill>
                <a:latin typeface="Arial" panose="020B0604020202090204"/>
                <a:ea typeface="微软雅黑" panose="020B0503020204020204" pitchFamily="34" charset="-122"/>
                <a:sym typeface="Arial" panose="020B0604020202090204"/>
              </a:rPr>
              <a:t>ABOUT US</a:t>
            </a:r>
            <a:endParaRPr lang="zh-CN" altLang="en-US" sz="1200" dirty="0">
              <a:solidFill>
                <a:srgbClr val="3B4C6F"/>
              </a:solidFill>
              <a:latin typeface="Arial" panose="020B0604020202090204"/>
              <a:ea typeface="微软雅黑" panose="020B0503020204020204" pitchFamily="34" charset="-122"/>
              <a:sym typeface="Arial" panose="020B0604020202090204"/>
            </a:endParaRPr>
          </a:p>
        </p:txBody>
      </p:sp>
      <p:sp>
        <p:nvSpPr>
          <p:cNvPr id="91" name="TextBox 9"/>
          <p:cNvSpPr txBox="1"/>
          <p:nvPr/>
        </p:nvSpPr>
        <p:spPr>
          <a:xfrm>
            <a:off x="3567790" y="3664779"/>
            <a:ext cx="2471869" cy="584775"/>
          </a:xfrm>
          <a:prstGeom prst="rect">
            <a:avLst/>
          </a:prstGeom>
          <a:noFill/>
        </p:spPr>
        <p:txBody>
          <a:bodyPr wrap="square" rtlCol="0">
            <a:spAutoFit/>
          </a:bodyPr>
          <a:lstStyle/>
          <a:p>
            <a:pPr algn="ctr"/>
            <a:r>
              <a:rPr lang="zh-CN" altLang="en-US" sz="3200" b="1" dirty="0">
                <a:solidFill>
                  <a:srgbClr val="3B4C6F"/>
                </a:solidFill>
                <a:latin typeface="Arial" panose="020B0604020202090204"/>
                <a:ea typeface="微软雅黑" panose="020B0503020204020204" pitchFamily="34" charset="-122"/>
                <a:cs typeface="Mongolian Baiti" panose="03000500000000000000" pitchFamily="66" charset="0"/>
                <a:sym typeface="Arial" panose="020B0604020202090204"/>
              </a:rPr>
              <a:t>建设方案</a:t>
            </a:r>
            <a:endParaRPr lang="en-US" sz="3200" b="1" dirty="0">
              <a:solidFill>
                <a:srgbClr val="3B4C6F"/>
              </a:solidFill>
              <a:latin typeface="Arial" panose="020B0604020202090204"/>
              <a:ea typeface="微软雅黑" panose="020B0503020204020204" pitchFamily="34" charset="-122"/>
              <a:cs typeface="Mongolian Baiti" panose="03000500000000000000" pitchFamily="66" charset="0"/>
              <a:sym typeface="Arial" panose="020B0604020202090204"/>
            </a:endParaRPr>
          </a:p>
        </p:txBody>
      </p:sp>
      <p:sp>
        <p:nvSpPr>
          <p:cNvPr id="92" name="TextBox 9"/>
          <p:cNvSpPr txBox="1"/>
          <p:nvPr/>
        </p:nvSpPr>
        <p:spPr>
          <a:xfrm>
            <a:off x="6153050" y="3664779"/>
            <a:ext cx="2471869" cy="584775"/>
          </a:xfrm>
          <a:prstGeom prst="rect">
            <a:avLst/>
          </a:prstGeom>
          <a:noFill/>
        </p:spPr>
        <p:txBody>
          <a:bodyPr wrap="square" rtlCol="0">
            <a:spAutoFit/>
          </a:bodyPr>
          <a:lstStyle/>
          <a:p>
            <a:pPr algn="ctr"/>
            <a:r>
              <a:rPr lang="zh-CN" altLang="en-US" sz="3200" b="1" dirty="0">
                <a:solidFill>
                  <a:srgbClr val="3B4C6F"/>
                </a:solidFill>
                <a:latin typeface="Arial" panose="020B0604020202090204"/>
                <a:ea typeface="微软雅黑" panose="020B0503020204020204" pitchFamily="34" charset="-122"/>
                <a:cs typeface="Mongolian Baiti" panose="03000500000000000000" pitchFamily="66" charset="0"/>
                <a:sym typeface="Arial" panose="020B0604020202090204"/>
              </a:rPr>
              <a:t>案例分析</a:t>
            </a:r>
            <a:endParaRPr lang="en-US" sz="3200" b="1" dirty="0">
              <a:solidFill>
                <a:srgbClr val="3B4C6F"/>
              </a:solidFill>
              <a:latin typeface="Arial" panose="020B0604020202090204"/>
              <a:ea typeface="微软雅黑" panose="020B0503020204020204" pitchFamily="34" charset="-122"/>
              <a:cs typeface="Mongolian Baiti" panose="03000500000000000000" pitchFamily="66" charset="0"/>
              <a:sym typeface="Arial" panose="020B0604020202090204"/>
            </a:endParaRPr>
          </a:p>
        </p:txBody>
      </p:sp>
      <p:sp>
        <p:nvSpPr>
          <p:cNvPr id="93" name="TextBox 9"/>
          <p:cNvSpPr txBox="1"/>
          <p:nvPr/>
        </p:nvSpPr>
        <p:spPr>
          <a:xfrm>
            <a:off x="8738310" y="3664779"/>
            <a:ext cx="2471869" cy="584775"/>
          </a:xfrm>
          <a:prstGeom prst="rect">
            <a:avLst/>
          </a:prstGeom>
          <a:noFill/>
        </p:spPr>
        <p:txBody>
          <a:bodyPr wrap="square" rtlCol="0">
            <a:spAutoFit/>
          </a:bodyPr>
          <a:lstStyle/>
          <a:p>
            <a:pPr algn="ctr"/>
            <a:r>
              <a:rPr lang="zh-CN" altLang="en-US" sz="3200" b="1" dirty="0">
                <a:solidFill>
                  <a:srgbClr val="3B4C6F"/>
                </a:solidFill>
                <a:latin typeface="Arial" panose="020B0604020202090204"/>
                <a:ea typeface="微软雅黑" panose="020B0503020204020204" pitchFamily="34" charset="-122"/>
                <a:cs typeface="Mongolian Baiti" panose="03000500000000000000" pitchFamily="66" charset="0"/>
                <a:sym typeface="Arial" panose="020B0604020202090204"/>
              </a:rPr>
              <a:t>关于我们</a:t>
            </a:r>
            <a:endParaRPr lang="en-US" sz="3200" b="1" dirty="0">
              <a:solidFill>
                <a:srgbClr val="3B4C6F"/>
              </a:solidFill>
              <a:latin typeface="Arial" panose="020B0604020202090204"/>
              <a:ea typeface="微软雅黑" panose="020B0503020204020204" pitchFamily="34" charset="-122"/>
              <a:cs typeface="Mongolian Baiti" panose="03000500000000000000" pitchFamily="66" charset="0"/>
              <a:sym typeface="Arial" panose="020B0604020202090204"/>
            </a:endParaRPr>
          </a:p>
        </p:txBody>
      </p:sp>
      <p:grpSp>
        <p:nvGrpSpPr>
          <p:cNvPr id="94" name="组合 93"/>
          <p:cNvGrpSpPr/>
          <p:nvPr/>
        </p:nvGrpSpPr>
        <p:grpSpPr>
          <a:xfrm>
            <a:off x="435533" y="501172"/>
            <a:ext cx="3306192" cy="635002"/>
            <a:chOff x="435533" y="309778"/>
            <a:chExt cx="3306192" cy="635002"/>
          </a:xfrm>
        </p:grpSpPr>
        <p:sp>
          <p:nvSpPr>
            <p:cNvPr id="95" name="TextBox 1"/>
            <p:cNvSpPr txBox="1"/>
            <p:nvPr/>
          </p:nvSpPr>
          <p:spPr>
            <a:xfrm>
              <a:off x="1300031" y="345480"/>
              <a:ext cx="2441694" cy="584775"/>
            </a:xfrm>
            <a:prstGeom prst="rect">
              <a:avLst/>
            </a:prstGeom>
            <a:noFill/>
          </p:spPr>
          <p:txBody>
            <a:bodyPr wrap="none" rtlCol="0">
              <a:spAutoFit/>
            </a:bodyPr>
            <a:lstStyle/>
            <a:p>
              <a:r>
                <a:rPr lang="en-US" sz="3200" b="1" dirty="0">
                  <a:solidFill>
                    <a:srgbClr val="3B4C6F"/>
                  </a:solidFill>
                  <a:latin typeface="Arial" panose="020B0604020202090204"/>
                  <a:ea typeface="微软雅黑" panose="020B0503020204020204" pitchFamily="34" charset="-122"/>
                  <a:sym typeface="Arial" panose="020B0604020202090204"/>
                </a:rPr>
                <a:t>CONTENTS</a:t>
              </a:r>
            </a:p>
          </p:txBody>
        </p:sp>
        <p:sp>
          <p:nvSpPr>
            <p:cNvPr id="96" name="椭圆 95"/>
            <p:cNvSpPr/>
            <p:nvPr/>
          </p:nvSpPr>
          <p:spPr>
            <a:xfrm>
              <a:off x="435533" y="309778"/>
              <a:ext cx="635002" cy="635002"/>
            </a:xfrm>
            <a:prstGeom prst="ellipse">
              <a:avLst/>
            </a:prstGeom>
            <a:solidFill>
              <a:srgbClr val="ED6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90204"/>
                <a:ea typeface="微软雅黑" panose="020B0503020204020204" pitchFamily="34" charset="-122"/>
                <a:sym typeface="Arial" panose="020B0604020202090204"/>
              </a:endParaRPr>
            </a:p>
          </p:txBody>
        </p:sp>
        <p:sp>
          <p:nvSpPr>
            <p:cNvPr id="99" name="椭圆 98"/>
            <p:cNvSpPr/>
            <p:nvPr/>
          </p:nvSpPr>
          <p:spPr>
            <a:xfrm>
              <a:off x="703129" y="309778"/>
              <a:ext cx="635002" cy="635002"/>
            </a:xfrm>
            <a:prstGeom prst="ellipse">
              <a:avLst/>
            </a:prstGeom>
            <a:solidFill>
              <a:srgbClr val="F9B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90204"/>
                <a:ea typeface="微软雅黑" panose="020B0503020204020204" pitchFamily="34" charset="-122"/>
                <a:sym typeface="Arial" panose="020B0604020202090204"/>
              </a:endParaRPr>
            </a:p>
          </p:txBody>
        </p:sp>
      </p:grpSp>
      <p:sp>
        <p:nvSpPr>
          <p:cNvPr id="20" name="TextBox 4"/>
          <p:cNvSpPr txBox="1"/>
          <p:nvPr/>
        </p:nvSpPr>
        <p:spPr>
          <a:xfrm>
            <a:off x="0" y="0"/>
            <a:ext cx="45365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组合 93"/>
          <p:cNvGrpSpPr/>
          <p:nvPr/>
        </p:nvGrpSpPr>
        <p:grpSpPr>
          <a:xfrm>
            <a:off x="435533" y="356032"/>
            <a:ext cx="10760156" cy="635002"/>
            <a:chOff x="435533" y="309778"/>
            <a:chExt cx="10760156" cy="635002"/>
          </a:xfrm>
        </p:grpSpPr>
        <p:sp>
          <p:nvSpPr>
            <p:cNvPr id="95" name="TextBox 1"/>
            <p:cNvSpPr txBox="1"/>
            <p:nvPr/>
          </p:nvSpPr>
          <p:spPr>
            <a:xfrm>
              <a:off x="1300031" y="345480"/>
              <a:ext cx="9895658" cy="584775"/>
            </a:xfrm>
            <a:prstGeom prst="rect">
              <a:avLst/>
            </a:prstGeom>
            <a:noFill/>
          </p:spPr>
          <p:txBody>
            <a:bodyPr wrap="none" rtlCol="0">
              <a:spAutoFit/>
            </a:bodyPr>
            <a:lstStyle/>
            <a:p>
              <a:r>
                <a:rPr lang="zh-CN" altLang="en-US" sz="3200" b="1" dirty="0">
                  <a:solidFill>
                    <a:srgbClr val="ED6568"/>
                  </a:solidFill>
                  <a:latin typeface="Arial" panose="020B0604020202090204"/>
                  <a:ea typeface="微软雅黑" panose="020B0503020204020204" pitchFamily="34" charset="-122"/>
                  <a:sym typeface="Arial" panose="020B0604020202090204"/>
                </a:rPr>
                <a:t>家政实训室分类</a:t>
              </a:r>
              <a:r>
                <a:rPr lang="en-US" altLang="zh-CN" sz="3200" dirty="0">
                  <a:solidFill>
                    <a:srgbClr val="ED6568"/>
                  </a:solidFill>
                  <a:latin typeface="Arial" panose="020B0604020202090204"/>
                  <a:ea typeface="微软雅黑" panose="020B0503020204020204" pitchFamily="34" charset="-122"/>
                  <a:sym typeface="Arial" panose="020B0604020202090204"/>
                </a:rPr>
                <a:t>-</a:t>
              </a:r>
              <a:r>
                <a:rPr lang="zh-CN" altLang="en-US" sz="3200" dirty="0">
                  <a:solidFill>
                    <a:srgbClr val="ED6568"/>
                  </a:solidFill>
                  <a:latin typeface="Arial" panose="020B0604020202090204"/>
                  <a:ea typeface="微软雅黑" panose="020B0503020204020204" pitchFamily="34" charset="-122"/>
                  <a:sym typeface="Arial" panose="020B0604020202090204"/>
                </a:rPr>
                <a:t>现代家政服务</a:t>
              </a:r>
              <a:r>
                <a:rPr lang="en-US" altLang="zh-CN" sz="3200" dirty="0">
                  <a:solidFill>
                    <a:srgbClr val="ED6568"/>
                  </a:solidFill>
                  <a:latin typeface="Arial" panose="020B0604020202090204"/>
                  <a:ea typeface="微软雅黑" panose="020B0503020204020204" pitchFamily="34" charset="-122"/>
                  <a:sym typeface="Arial" panose="020B0604020202090204"/>
                </a:rPr>
                <a:t>·</a:t>
              </a:r>
              <a:r>
                <a:rPr lang="zh-CN" altLang="en-US" sz="3200" dirty="0">
                  <a:solidFill>
                    <a:srgbClr val="ED6568"/>
                  </a:solidFill>
                  <a:latin typeface="Arial" panose="020B0604020202090204"/>
                  <a:ea typeface="微软雅黑" panose="020B0503020204020204" pitchFamily="34" charset="-122"/>
                  <a:sym typeface="Arial" panose="020B0604020202090204"/>
                </a:rPr>
                <a:t>配套虚拟教学实训系统</a:t>
              </a:r>
            </a:p>
          </p:txBody>
        </p:sp>
        <p:sp>
          <p:nvSpPr>
            <p:cNvPr id="96" name="椭圆 95"/>
            <p:cNvSpPr/>
            <p:nvPr/>
          </p:nvSpPr>
          <p:spPr>
            <a:xfrm>
              <a:off x="435533" y="309778"/>
              <a:ext cx="635002" cy="635002"/>
            </a:xfrm>
            <a:prstGeom prst="ellipse">
              <a:avLst/>
            </a:prstGeom>
            <a:solidFill>
              <a:srgbClr val="3B4C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sp>
          <p:nvSpPr>
            <p:cNvPr id="99" name="椭圆 98"/>
            <p:cNvSpPr/>
            <p:nvPr/>
          </p:nvSpPr>
          <p:spPr>
            <a:xfrm>
              <a:off x="703129" y="309778"/>
              <a:ext cx="635002" cy="635002"/>
            </a:xfrm>
            <a:prstGeom prst="ellipse">
              <a:avLst/>
            </a:prstGeom>
            <a:solidFill>
              <a:srgbClr val="F9B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grpSp>
      <p:sp>
        <p:nvSpPr>
          <p:cNvPr id="7" name="textbox 22"/>
          <p:cNvSpPr/>
          <p:nvPr/>
        </p:nvSpPr>
        <p:spPr>
          <a:xfrm>
            <a:off x="2789382" y="445242"/>
            <a:ext cx="8802791" cy="327660"/>
          </a:xfrm>
          <a:prstGeom prst="rect">
            <a:avLst/>
          </a:prstGeom>
          <a:ln>
            <a:noFill/>
          </a:ln>
        </p:spPr>
        <p:txBody>
          <a:bodyPr vert="horz" wrap="square" lIns="0" tIns="0" rIns="0" bIns="0" anchor="ctr"/>
          <a:lstStyle/>
          <a:p>
            <a:pPr algn="r" rtl="0" eaLnBrk="0">
              <a:lnSpc>
                <a:spcPct val="88000"/>
              </a:lnSpc>
            </a:pPr>
            <a:r>
              <a:rPr lang="en-US" altLang="zh-CN" sz="1865" dirty="0">
                <a:solidFill>
                  <a:srgbClr val="ED6568"/>
                </a:solidFill>
                <a:latin typeface="微软雅黑" panose="020B0503020204020204" pitchFamily="34" charset="-122"/>
                <a:ea typeface="微软雅黑" panose="020B0503020204020204" pitchFamily="34" charset="-122"/>
              </a:rPr>
              <a:t>……</a:t>
            </a:r>
            <a:endParaRPr lang="zh-CN" altLang="en-US" sz="1865" dirty="0">
              <a:solidFill>
                <a:srgbClr val="ED6568"/>
              </a:solidFill>
              <a:latin typeface="微软雅黑" panose="020B0503020204020204" pitchFamily="34" charset="-122"/>
              <a:ea typeface="微软雅黑" panose="020B0503020204020204" pitchFamily="34" charset="-122"/>
            </a:endParaRPr>
          </a:p>
        </p:txBody>
      </p:sp>
      <p:sp>
        <p:nvSpPr>
          <p:cNvPr id="8" name="椭圆 7"/>
          <p:cNvSpPr/>
          <p:nvPr/>
        </p:nvSpPr>
        <p:spPr>
          <a:xfrm>
            <a:off x="11626300" y="613493"/>
            <a:ext cx="96000" cy="96000"/>
          </a:xfrm>
          <a:prstGeom prst="ellipse">
            <a:avLst/>
          </a:prstGeom>
          <a:noFill/>
          <a:ln w="19050">
            <a:solidFill>
              <a:srgbClr val="3B4C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12" name="picture 220"/>
          <p:cNvPicPr>
            <a:picLocks noChangeAspect="1"/>
          </p:cNvPicPr>
          <p:nvPr/>
        </p:nvPicPr>
        <p:blipFill>
          <a:blip r:embed="rId2"/>
          <a:stretch>
            <a:fillRect/>
          </a:stretch>
        </p:blipFill>
        <p:spPr>
          <a:xfrm rot="21600000">
            <a:off x="749299" y="4063448"/>
            <a:ext cx="3458845" cy="2094865"/>
          </a:xfrm>
          <a:prstGeom prst="rect">
            <a:avLst/>
          </a:prstGeom>
        </p:spPr>
      </p:pic>
      <p:pic>
        <p:nvPicPr>
          <p:cNvPr id="13" name="picture 221"/>
          <p:cNvPicPr>
            <a:picLocks noChangeAspect="1"/>
          </p:cNvPicPr>
          <p:nvPr/>
        </p:nvPicPr>
        <p:blipFill>
          <a:blip r:embed="rId3"/>
          <a:stretch>
            <a:fillRect/>
          </a:stretch>
        </p:blipFill>
        <p:spPr>
          <a:xfrm rot="21600000">
            <a:off x="8020186" y="1459575"/>
            <a:ext cx="3456940" cy="2080895"/>
          </a:xfrm>
          <a:prstGeom prst="rect">
            <a:avLst/>
          </a:prstGeom>
        </p:spPr>
      </p:pic>
      <p:pic>
        <p:nvPicPr>
          <p:cNvPr id="14" name="picture 222"/>
          <p:cNvPicPr>
            <a:picLocks noChangeAspect="1"/>
          </p:cNvPicPr>
          <p:nvPr/>
        </p:nvPicPr>
        <p:blipFill>
          <a:blip r:embed="rId4"/>
          <a:stretch>
            <a:fillRect/>
          </a:stretch>
        </p:blipFill>
        <p:spPr>
          <a:xfrm rot="21600000">
            <a:off x="4385718" y="1459575"/>
            <a:ext cx="3456940" cy="2073910"/>
          </a:xfrm>
          <a:prstGeom prst="rect">
            <a:avLst/>
          </a:prstGeom>
        </p:spPr>
      </p:pic>
      <p:pic>
        <p:nvPicPr>
          <p:cNvPr id="15" name="picture 223"/>
          <p:cNvPicPr>
            <a:picLocks noChangeAspect="1"/>
          </p:cNvPicPr>
          <p:nvPr/>
        </p:nvPicPr>
        <p:blipFill>
          <a:blip r:embed="rId5"/>
          <a:stretch>
            <a:fillRect/>
          </a:stretch>
        </p:blipFill>
        <p:spPr>
          <a:xfrm rot="21600000">
            <a:off x="8020383" y="4062988"/>
            <a:ext cx="3458845" cy="2082165"/>
          </a:xfrm>
          <a:prstGeom prst="rect">
            <a:avLst/>
          </a:prstGeom>
        </p:spPr>
      </p:pic>
      <p:pic>
        <p:nvPicPr>
          <p:cNvPr id="16" name="picture 224"/>
          <p:cNvPicPr>
            <a:picLocks noChangeAspect="1"/>
          </p:cNvPicPr>
          <p:nvPr/>
        </p:nvPicPr>
        <p:blipFill>
          <a:blip r:embed="rId6"/>
          <a:stretch>
            <a:fillRect/>
          </a:stretch>
        </p:blipFill>
        <p:spPr>
          <a:xfrm rot="21600000">
            <a:off x="749299" y="1459485"/>
            <a:ext cx="3458972" cy="2061969"/>
          </a:xfrm>
          <a:prstGeom prst="rect">
            <a:avLst/>
          </a:prstGeom>
        </p:spPr>
      </p:pic>
      <p:pic>
        <p:nvPicPr>
          <p:cNvPr id="17" name="picture 225"/>
          <p:cNvPicPr>
            <a:picLocks noChangeAspect="1"/>
          </p:cNvPicPr>
          <p:nvPr/>
        </p:nvPicPr>
        <p:blipFill>
          <a:blip r:embed="rId7"/>
          <a:stretch>
            <a:fillRect/>
          </a:stretch>
        </p:blipFill>
        <p:spPr>
          <a:xfrm rot="21600000">
            <a:off x="4384841" y="4073148"/>
            <a:ext cx="3458845" cy="2075180"/>
          </a:xfrm>
          <a:prstGeom prst="rect">
            <a:avLst/>
          </a:prstGeom>
        </p:spPr>
      </p:pic>
      <p:sp>
        <p:nvSpPr>
          <p:cNvPr id="18" name="textbox 227"/>
          <p:cNvSpPr/>
          <p:nvPr/>
        </p:nvSpPr>
        <p:spPr>
          <a:xfrm>
            <a:off x="4641792" y="6279437"/>
            <a:ext cx="2741505" cy="217593"/>
          </a:xfrm>
          <a:prstGeom prst="rect">
            <a:avLst/>
          </a:prstGeom>
        </p:spPr>
        <p:txBody>
          <a:bodyPr vert="horz" wrap="square" lIns="0" tIns="0" rIns="0" bIns="0"/>
          <a:lstStyle/>
          <a:p>
            <a:pPr algn="l" rtl="0" eaLnBrk="0">
              <a:lnSpc>
                <a:spcPct val="86000"/>
              </a:lnSpc>
            </a:pPr>
            <a:endParaRPr lang="en-US" altLang="en-US" sz="135" b="1" dirty="0">
              <a:solidFill>
                <a:srgbClr val="3B4C6F"/>
              </a:solidFill>
              <a:latin typeface="微软雅黑" panose="020B0503020204020204" pitchFamily="34" charset="-122"/>
              <a:ea typeface="微软雅黑" panose="020B0503020204020204" pitchFamily="34" charset="-122"/>
            </a:endParaRPr>
          </a:p>
          <a:p>
            <a:pPr marL="17145" eaLnBrk="0"/>
            <a:r>
              <a:rPr sz="12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餐饮服务流程演练虚拟教学实训系</a:t>
            </a:r>
            <a:r>
              <a:rPr sz="1200" b="1" spc="107"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统</a:t>
            </a:r>
            <a:endParaRPr lang="en-US" altLang="en-US" sz="1200" b="1" dirty="0">
              <a:solidFill>
                <a:srgbClr val="3B4C6F"/>
              </a:solidFill>
              <a:latin typeface="微软雅黑" panose="020B0503020204020204" pitchFamily="34" charset="-122"/>
              <a:ea typeface="微软雅黑" panose="020B0503020204020204" pitchFamily="34" charset="-122"/>
            </a:endParaRPr>
          </a:p>
        </p:txBody>
      </p:sp>
      <p:sp>
        <p:nvSpPr>
          <p:cNvPr id="19" name="textbox 228"/>
          <p:cNvSpPr/>
          <p:nvPr/>
        </p:nvSpPr>
        <p:spPr>
          <a:xfrm>
            <a:off x="1081053" y="3638850"/>
            <a:ext cx="2233505" cy="217593"/>
          </a:xfrm>
          <a:prstGeom prst="rect">
            <a:avLst/>
          </a:prstGeom>
        </p:spPr>
        <p:txBody>
          <a:bodyPr vert="horz" wrap="square" lIns="0" tIns="0" rIns="0" bIns="0"/>
          <a:lstStyle/>
          <a:p>
            <a:pPr algn="l" rtl="0" eaLnBrk="0">
              <a:lnSpc>
                <a:spcPct val="86000"/>
              </a:lnSpc>
            </a:pPr>
            <a:endParaRPr lang="en-US" altLang="en-US" sz="135" b="1" dirty="0">
              <a:solidFill>
                <a:srgbClr val="3B4C6F"/>
              </a:solidFill>
              <a:latin typeface="微软雅黑" panose="020B0503020204020204" pitchFamily="34" charset="-122"/>
              <a:ea typeface="微软雅黑" panose="020B0503020204020204" pitchFamily="34" charset="-122"/>
            </a:endParaRPr>
          </a:p>
          <a:p>
            <a:pPr marL="17145" eaLnBrk="0"/>
            <a:r>
              <a:rPr sz="12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茶艺与服务虚拟教学实训系</a:t>
            </a:r>
            <a:r>
              <a:rPr sz="1200" b="1" spc="107"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统</a:t>
            </a:r>
            <a:endParaRPr lang="en-US" altLang="en-US" sz="1200" b="1" dirty="0">
              <a:solidFill>
                <a:srgbClr val="3B4C6F"/>
              </a:solidFill>
              <a:latin typeface="微软雅黑" panose="020B0503020204020204" pitchFamily="34" charset="-122"/>
              <a:ea typeface="微软雅黑" panose="020B0503020204020204" pitchFamily="34" charset="-122"/>
            </a:endParaRPr>
          </a:p>
        </p:txBody>
      </p:sp>
      <p:sp>
        <p:nvSpPr>
          <p:cNvPr id="20" name="textbox 229"/>
          <p:cNvSpPr/>
          <p:nvPr/>
        </p:nvSpPr>
        <p:spPr>
          <a:xfrm>
            <a:off x="1167404" y="6279437"/>
            <a:ext cx="2062480" cy="217593"/>
          </a:xfrm>
          <a:prstGeom prst="rect">
            <a:avLst/>
          </a:prstGeom>
        </p:spPr>
        <p:txBody>
          <a:bodyPr vert="horz" wrap="square" lIns="0" tIns="0" rIns="0" bIns="0"/>
          <a:lstStyle/>
          <a:p>
            <a:pPr algn="l" rtl="0" eaLnBrk="0">
              <a:lnSpc>
                <a:spcPct val="86000"/>
              </a:lnSpc>
            </a:pPr>
            <a:endParaRPr lang="en-US" altLang="en-US" sz="135" b="1" dirty="0">
              <a:solidFill>
                <a:srgbClr val="3B4C6F"/>
              </a:solidFill>
              <a:latin typeface="微软雅黑" panose="020B0503020204020204" pitchFamily="34" charset="-122"/>
              <a:ea typeface="微软雅黑" panose="020B0503020204020204" pitchFamily="34" charset="-122"/>
            </a:endParaRPr>
          </a:p>
          <a:p>
            <a:pPr marL="17145" eaLnBrk="0"/>
            <a:r>
              <a:rPr sz="12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调酒服务虚拟教学实训系</a:t>
            </a:r>
            <a:r>
              <a:rPr sz="1200" b="1" spc="9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统</a:t>
            </a:r>
            <a:endParaRPr lang="en-US" altLang="en-US" sz="1200" b="1" dirty="0">
              <a:solidFill>
                <a:srgbClr val="3B4C6F"/>
              </a:solidFill>
              <a:latin typeface="微软雅黑" panose="020B0503020204020204" pitchFamily="34" charset="-122"/>
              <a:ea typeface="微软雅黑" panose="020B0503020204020204" pitchFamily="34" charset="-122"/>
            </a:endParaRPr>
          </a:p>
        </p:txBody>
      </p:sp>
      <p:sp>
        <p:nvSpPr>
          <p:cNvPr id="21" name="textbox 230"/>
          <p:cNvSpPr/>
          <p:nvPr/>
        </p:nvSpPr>
        <p:spPr>
          <a:xfrm>
            <a:off x="8797561" y="3633772"/>
            <a:ext cx="2061633" cy="217593"/>
          </a:xfrm>
          <a:prstGeom prst="rect">
            <a:avLst/>
          </a:prstGeom>
        </p:spPr>
        <p:txBody>
          <a:bodyPr vert="horz" wrap="square" lIns="0" tIns="0" rIns="0" bIns="0"/>
          <a:lstStyle/>
          <a:p>
            <a:pPr algn="l" rtl="0" eaLnBrk="0">
              <a:lnSpc>
                <a:spcPct val="87000"/>
              </a:lnSpc>
            </a:pPr>
            <a:endParaRPr lang="en-US" altLang="en-US" sz="135" b="1" dirty="0">
              <a:solidFill>
                <a:srgbClr val="3B4C6F"/>
              </a:solidFill>
              <a:latin typeface="微软雅黑" panose="020B0503020204020204" pitchFamily="34" charset="-122"/>
              <a:ea typeface="微软雅黑" panose="020B0503020204020204" pitchFamily="34" charset="-122"/>
            </a:endParaRPr>
          </a:p>
          <a:p>
            <a:pPr marL="17145" eaLnBrk="0"/>
            <a:r>
              <a:rPr sz="12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艺术插花虚拟教学实训系</a:t>
            </a:r>
            <a:r>
              <a:rPr sz="1200" b="1" spc="9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统</a:t>
            </a:r>
            <a:endParaRPr lang="en-US" altLang="en-US" sz="1200" b="1" dirty="0">
              <a:solidFill>
                <a:srgbClr val="3B4C6F"/>
              </a:solidFill>
              <a:latin typeface="微软雅黑" panose="020B0503020204020204" pitchFamily="34" charset="-122"/>
              <a:ea typeface="微软雅黑" panose="020B0503020204020204" pitchFamily="34" charset="-122"/>
            </a:endParaRPr>
          </a:p>
        </p:txBody>
      </p:sp>
      <p:sp>
        <p:nvSpPr>
          <p:cNvPr id="23" name="textbox 231"/>
          <p:cNvSpPr/>
          <p:nvPr/>
        </p:nvSpPr>
        <p:spPr>
          <a:xfrm>
            <a:off x="8797050" y="6279437"/>
            <a:ext cx="2061633" cy="217593"/>
          </a:xfrm>
          <a:prstGeom prst="rect">
            <a:avLst/>
          </a:prstGeom>
        </p:spPr>
        <p:txBody>
          <a:bodyPr vert="horz" wrap="square" lIns="0" tIns="0" rIns="0" bIns="0"/>
          <a:lstStyle/>
          <a:p>
            <a:pPr algn="l" rtl="0" eaLnBrk="0">
              <a:lnSpc>
                <a:spcPct val="87000"/>
              </a:lnSpc>
            </a:pPr>
            <a:endParaRPr lang="en-US" altLang="en-US" sz="135" b="1" dirty="0">
              <a:solidFill>
                <a:srgbClr val="3B4C6F"/>
              </a:solidFill>
              <a:latin typeface="微软雅黑" panose="020B0503020204020204" pitchFamily="34" charset="-122"/>
              <a:ea typeface="微软雅黑" panose="020B0503020204020204" pitchFamily="34" charset="-122"/>
            </a:endParaRPr>
          </a:p>
          <a:p>
            <a:pPr marL="17145" eaLnBrk="0"/>
            <a:r>
              <a:rPr sz="12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卫浴清洁虚拟教学实训系</a:t>
            </a:r>
            <a:r>
              <a:rPr sz="1200" b="1" spc="9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统</a:t>
            </a:r>
            <a:endParaRPr lang="en-US" altLang="en-US" sz="1200" b="1" dirty="0">
              <a:solidFill>
                <a:srgbClr val="3B4C6F"/>
              </a:solidFill>
              <a:latin typeface="微软雅黑" panose="020B0503020204020204" pitchFamily="34" charset="-122"/>
              <a:ea typeface="微软雅黑" panose="020B0503020204020204" pitchFamily="34" charset="-122"/>
            </a:endParaRPr>
          </a:p>
        </p:txBody>
      </p:sp>
      <p:sp>
        <p:nvSpPr>
          <p:cNvPr id="24" name="textbox 232"/>
          <p:cNvSpPr/>
          <p:nvPr/>
        </p:nvSpPr>
        <p:spPr>
          <a:xfrm>
            <a:off x="5071691" y="3643085"/>
            <a:ext cx="2056552" cy="217593"/>
          </a:xfrm>
          <a:prstGeom prst="rect">
            <a:avLst/>
          </a:prstGeom>
        </p:spPr>
        <p:txBody>
          <a:bodyPr vert="horz" wrap="square" lIns="0" tIns="0" rIns="0" bIns="0"/>
          <a:lstStyle/>
          <a:p>
            <a:pPr algn="l" rtl="0" eaLnBrk="0">
              <a:lnSpc>
                <a:spcPct val="87000"/>
              </a:lnSpc>
            </a:pPr>
            <a:endParaRPr lang="en-US" altLang="en-US" sz="135" b="1" dirty="0">
              <a:solidFill>
                <a:srgbClr val="3B4C6F"/>
              </a:solidFill>
              <a:latin typeface="微软雅黑" panose="020B0503020204020204" pitchFamily="34" charset="-122"/>
              <a:ea typeface="微软雅黑" panose="020B0503020204020204" pitchFamily="34" charset="-122"/>
            </a:endParaRPr>
          </a:p>
          <a:p>
            <a:pPr marL="17145" eaLnBrk="0"/>
            <a:r>
              <a:rPr sz="12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咖啡冲调虚拟教学实训系</a:t>
            </a:r>
            <a:r>
              <a:rPr sz="1200" b="1" spc="5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统</a:t>
            </a:r>
            <a:endParaRPr lang="en-US" altLang="en-US" sz="1200" b="1" dirty="0">
              <a:solidFill>
                <a:srgbClr val="3B4C6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单圆角 21"/>
          <p:cNvSpPr/>
          <p:nvPr/>
        </p:nvSpPr>
        <p:spPr>
          <a:xfrm rot="5400000">
            <a:off x="1539144" y="1165448"/>
            <a:ext cx="4229100" cy="5352604"/>
          </a:xfrm>
          <a:prstGeom prst="round1Rect">
            <a:avLst>
              <a:gd name="adj" fmla="val 0"/>
            </a:avLst>
          </a:prstGeom>
          <a:solidFill>
            <a:srgbClr val="ED6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3" name="picture 235"/>
          <p:cNvPicPr>
            <a:picLocks noChangeAspect="1"/>
          </p:cNvPicPr>
          <p:nvPr/>
        </p:nvPicPr>
        <p:blipFill>
          <a:blip r:embed="rId2"/>
          <a:stretch>
            <a:fillRect/>
          </a:stretch>
        </p:blipFill>
        <p:spPr>
          <a:xfrm rot="21600000">
            <a:off x="4956046" y="1727195"/>
            <a:ext cx="6343650" cy="4232910"/>
          </a:xfrm>
          <a:prstGeom prst="rect">
            <a:avLst/>
          </a:prstGeom>
        </p:spPr>
      </p:pic>
      <p:grpSp>
        <p:nvGrpSpPr>
          <p:cNvPr id="94" name="组合 93"/>
          <p:cNvGrpSpPr/>
          <p:nvPr/>
        </p:nvGrpSpPr>
        <p:grpSpPr>
          <a:xfrm>
            <a:off x="435533" y="356032"/>
            <a:ext cx="6337471" cy="635002"/>
            <a:chOff x="435533" y="309778"/>
            <a:chExt cx="6337471" cy="635002"/>
          </a:xfrm>
        </p:grpSpPr>
        <p:sp>
          <p:nvSpPr>
            <p:cNvPr id="95" name="TextBox 1"/>
            <p:cNvSpPr txBox="1"/>
            <p:nvPr/>
          </p:nvSpPr>
          <p:spPr>
            <a:xfrm>
              <a:off x="1300031" y="345480"/>
              <a:ext cx="5472973" cy="584775"/>
            </a:xfrm>
            <a:prstGeom prst="rect">
              <a:avLst/>
            </a:prstGeom>
            <a:noFill/>
          </p:spPr>
          <p:txBody>
            <a:bodyPr wrap="none" rtlCol="0">
              <a:spAutoFit/>
            </a:bodyPr>
            <a:lstStyle/>
            <a:p>
              <a:r>
                <a:rPr lang="zh-CN" altLang="en-US" sz="3200" b="1" dirty="0">
                  <a:solidFill>
                    <a:srgbClr val="ED6568"/>
                  </a:solidFill>
                  <a:latin typeface="Arial" panose="020B0604020202090204"/>
                  <a:ea typeface="微软雅黑" panose="020B0503020204020204" pitchFamily="34" charset="-122"/>
                  <a:sym typeface="Arial" panose="020B0604020202090204"/>
                </a:rPr>
                <a:t>家政实训室分类 </a:t>
              </a:r>
              <a:r>
                <a:rPr lang="en-US" altLang="zh-CN" sz="3200" dirty="0">
                  <a:solidFill>
                    <a:srgbClr val="ED6568"/>
                  </a:solidFill>
                  <a:latin typeface="Arial" panose="020B0604020202090204"/>
                  <a:ea typeface="微软雅黑" panose="020B0503020204020204" pitchFamily="34" charset="-122"/>
                  <a:sym typeface="Arial" panose="020B0604020202090204"/>
                </a:rPr>
                <a:t>- </a:t>
              </a:r>
              <a:r>
                <a:rPr lang="zh-CN" altLang="en-US" sz="3200" dirty="0">
                  <a:solidFill>
                    <a:srgbClr val="ED6568"/>
                  </a:solidFill>
                  <a:latin typeface="Arial" panose="020B0604020202090204"/>
                  <a:ea typeface="微软雅黑" panose="020B0503020204020204" pitchFamily="34" charset="-122"/>
                  <a:sym typeface="Arial" panose="020B0604020202090204"/>
                </a:rPr>
                <a:t>婴幼儿照护</a:t>
              </a:r>
            </a:p>
          </p:txBody>
        </p:sp>
        <p:sp>
          <p:nvSpPr>
            <p:cNvPr id="96" name="椭圆 95"/>
            <p:cNvSpPr/>
            <p:nvPr/>
          </p:nvSpPr>
          <p:spPr>
            <a:xfrm>
              <a:off x="435533" y="309778"/>
              <a:ext cx="635002" cy="635002"/>
            </a:xfrm>
            <a:prstGeom prst="ellipse">
              <a:avLst/>
            </a:prstGeom>
            <a:solidFill>
              <a:srgbClr val="3B4C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sp>
          <p:nvSpPr>
            <p:cNvPr id="99" name="椭圆 98"/>
            <p:cNvSpPr/>
            <p:nvPr/>
          </p:nvSpPr>
          <p:spPr>
            <a:xfrm>
              <a:off x="703129" y="309778"/>
              <a:ext cx="635002" cy="635002"/>
            </a:xfrm>
            <a:prstGeom prst="ellipse">
              <a:avLst/>
            </a:prstGeom>
            <a:solidFill>
              <a:srgbClr val="F9B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grpSp>
      <p:sp>
        <p:nvSpPr>
          <p:cNvPr id="7" name="textbox 22"/>
          <p:cNvSpPr/>
          <p:nvPr/>
        </p:nvSpPr>
        <p:spPr>
          <a:xfrm>
            <a:off x="2789382" y="445242"/>
            <a:ext cx="8802791" cy="327660"/>
          </a:xfrm>
          <a:prstGeom prst="rect">
            <a:avLst/>
          </a:prstGeom>
          <a:ln>
            <a:noFill/>
          </a:ln>
        </p:spPr>
        <p:txBody>
          <a:bodyPr vert="horz" wrap="square" lIns="0" tIns="0" rIns="0" bIns="0" anchor="ctr"/>
          <a:lstStyle/>
          <a:p>
            <a:pPr algn="r" rtl="0" eaLnBrk="0">
              <a:lnSpc>
                <a:spcPct val="88000"/>
              </a:lnSpc>
            </a:pPr>
            <a:r>
              <a:rPr lang="en-US" altLang="zh-CN" sz="1865" dirty="0">
                <a:solidFill>
                  <a:srgbClr val="ED6568"/>
                </a:solidFill>
                <a:latin typeface="微软雅黑" panose="020B0503020204020204" pitchFamily="34" charset="-122"/>
                <a:ea typeface="微软雅黑" panose="020B0503020204020204" pitchFamily="34" charset="-122"/>
              </a:rPr>
              <a:t>………………………………………………………………</a:t>
            </a:r>
            <a:endParaRPr lang="zh-CN" altLang="en-US" sz="1865" dirty="0">
              <a:solidFill>
                <a:srgbClr val="ED6568"/>
              </a:solidFill>
              <a:latin typeface="微软雅黑" panose="020B0503020204020204" pitchFamily="34" charset="-122"/>
              <a:ea typeface="微软雅黑" panose="020B0503020204020204" pitchFamily="34" charset="-122"/>
            </a:endParaRPr>
          </a:p>
        </p:txBody>
      </p:sp>
      <p:sp>
        <p:nvSpPr>
          <p:cNvPr id="8" name="椭圆 7"/>
          <p:cNvSpPr/>
          <p:nvPr/>
        </p:nvSpPr>
        <p:spPr>
          <a:xfrm>
            <a:off x="11626300" y="613493"/>
            <a:ext cx="96000" cy="96000"/>
          </a:xfrm>
          <a:prstGeom prst="ellipse">
            <a:avLst/>
          </a:prstGeom>
          <a:noFill/>
          <a:ln w="19050">
            <a:solidFill>
              <a:srgbClr val="3B4C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textbox 161"/>
          <p:cNvSpPr/>
          <p:nvPr/>
        </p:nvSpPr>
        <p:spPr>
          <a:xfrm>
            <a:off x="1070535" y="2156884"/>
            <a:ext cx="4118928" cy="2999317"/>
          </a:xfrm>
          <a:prstGeom prst="rect">
            <a:avLst/>
          </a:prstGeom>
          <a:ln>
            <a:noFill/>
          </a:ln>
        </p:spPr>
        <p:txBody>
          <a:bodyPr vert="horz" wrap="square" lIns="0" tIns="0" rIns="0" bIns="0"/>
          <a:lstStyle/>
          <a:p>
            <a:pPr marL="312420" eaLnBrk="0">
              <a:lnSpc>
                <a:spcPct val="130000"/>
              </a:lnSpc>
            </a:pPr>
            <a:r>
              <a:rPr lang="en-US" altLang="zh-CN" sz="1735"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735"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模拟早教活动实训室</a:t>
            </a:r>
          </a:p>
          <a:p>
            <a:pPr marL="312420" eaLnBrk="0">
              <a:lnSpc>
                <a:spcPct val="130000"/>
              </a:lnSpc>
            </a:pPr>
            <a:r>
              <a:rPr lang="en-US" altLang="zh-CN" sz="1735"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735"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生命历程虚拟实训室</a:t>
            </a:r>
          </a:p>
          <a:p>
            <a:pPr marL="312420" eaLnBrk="0">
              <a:lnSpc>
                <a:spcPct val="130000"/>
              </a:lnSpc>
            </a:pPr>
            <a:r>
              <a:rPr lang="en-US" altLang="zh-CN" sz="1735"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735"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婴幼儿水育实训室</a:t>
            </a:r>
          </a:p>
          <a:p>
            <a:pPr marL="312420" eaLnBrk="0">
              <a:lnSpc>
                <a:spcPct val="130000"/>
              </a:lnSpc>
            </a:pPr>
            <a:r>
              <a:rPr lang="en-US" altLang="zh-CN" sz="1735"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4.   </a:t>
            </a:r>
            <a:r>
              <a:rPr lang="zh-CN" altLang="en-US" sz="1735"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婴幼儿潜能开发实训室</a:t>
            </a:r>
          </a:p>
          <a:p>
            <a:pPr marL="312420" eaLnBrk="0">
              <a:lnSpc>
                <a:spcPct val="130000"/>
              </a:lnSpc>
            </a:pPr>
            <a:r>
              <a:rPr lang="en-US" altLang="zh-CN" sz="1735"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5.   </a:t>
            </a:r>
            <a:r>
              <a:rPr lang="zh-CN" altLang="en-US" sz="1735"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婴幼儿多感官训练室</a:t>
            </a:r>
          </a:p>
          <a:p>
            <a:pPr marL="312420" eaLnBrk="0">
              <a:lnSpc>
                <a:spcPct val="130000"/>
              </a:lnSpc>
            </a:pPr>
            <a:r>
              <a:rPr lang="en-US" altLang="zh-CN" sz="1735"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6.   </a:t>
            </a:r>
            <a:r>
              <a:rPr lang="zh-CN" altLang="en-US" sz="1735"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婴幼儿保健照护技能实训室</a:t>
            </a:r>
          </a:p>
          <a:p>
            <a:pPr marL="312420" eaLnBrk="0">
              <a:lnSpc>
                <a:spcPct val="130000"/>
              </a:lnSpc>
            </a:pPr>
            <a:r>
              <a:rPr lang="en-US" altLang="zh-CN" sz="1735"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7.   </a:t>
            </a:r>
            <a:r>
              <a:rPr lang="zh-CN" altLang="en-US" sz="1735"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婴幼儿生活照护技能实训室</a:t>
            </a:r>
          </a:p>
          <a:p>
            <a:pPr marL="312420" eaLnBrk="0">
              <a:lnSpc>
                <a:spcPct val="130000"/>
              </a:lnSpc>
            </a:pPr>
            <a:r>
              <a:rPr lang="en-US" altLang="zh-CN" sz="1735"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8.   </a:t>
            </a:r>
            <a:r>
              <a:rPr lang="zh-CN" altLang="en-US" sz="1735"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婴幼儿体适能训练实训室</a:t>
            </a:r>
          </a:p>
          <a:p>
            <a:pPr marL="312420" eaLnBrk="0">
              <a:lnSpc>
                <a:spcPct val="130000"/>
              </a:lnSpc>
            </a:pPr>
            <a:r>
              <a:rPr lang="en-US" altLang="zh-CN" sz="1735"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9.   </a:t>
            </a:r>
            <a:r>
              <a:rPr lang="zh-CN" altLang="en-US" sz="1735"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婴幼儿音乐实训室</a:t>
            </a:r>
          </a:p>
          <a:p>
            <a:pPr marL="312420" eaLnBrk="0">
              <a:lnSpc>
                <a:spcPct val="130000"/>
              </a:lnSpc>
            </a:pPr>
            <a:r>
              <a:rPr lang="en-US" altLang="zh-CN" sz="1735"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10.  </a:t>
            </a:r>
            <a:r>
              <a:rPr lang="zh-CN" altLang="en-US" sz="1735"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婴幼儿行为观察实训室</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组合 93"/>
          <p:cNvGrpSpPr/>
          <p:nvPr/>
        </p:nvGrpSpPr>
        <p:grpSpPr>
          <a:xfrm>
            <a:off x="435533" y="356032"/>
            <a:ext cx="6337471" cy="635002"/>
            <a:chOff x="435533" y="309778"/>
            <a:chExt cx="6337471" cy="635002"/>
          </a:xfrm>
        </p:grpSpPr>
        <p:sp>
          <p:nvSpPr>
            <p:cNvPr id="95" name="TextBox 1"/>
            <p:cNvSpPr txBox="1"/>
            <p:nvPr/>
          </p:nvSpPr>
          <p:spPr>
            <a:xfrm>
              <a:off x="1300031" y="345480"/>
              <a:ext cx="5472973" cy="584775"/>
            </a:xfrm>
            <a:prstGeom prst="rect">
              <a:avLst/>
            </a:prstGeom>
            <a:noFill/>
          </p:spPr>
          <p:txBody>
            <a:bodyPr wrap="none" rtlCol="0">
              <a:spAutoFit/>
            </a:bodyPr>
            <a:lstStyle/>
            <a:p>
              <a:r>
                <a:rPr lang="zh-CN" altLang="en-US" sz="3200" b="1" dirty="0">
                  <a:solidFill>
                    <a:srgbClr val="ED6568"/>
                  </a:solidFill>
                  <a:latin typeface="Arial" panose="020B0604020202090204"/>
                  <a:ea typeface="微软雅黑" panose="020B0503020204020204" pitchFamily="34" charset="-122"/>
                  <a:sym typeface="Arial" panose="020B0604020202090204"/>
                </a:rPr>
                <a:t>家政实训室分类 </a:t>
              </a:r>
              <a:r>
                <a:rPr lang="en-US" altLang="zh-CN" sz="3200" dirty="0">
                  <a:solidFill>
                    <a:srgbClr val="ED6568"/>
                  </a:solidFill>
                  <a:latin typeface="Arial" panose="020B0604020202090204"/>
                  <a:ea typeface="微软雅黑" panose="020B0503020204020204" pitchFamily="34" charset="-122"/>
                  <a:sym typeface="Arial" panose="020B0604020202090204"/>
                </a:rPr>
                <a:t>- </a:t>
              </a:r>
              <a:r>
                <a:rPr lang="zh-CN" altLang="en-US" sz="3200" dirty="0">
                  <a:solidFill>
                    <a:srgbClr val="ED6568"/>
                  </a:solidFill>
                  <a:latin typeface="Arial" panose="020B0604020202090204"/>
                  <a:ea typeface="微软雅黑" panose="020B0503020204020204" pitchFamily="34" charset="-122"/>
                  <a:sym typeface="Arial" panose="020B0604020202090204"/>
                </a:rPr>
                <a:t>婴幼儿照护</a:t>
              </a:r>
            </a:p>
          </p:txBody>
        </p:sp>
        <p:sp>
          <p:nvSpPr>
            <p:cNvPr id="96" name="椭圆 95"/>
            <p:cNvSpPr/>
            <p:nvPr/>
          </p:nvSpPr>
          <p:spPr>
            <a:xfrm>
              <a:off x="435533" y="309778"/>
              <a:ext cx="635002" cy="635002"/>
            </a:xfrm>
            <a:prstGeom prst="ellipse">
              <a:avLst/>
            </a:prstGeom>
            <a:solidFill>
              <a:srgbClr val="3B4C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sp>
          <p:nvSpPr>
            <p:cNvPr id="99" name="椭圆 98"/>
            <p:cNvSpPr/>
            <p:nvPr/>
          </p:nvSpPr>
          <p:spPr>
            <a:xfrm>
              <a:off x="703129" y="309778"/>
              <a:ext cx="635002" cy="635002"/>
            </a:xfrm>
            <a:prstGeom prst="ellipse">
              <a:avLst/>
            </a:prstGeom>
            <a:solidFill>
              <a:srgbClr val="F9B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grpSp>
      <p:sp>
        <p:nvSpPr>
          <p:cNvPr id="7" name="textbox 22"/>
          <p:cNvSpPr/>
          <p:nvPr/>
        </p:nvSpPr>
        <p:spPr>
          <a:xfrm>
            <a:off x="2789382" y="445242"/>
            <a:ext cx="8802791" cy="327660"/>
          </a:xfrm>
          <a:prstGeom prst="rect">
            <a:avLst/>
          </a:prstGeom>
          <a:ln>
            <a:noFill/>
          </a:ln>
        </p:spPr>
        <p:txBody>
          <a:bodyPr vert="horz" wrap="square" lIns="0" tIns="0" rIns="0" bIns="0" anchor="ctr"/>
          <a:lstStyle/>
          <a:p>
            <a:pPr algn="r" rtl="0" eaLnBrk="0">
              <a:lnSpc>
                <a:spcPct val="88000"/>
              </a:lnSpc>
            </a:pPr>
            <a:r>
              <a:rPr lang="en-US" altLang="zh-CN" sz="1865" dirty="0">
                <a:solidFill>
                  <a:srgbClr val="ED6568"/>
                </a:solidFill>
                <a:latin typeface="微软雅黑" panose="020B0503020204020204" pitchFamily="34" charset="-122"/>
                <a:ea typeface="微软雅黑" panose="020B0503020204020204" pitchFamily="34" charset="-122"/>
              </a:rPr>
              <a:t>………………………………………………………………</a:t>
            </a:r>
            <a:endParaRPr lang="zh-CN" altLang="en-US" sz="1865" dirty="0">
              <a:solidFill>
                <a:srgbClr val="ED6568"/>
              </a:solidFill>
              <a:latin typeface="微软雅黑" panose="020B0503020204020204" pitchFamily="34" charset="-122"/>
              <a:ea typeface="微软雅黑" panose="020B0503020204020204" pitchFamily="34" charset="-122"/>
            </a:endParaRPr>
          </a:p>
        </p:txBody>
      </p:sp>
      <p:sp>
        <p:nvSpPr>
          <p:cNvPr id="8" name="椭圆 7"/>
          <p:cNvSpPr/>
          <p:nvPr/>
        </p:nvSpPr>
        <p:spPr>
          <a:xfrm>
            <a:off x="11626300" y="613493"/>
            <a:ext cx="96000" cy="96000"/>
          </a:xfrm>
          <a:prstGeom prst="ellipse">
            <a:avLst/>
          </a:prstGeom>
          <a:noFill/>
          <a:ln w="19050">
            <a:solidFill>
              <a:srgbClr val="3B4C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矩形: 单圆角 1"/>
          <p:cNvSpPr/>
          <p:nvPr/>
        </p:nvSpPr>
        <p:spPr>
          <a:xfrm rot="5400000">
            <a:off x="2705523" y="-425511"/>
            <a:ext cx="2259751" cy="5985720"/>
          </a:xfrm>
          <a:prstGeom prst="round1Rect">
            <a:avLst>
              <a:gd name="adj" fmla="val 0"/>
            </a:avLst>
          </a:prstGeom>
          <a:solidFill>
            <a:srgbClr val="ED6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矩形: 单圆角 3"/>
          <p:cNvSpPr/>
          <p:nvPr/>
        </p:nvSpPr>
        <p:spPr>
          <a:xfrm rot="5400000">
            <a:off x="2705525" y="2057541"/>
            <a:ext cx="2259751" cy="5985720"/>
          </a:xfrm>
          <a:prstGeom prst="round1Rect">
            <a:avLst>
              <a:gd name="adj" fmla="val 0"/>
            </a:avLst>
          </a:prstGeom>
          <a:solidFill>
            <a:srgbClr val="ED6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5" name="picture 240"/>
          <p:cNvPicPr>
            <a:picLocks noChangeAspect="1"/>
          </p:cNvPicPr>
          <p:nvPr/>
        </p:nvPicPr>
        <p:blipFill>
          <a:blip r:embed="rId2"/>
          <a:srcRect/>
          <a:stretch>
            <a:fillRect/>
          </a:stretch>
        </p:blipFill>
        <p:spPr>
          <a:xfrm rot="21600000">
            <a:off x="6830060" y="3920490"/>
            <a:ext cx="4135120" cy="2259330"/>
          </a:xfrm>
          <a:prstGeom prst="rect">
            <a:avLst/>
          </a:prstGeom>
        </p:spPr>
      </p:pic>
      <p:pic>
        <p:nvPicPr>
          <p:cNvPr id="6" name="picture 241"/>
          <p:cNvPicPr>
            <a:picLocks noChangeAspect="1"/>
          </p:cNvPicPr>
          <p:nvPr/>
        </p:nvPicPr>
        <p:blipFill>
          <a:blip r:embed="rId3"/>
          <a:srcRect/>
          <a:stretch>
            <a:fillRect/>
          </a:stretch>
        </p:blipFill>
        <p:spPr>
          <a:xfrm rot="21600000">
            <a:off x="6831965" y="1437640"/>
            <a:ext cx="4132580" cy="2259330"/>
          </a:xfrm>
          <a:prstGeom prst="rect">
            <a:avLst/>
          </a:prstGeom>
        </p:spPr>
      </p:pic>
      <p:sp>
        <p:nvSpPr>
          <p:cNvPr id="9" name="textbox 242"/>
          <p:cNvSpPr/>
          <p:nvPr/>
        </p:nvSpPr>
        <p:spPr>
          <a:xfrm>
            <a:off x="998457" y="1521293"/>
            <a:ext cx="5496172" cy="2259752"/>
          </a:xfrm>
          <a:prstGeom prst="rect">
            <a:avLst/>
          </a:prstGeom>
        </p:spPr>
        <p:txBody>
          <a:bodyPr vert="horz" wrap="square" lIns="0" tIns="0" rIns="0" bIns="0"/>
          <a:lstStyle/>
          <a:p>
            <a:pPr marL="17780" algn="just" eaLnBrk="0">
              <a:lnSpc>
                <a:spcPct val="130000"/>
              </a:lnSpc>
              <a:spcBef>
                <a:spcPts val="800"/>
              </a:spcBef>
            </a:pPr>
            <a:r>
              <a:rPr sz="1865" b="1" spc="133"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模拟早教活动实训</a:t>
            </a:r>
            <a:r>
              <a:rPr sz="1865" b="1" spc="107"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865" b="1" dirty="0">
              <a:solidFill>
                <a:schemeClr val="bg1"/>
              </a:solidFill>
              <a:latin typeface="微软雅黑" panose="020B0503020204020204" pitchFamily="34" charset="-122"/>
              <a:ea typeface="微软雅黑" panose="020B0503020204020204" pitchFamily="34" charset="-122"/>
            </a:endParaRPr>
          </a:p>
          <a:p>
            <a:pPr marL="17145" indent="635" algn="just" eaLnBrk="0">
              <a:lnSpc>
                <a:spcPct val="130000"/>
              </a:lnSpc>
              <a:spcBef>
                <a:spcPts val="800"/>
              </a:spcBef>
            </a:pPr>
            <a:r>
              <a:rPr sz="1600" spc="-4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学生在教师的带领下分组体验亲</a:t>
            </a:r>
            <a:r>
              <a:rPr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子课的授课流 </a:t>
            </a:r>
            <a:r>
              <a:rPr sz="1600" spc="-40"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程，通过使用多媒体教学一体机、亲子活动教具，模拟练习促</a:t>
            </a:r>
            <a:r>
              <a:rPr sz="1600" spc="-27"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进</a:t>
            </a:r>
            <a:r>
              <a:rPr sz="1600"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婴幼儿动作</a:t>
            </a:r>
            <a:r>
              <a:rPr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sz="1600" spc="-27"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认知、情绪情感、社会性习惯等方面发展的亲子教育活</a:t>
            </a:r>
            <a:r>
              <a:rPr sz="1600"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动，掌握如何实施亲与</a:t>
            </a:r>
            <a:r>
              <a:rPr sz="1600" spc="-27"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子的共同教育的方法，为以后的家庭教育和就业提</a:t>
            </a:r>
            <a:r>
              <a:rPr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供助力。</a:t>
            </a:r>
            <a:endParaRPr lang="en-US" altLang="en-US" sz="1600" dirty="0">
              <a:solidFill>
                <a:schemeClr val="bg1"/>
              </a:solidFill>
              <a:latin typeface="微软雅黑" panose="020B0503020204020204" pitchFamily="34" charset="-122"/>
              <a:ea typeface="微软雅黑" panose="020B0503020204020204" pitchFamily="34" charset="-122"/>
            </a:endParaRPr>
          </a:p>
        </p:txBody>
      </p:sp>
      <p:sp>
        <p:nvSpPr>
          <p:cNvPr id="10" name="textbox 243"/>
          <p:cNvSpPr/>
          <p:nvPr/>
        </p:nvSpPr>
        <p:spPr>
          <a:xfrm>
            <a:off x="998457" y="4122881"/>
            <a:ext cx="5496171" cy="2228599"/>
          </a:xfrm>
          <a:prstGeom prst="rect">
            <a:avLst/>
          </a:prstGeom>
        </p:spPr>
        <p:txBody>
          <a:bodyPr vert="horz" wrap="square" lIns="0" tIns="0" rIns="0" bIns="0"/>
          <a:lstStyle/>
          <a:p>
            <a:pPr marL="19685" algn="just" eaLnBrk="0">
              <a:lnSpc>
                <a:spcPct val="130000"/>
              </a:lnSpc>
              <a:spcBef>
                <a:spcPts val="800"/>
              </a:spcBef>
            </a:pPr>
            <a:r>
              <a:rPr sz="1865" b="1" spc="133"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生命历程虚拟实训</a:t>
            </a:r>
            <a:r>
              <a:rPr sz="1865" b="1" spc="93"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935" dirty="0">
              <a:solidFill>
                <a:schemeClr val="bg1"/>
              </a:solidFill>
              <a:latin typeface="微软雅黑" panose="020B0503020204020204" pitchFamily="34" charset="-122"/>
              <a:ea typeface="微软雅黑" panose="020B0503020204020204" pitchFamily="34" charset="-122"/>
            </a:endParaRPr>
          </a:p>
          <a:p>
            <a:pPr marL="17145" indent="635" algn="just" eaLnBrk="0">
              <a:lnSpc>
                <a:spcPct val="130000"/>
              </a:lnSpc>
              <a:spcBef>
                <a:spcPts val="800"/>
              </a:spcBef>
            </a:pPr>
            <a:r>
              <a:rPr sz="1600" spc="-27"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实</a:t>
            </a:r>
            <a:r>
              <a:rPr sz="1600"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训室搭载人类生命历</a:t>
            </a:r>
            <a:r>
              <a:rPr sz="1600" spc="-27"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程体验设备、胚胎发育过程体验设备、</a:t>
            </a:r>
            <a:r>
              <a:rPr sz="1600"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AR</a:t>
            </a:r>
            <a:r>
              <a:rPr sz="1600" spc="-27"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VR</a:t>
            </a:r>
            <a:r>
              <a:rPr sz="1600" spc="-27"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/全息投影互</a:t>
            </a:r>
            <a:r>
              <a:rPr sz="1600" spc="-13"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动</a:t>
            </a:r>
            <a:r>
              <a:rPr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实训资源，让学生</a:t>
            </a:r>
            <a:r>
              <a:rPr sz="1600" spc="-4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了解男性和女性的生殖系统，并进一步知晓人类生命发生的全过程</a:t>
            </a:r>
            <a:r>
              <a:rPr sz="1600" spc="-27"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为后续课</a:t>
            </a:r>
            <a:r>
              <a:rPr sz="1600" spc="-13"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程</a:t>
            </a:r>
            <a:r>
              <a:rPr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的开展奠定理论基础。</a:t>
            </a:r>
            <a:endParaRPr lang="en-US"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组合 93"/>
          <p:cNvGrpSpPr/>
          <p:nvPr/>
        </p:nvGrpSpPr>
        <p:grpSpPr>
          <a:xfrm>
            <a:off x="435533" y="356032"/>
            <a:ext cx="6337471" cy="635002"/>
            <a:chOff x="435533" y="309778"/>
            <a:chExt cx="6337471" cy="635002"/>
          </a:xfrm>
        </p:grpSpPr>
        <p:sp>
          <p:nvSpPr>
            <p:cNvPr id="95" name="TextBox 1"/>
            <p:cNvSpPr txBox="1"/>
            <p:nvPr/>
          </p:nvSpPr>
          <p:spPr>
            <a:xfrm>
              <a:off x="1300031" y="345480"/>
              <a:ext cx="5472973" cy="584775"/>
            </a:xfrm>
            <a:prstGeom prst="rect">
              <a:avLst/>
            </a:prstGeom>
            <a:noFill/>
          </p:spPr>
          <p:txBody>
            <a:bodyPr wrap="none" rtlCol="0">
              <a:spAutoFit/>
            </a:bodyPr>
            <a:lstStyle/>
            <a:p>
              <a:r>
                <a:rPr lang="zh-CN" altLang="en-US" sz="3200" b="1" dirty="0">
                  <a:solidFill>
                    <a:srgbClr val="ED6568"/>
                  </a:solidFill>
                  <a:latin typeface="Arial" panose="020B0604020202090204"/>
                  <a:ea typeface="微软雅黑" panose="020B0503020204020204" pitchFamily="34" charset="-122"/>
                  <a:sym typeface="Arial" panose="020B0604020202090204"/>
                </a:rPr>
                <a:t>家政实训室分类 </a:t>
              </a:r>
              <a:r>
                <a:rPr lang="en-US" altLang="zh-CN" sz="3200" dirty="0">
                  <a:solidFill>
                    <a:srgbClr val="ED6568"/>
                  </a:solidFill>
                  <a:latin typeface="Arial" panose="020B0604020202090204"/>
                  <a:ea typeface="微软雅黑" panose="020B0503020204020204" pitchFamily="34" charset="-122"/>
                  <a:sym typeface="Arial" panose="020B0604020202090204"/>
                </a:rPr>
                <a:t>- </a:t>
              </a:r>
              <a:r>
                <a:rPr lang="zh-CN" altLang="en-US" sz="3200" dirty="0">
                  <a:solidFill>
                    <a:srgbClr val="ED6568"/>
                  </a:solidFill>
                  <a:latin typeface="Arial" panose="020B0604020202090204"/>
                  <a:ea typeface="微软雅黑" panose="020B0503020204020204" pitchFamily="34" charset="-122"/>
                  <a:sym typeface="Arial" panose="020B0604020202090204"/>
                </a:rPr>
                <a:t>婴幼儿照护</a:t>
              </a:r>
            </a:p>
          </p:txBody>
        </p:sp>
        <p:sp>
          <p:nvSpPr>
            <p:cNvPr id="96" name="椭圆 95"/>
            <p:cNvSpPr/>
            <p:nvPr/>
          </p:nvSpPr>
          <p:spPr>
            <a:xfrm>
              <a:off x="435533" y="309778"/>
              <a:ext cx="635002" cy="635002"/>
            </a:xfrm>
            <a:prstGeom prst="ellipse">
              <a:avLst/>
            </a:prstGeom>
            <a:solidFill>
              <a:srgbClr val="3B4C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sp>
          <p:nvSpPr>
            <p:cNvPr id="99" name="椭圆 98"/>
            <p:cNvSpPr/>
            <p:nvPr/>
          </p:nvSpPr>
          <p:spPr>
            <a:xfrm>
              <a:off x="703129" y="309778"/>
              <a:ext cx="635002" cy="635002"/>
            </a:xfrm>
            <a:prstGeom prst="ellipse">
              <a:avLst/>
            </a:prstGeom>
            <a:solidFill>
              <a:srgbClr val="F9B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grpSp>
      <p:sp>
        <p:nvSpPr>
          <p:cNvPr id="7" name="textbox 22"/>
          <p:cNvSpPr/>
          <p:nvPr/>
        </p:nvSpPr>
        <p:spPr>
          <a:xfrm>
            <a:off x="2789382" y="445242"/>
            <a:ext cx="8802791" cy="327660"/>
          </a:xfrm>
          <a:prstGeom prst="rect">
            <a:avLst/>
          </a:prstGeom>
          <a:ln>
            <a:noFill/>
          </a:ln>
        </p:spPr>
        <p:txBody>
          <a:bodyPr vert="horz" wrap="square" lIns="0" tIns="0" rIns="0" bIns="0" anchor="ctr"/>
          <a:lstStyle/>
          <a:p>
            <a:pPr algn="r" rtl="0" eaLnBrk="0">
              <a:lnSpc>
                <a:spcPct val="88000"/>
              </a:lnSpc>
            </a:pPr>
            <a:r>
              <a:rPr lang="en-US" altLang="zh-CN" sz="1865" dirty="0">
                <a:solidFill>
                  <a:srgbClr val="ED6568"/>
                </a:solidFill>
                <a:latin typeface="微软雅黑" panose="020B0503020204020204" pitchFamily="34" charset="-122"/>
                <a:ea typeface="微软雅黑" panose="020B0503020204020204" pitchFamily="34" charset="-122"/>
              </a:rPr>
              <a:t>………………………………………………………………</a:t>
            </a:r>
            <a:endParaRPr lang="zh-CN" altLang="en-US" sz="1865" dirty="0">
              <a:solidFill>
                <a:srgbClr val="ED6568"/>
              </a:solidFill>
              <a:latin typeface="微软雅黑" panose="020B0503020204020204" pitchFamily="34" charset="-122"/>
              <a:ea typeface="微软雅黑" panose="020B0503020204020204" pitchFamily="34" charset="-122"/>
            </a:endParaRPr>
          </a:p>
        </p:txBody>
      </p:sp>
      <p:sp>
        <p:nvSpPr>
          <p:cNvPr id="8" name="椭圆 7"/>
          <p:cNvSpPr/>
          <p:nvPr/>
        </p:nvSpPr>
        <p:spPr>
          <a:xfrm>
            <a:off x="11626300" y="613493"/>
            <a:ext cx="96000" cy="96000"/>
          </a:xfrm>
          <a:prstGeom prst="ellipse">
            <a:avLst/>
          </a:prstGeom>
          <a:noFill/>
          <a:ln w="19050">
            <a:solidFill>
              <a:srgbClr val="3B4C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3" name="picture 247"/>
          <p:cNvPicPr>
            <a:picLocks noChangeAspect="1"/>
          </p:cNvPicPr>
          <p:nvPr/>
        </p:nvPicPr>
        <p:blipFill>
          <a:blip r:embed="rId2"/>
          <a:stretch>
            <a:fillRect/>
          </a:stretch>
        </p:blipFill>
        <p:spPr>
          <a:xfrm rot="21600000">
            <a:off x="4344416" y="2275839"/>
            <a:ext cx="3502660" cy="2309495"/>
          </a:xfrm>
          <a:prstGeom prst="rect">
            <a:avLst/>
          </a:prstGeom>
        </p:spPr>
      </p:pic>
      <p:pic>
        <p:nvPicPr>
          <p:cNvPr id="11" name="picture 248"/>
          <p:cNvPicPr>
            <a:picLocks noChangeAspect="1"/>
          </p:cNvPicPr>
          <p:nvPr/>
        </p:nvPicPr>
        <p:blipFill>
          <a:blip r:embed="rId3"/>
          <a:stretch>
            <a:fillRect/>
          </a:stretch>
        </p:blipFill>
        <p:spPr>
          <a:xfrm rot="21600000">
            <a:off x="8062977" y="2275839"/>
            <a:ext cx="3502660" cy="2301240"/>
          </a:xfrm>
          <a:prstGeom prst="rect">
            <a:avLst/>
          </a:prstGeom>
        </p:spPr>
      </p:pic>
      <p:sp>
        <p:nvSpPr>
          <p:cNvPr id="12" name="textbox 249"/>
          <p:cNvSpPr/>
          <p:nvPr/>
        </p:nvSpPr>
        <p:spPr>
          <a:xfrm>
            <a:off x="1293015" y="3813731"/>
            <a:ext cx="2882900" cy="256539"/>
          </a:xfrm>
          <a:prstGeom prst="rect">
            <a:avLst/>
          </a:prstGeom>
        </p:spPr>
        <p:txBody>
          <a:bodyPr vert="horz" wrap="square" lIns="0" tIns="0" rIns="0" bIns="0"/>
          <a:lstStyle/>
          <a:p>
            <a:pPr algn="l" rtl="0" eaLnBrk="0">
              <a:lnSpc>
                <a:spcPct val="83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eaLnBrk="0">
              <a:lnSpc>
                <a:spcPts val="1745"/>
              </a:lnSpc>
            </a:pPr>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蒙特梭利实训室  (亦可用于特殊儿</a:t>
            </a:r>
            <a:r>
              <a:rPr sz="1400" b="1" spc="1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童</a:t>
            </a:r>
            <a:r>
              <a:rPr sz="1400" b="1"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pic>
        <p:nvPicPr>
          <p:cNvPr id="13" name="picture 250"/>
          <p:cNvPicPr>
            <a:picLocks noChangeAspect="1"/>
          </p:cNvPicPr>
          <p:nvPr/>
        </p:nvPicPr>
        <p:blipFill>
          <a:blip r:embed="rId4"/>
          <a:stretch>
            <a:fillRect/>
          </a:stretch>
        </p:blipFill>
        <p:spPr>
          <a:xfrm rot="21600000">
            <a:off x="619759" y="2277873"/>
            <a:ext cx="3502660" cy="2301240"/>
          </a:xfrm>
          <a:prstGeom prst="rect">
            <a:avLst/>
          </a:prstGeom>
        </p:spPr>
      </p:pic>
      <p:sp>
        <p:nvSpPr>
          <p:cNvPr id="14" name="textbox 252"/>
          <p:cNvSpPr/>
          <p:nvPr/>
        </p:nvSpPr>
        <p:spPr>
          <a:xfrm>
            <a:off x="4344415" y="4580127"/>
            <a:ext cx="3503168" cy="327659"/>
          </a:xfrm>
          <a:prstGeom prst="rect">
            <a:avLst/>
          </a:prstGeom>
        </p:spPr>
        <p:txBody>
          <a:bodyPr vert="horz" wrap="square" lIns="0" tIns="0" rIns="0" bIns="0"/>
          <a:lstStyle/>
          <a:p>
            <a:pPr algn="ctr" rtl="0" eaLnBrk="0">
              <a:lnSpc>
                <a:spcPct val="82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algn="ctr" eaLnBrk="0"/>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婴幼儿潜能开发实训</a:t>
            </a:r>
            <a:r>
              <a:rPr sz="1400" b="1" spc="107"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15" name="textbox 253"/>
          <p:cNvSpPr/>
          <p:nvPr/>
        </p:nvSpPr>
        <p:spPr>
          <a:xfrm>
            <a:off x="8062975" y="4580127"/>
            <a:ext cx="3503168" cy="327659"/>
          </a:xfrm>
          <a:prstGeom prst="rect">
            <a:avLst/>
          </a:prstGeom>
        </p:spPr>
        <p:txBody>
          <a:bodyPr vert="horz" wrap="square" lIns="0" tIns="0" rIns="0" bIns="0"/>
          <a:lstStyle/>
          <a:p>
            <a:pPr algn="ctr" rtl="0" eaLnBrk="0">
              <a:lnSpc>
                <a:spcPct val="83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algn="ctr" eaLnBrk="0"/>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婴幼儿多感官训练</a:t>
            </a:r>
            <a:r>
              <a:rPr sz="1400" b="1" spc="107"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16" name="textbox 255"/>
          <p:cNvSpPr/>
          <p:nvPr/>
        </p:nvSpPr>
        <p:spPr>
          <a:xfrm>
            <a:off x="619757" y="4580127"/>
            <a:ext cx="3503168" cy="327659"/>
          </a:xfrm>
          <a:prstGeom prst="rect">
            <a:avLst/>
          </a:prstGeom>
        </p:spPr>
        <p:txBody>
          <a:bodyPr vert="horz" wrap="square" lIns="0" tIns="0" rIns="0" bIns="0"/>
          <a:lstStyle/>
          <a:p>
            <a:pPr algn="ctr" rtl="0" eaLnBrk="0">
              <a:lnSpc>
                <a:spcPct val="82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algn="ctr" eaLnBrk="0"/>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婴幼儿水育实训</a:t>
            </a:r>
            <a:r>
              <a:rPr sz="1400" b="1" spc="107"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组合 93"/>
          <p:cNvGrpSpPr/>
          <p:nvPr/>
        </p:nvGrpSpPr>
        <p:grpSpPr>
          <a:xfrm>
            <a:off x="435533" y="356032"/>
            <a:ext cx="6337471" cy="635002"/>
            <a:chOff x="435533" y="309778"/>
            <a:chExt cx="6337471" cy="635002"/>
          </a:xfrm>
        </p:grpSpPr>
        <p:sp>
          <p:nvSpPr>
            <p:cNvPr id="95" name="TextBox 1"/>
            <p:cNvSpPr txBox="1"/>
            <p:nvPr/>
          </p:nvSpPr>
          <p:spPr>
            <a:xfrm>
              <a:off x="1300031" y="345480"/>
              <a:ext cx="5472973" cy="584775"/>
            </a:xfrm>
            <a:prstGeom prst="rect">
              <a:avLst/>
            </a:prstGeom>
            <a:noFill/>
          </p:spPr>
          <p:txBody>
            <a:bodyPr wrap="none" rtlCol="0">
              <a:spAutoFit/>
            </a:bodyPr>
            <a:lstStyle/>
            <a:p>
              <a:r>
                <a:rPr lang="zh-CN" altLang="en-US" sz="3200" b="1" dirty="0">
                  <a:solidFill>
                    <a:srgbClr val="ED6568"/>
                  </a:solidFill>
                  <a:latin typeface="Arial" panose="020B0604020202090204"/>
                  <a:ea typeface="微软雅黑" panose="020B0503020204020204" pitchFamily="34" charset="-122"/>
                  <a:sym typeface="Arial" panose="020B0604020202090204"/>
                </a:rPr>
                <a:t>家政实训室分类 </a:t>
              </a:r>
              <a:r>
                <a:rPr lang="en-US" altLang="zh-CN" sz="3200" dirty="0">
                  <a:solidFill>
                    <a:srgbClr val="ED6568"/>
                  </a:solidFill>
                  <a:latin typeface="Arial" panose="020B0604020202090204"/>
                  <a:ea typeface="微软雅黑" panose="020B0503020204020204" pitchFamily="34" charset="-122"/>
                  <a:sym typeface="Arial" panose="020B0604020202090204"/>
                </a:rPr>
                <a:t>- </a:t>
              </a:r>
              <a:r>
                <a:rPr lang="zh-CN" altLang="en-US" sz="3200" dirty="0">
                  <a:solidFill>
                    <a:srgbClr val="ED6568"/>
                  </a:solidFill>
                  <a:latin typeface="Arial" panose="020B0604020202090204"/>
                  <a:ea typeface="微软雅黑" panose="020B0503020204020204" pitchFamily="34" charset="-122"/>
                  <a:sym typeface="Arial" panose="020B0604020202090204"/>
                </a:rPr>
                <a:t>婴幼儿照护</a:t>
              </a:r>
            </a:p>
          </p:txBody>
        </p:sp>
        <p:sp>
          <p:nvSpPr>
            <p:cNvPr id="96" name="椭圆 95"/>
            <p:cNvSpPr/>
            <p:nvPr/>
          </p:nvSpPr>
          <p:spPr>
            <a:xfrm>
              <a:off x="435533" y="309778"/>
              <a:ext cx="635002" cy="635002"/>
            </a:xfrm>
            <a:prstGeom prst="ellipse">
              <a:avLst/>
            </a:prstGeom>
            <a:solidFill>
              <a:srgbClr val="3B4C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sp>
          <p:nvSpPr>
            <p:cNvPr id="99" name="椭圆 98"/>
            <p:cNvSpPr/>
            <p:nvPr/>
          </p:nvSpPr>
          <p:spPr>
            <a:xfrm>
              <a:off x="703129" y="309778"/>
              <a:ext cx="635002" cy="635002"/>
            </a:xfrm>
            <a:prstGeom prst="ellipse">
              <a:avLst/>
            </a:prstGeom>
            <a:solidFill>
              <a:srgbClr val="F9B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grpSp>
      <p:sp>
        <p:nvSpPr>
          <p:cNvPr id="7" name="textbox 22"/>
          <p:cNvSpPr/>
          <p:nvPr/>
        </p:nvSpPr>
        <p:spPr>
          <a:xfrm>
            <a:off x="2789382" y="445242"/>
            <a:ext cx="8802791" cy="327660"/>
          </a:xfrm>
          <a:prstGeom prst="rect">
            <a:avLst/>
          </a:prstGeom>
          <a:ln>
            <a:noFill/>
          </a:ln>
        </p:spPr>
        <p:txBody>
          <a:bodyPr vert="horz" wrap="square" lIns="0" tIns="0" rIns="0" bIns="0" anchor="ctr"/>
          <a:lstStyle/>
          <a:p>
            <a:pPr algn="r" rtl="0" eaLnBrk="0">
              <a:lnSpc>
                <a:spcPct val="88000"/>
              </a:lnSpc>
            </a:pPr>
            <a:r>
              <a:rPr lang="en-US" altLang="zh-CN" sz="1865" dirty="0">
                <a:solidFill>
                  <a:srgbClr val="ED6568"/>
                </a:solidFill>
                <a:latin typeface="微软雅黑" panose="020B0503020204020204" pitchFamily="34" charset="-122"/>
                <a:ea typeface="微软雅黑" panose="020B0503020204020204" pitchFamily="34" charset="-122"/>
              </a:rPr>
              <a:t>………………………………………………………………</a:t>
            </a:r>
            <a:endParaRPr lang="zh-CN" altLang="en-US" sz="1865" dirty="0">
              <a:solidFill>
                <a:srgbClr val="ED6568"/>
              </a:solidFill>
              <a:latin typeface="微软雅黑" panose="020B0503020204020204" pitchFamily="34" charset="-122"/>
              <a:ea typeface="微软雅黑" panose="020B0503020204020204" pitchFamily="34" charset="-122"/>
            </a:endParaRPr>
          </a:p>
        </p:txBody>
      </p:sp>
      <p:sp>
        <p:nvSpPr>
          <p:cNvPr id="8" name="椭圆 7"/>
          <p:cNvSpPr/>
          <p:nvPr/>
        </p:nvSpPr>
        <p:spPr>
          <a:xfrm>
            <a:off x="11626300" y="613493"/>
            <a:ext cx="96000" cy="96000"/>
          </a:xfrm>
          <a:prstGeom prst="ellipse">
            <a:avLst/>
          </a:prstGeom>
          <a:noFill/>
          <a:ln w="19050">
            <a:solidFill>
              <a:srgbClr val="3B4C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 name="picture 257"/>
          <p:cNvPicPr>
            <a:picLocks noChangeAspect="1"/>
          </p:cNvPicPr>
          <p:nvPr/>
        </p:nvPicPr>
        <p:blipFill>
          <a:blip r:embed="rId3"/>
          <a:stretch>
            <a:fillRect/>
          </a:stretch>
        </p:blipFill>
        <p:spPr>
          <a:xfrm rot="21600000">
            <a:off x="682414" y="4054855"/>
            <a:ext cx="3372485" cy="1927225"/>
          </a:xfrm>
          <a:prstGeom prst="rect">
            <a:avLst/>
          </a:prstGeom>
        </p:spPr>
      </p:pic>
      <p:pic>
        <p:nvPicPr>
          <p:cNvPr id="4" name="picture 258"/>
          <p:cNvPicPr>
            <a:picLocks noChangeAspect="1"/>
          </p:cNvPicPr>
          <p:nvPr/>
        </p:nvPicPr>
        <p:blipFill>
          <a:blip r:embed="rId4"/>
          <a:stretch>
            <a:fillRect/>
          </a:stretch>
        </p:blipFill>
        <p:spPr>
          <a:xfrm rot="21600000">
            <a:off x="4437887" y="4052825"/>
            <a:ext cx="3360420" cy="1920240"/>
          </a:xfrm>
          <a:prstGeom prst="rect">
            <a:avLst/>
          </a:prstGeom>
        </p:spPr>
      </p:pic>
      <p:pic>
        <p:nvPicPr>
          <p:cNvPr id="5" name="picture 259"/>
          <p:cNvPicPr>
            <a:picLocks noChangeAspect="1"/>
          </p:cNvPicPr>
          <p:nvPr/>
        </p:nvPicPr>
        <p:blipFill>
          <a:blip r:embed="rId5"/>
          <a:stretch>
            <a:fillRect/>
          </a:stretch>
        </p:blipFill>
        <p:spPr>
          <a:xfrm rot="21600000">
            <a:off x="8117839" y="4052825"/>
            <a:ext cx="3360420" cy="1927225"/>
          </a:xfrm>
          <a:prstGeom prst="rect">
            <a:avLst/>
          </a:prstGeom>
        </p:spPr>
      </p:pic>
      <p:pic>
        <p:nvPicPr>
          <p:cNvPr id="6" name="picture 261"/>
          <p:cNvPicPr>
            <a:picLocks noChangeAspect="1"/>
          </p:cNvPicPr>
          <p:nvPr/>
        </p:nvPicPr>
        <p:blipFill>
          <a:blip r:embed="rId6"/>
          <a:stretch>
            <a:fillRect/>
          </a:stretch>
        </p:blipFill>
        <p:spPr>
          <a:xfrm rot="21600000">
            <a:off x="4439921" y="1508591"/>
            <a:ext cx="3360420" cy="1932940"/>
          </a:xfrm>
          <a:prstGeom prst="rect">
            <a:avLst/>
          </a:prstGeom>
        </p:spPr>
      </p:pic>
      <p:pic>
        <p:nvPicPr>
          <p:cNvPr id="9" name="picture 262"/>
          <p:cNvPicPr>
            <a:picLocks noChangeAspect="1"/>
          </p:cNvPicPr>
          <p:nvPr/>
        </p:nvPicPr>
        <p:blipFill>
          <a:blip r:embed="rId7"/>
          <a:stretch>
            <a:fillRect/>
          </a:stretch>
        </p:blipFill>
        <p:spPr>
          <a:xfrm rot="21600000">
            <a:off x="8134095" y="1508591"/>
            <a:ext cx="3360420" cy="1932940"/>
          </a:xfrm>
          <a:prstGeom prst="rect">
            <a:avLst/>
          </a:prstGeom>
        </p:spPr>
      </p:pic>
      <p:sp>
        <p:nvSpPr>
          <p:cNvPr id="10" name="textbox 264"/>
          <p:cNvSpPr/>
          <p:nvPr/>
        </p:nvSpPr>
        <p:spPr>
          <a:xfrm>
            <a:off x="4307440" y="5891319"/>
            <a:ext cx="3600000" cy="360000"/>
          </a:xfrm>
          <a:prstGeom prst="rect">
            <a:avLst/>
          </a:prstGeom>
        </p:spPr>
        <p:txBody>
          <a:bodyPr vert="horz" wrap="square" lIns="0" tIns="0" rIns="0" bIns="0"/>
          <a:lstStyle/>
          <a:p>
            <a:pPr algn="ctr" rtl="0" eaLnBrk="0">
              <a:lnSpc>
                <a:spcPct val="83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algn="ctr" eaLnBrk="0">
              <a:lnSpc>
                <a:spcPts val="1745"/>
              </a:lnSpc>
            </a:pPr>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蒙特梭利实训室  (亦可用于特殊儿</a:t>
            </a:r>
            <a:r>
              <a:rPr sz="1400" b="1" spc="1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童</a:t>
            </a:r>
            <a:r>
              <a:rPr sz="1400" b="1"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17" name="textbox 265"/>
          <p:cNvSpPr/>
          <p:nvPr/>
        </p:nvSpPr>
        <p:spPr>
          <a:xfrm>
            <a:off x="4163086" y="3353713"/>
            <a:ext cx="3600000" cy="216747"/>
          </a:xfrm>
          <a:prstGeom prst="rect">
            <a:avLst/>
          </a:prstGeom>
        </p:spPr>
        <p:txBody>
          <a:bodyPr vert="horz" wrap="square" lIns="0" tIns="0" rIns="0" bIns="0"/>
          <a:lstStyle/>
          <a:p>
            <a:pPr algn="ctr" rtl="0" eaLnBrk="0">
              <a:lnSpc>
                <a:spcPct val="82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algn="ctr" eaLnBrk="0"/>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婴幼儿生活照护技能实训</a:t>
            </a:r>
            <a:r>
              <a:rPr sz="1400" b="1" spc="107"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18" name="textbox 266"/>
          <p:cNvSpPr/>
          <p:nvPr/>
        </p:nvSpPr>
        <p:spPr>
          <a:xfrm>
            <a:off x="455533" y="3353713"/>
            <a:ext cx="3600000" cy="216747"/>
          </a:xfrm>
          <a:prstGeom prst="rect">
            <a:avLst/>
          </a:prstGeom>
        </p:spPr>
        <p:txBody>
          <a:bodyPr vert="horz" wrap="square" lIns="0" tIns="0" rIns="0" bIns="0"/>
          <a:lstStyle/>
          <a:p>
            <a:pPr algn="ctr" rtl="0" eaLnBrk="0">
              <a:lnSpc>
                <a:spcPct val="82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algn="ctr" eaLnBrk="0"/>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婴幼儿保健照护技能实训</a:t>
            </a:r>
            <a:r>
              <a:rPr sz="1400" b="1" spc="107"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19" name="textbox 267"/>
          <p:cNvSpPr/>
          <p:nvPr/>
        </p:nvSpPr>
        <p:spPr>
          <a:xfrm>
            <a:off x="7912771" y="3353713"/>
            <a:ext cx="3600000" cy="216747"/>
          </a:xfrm>
          <a:prstGeom prst="rect">
            <a:avLst/>
          </a:prstGeom>
        </p:spPr>
        <p:txBody>
          <a:bodyPr vert="horz" wrap="square" lIns="0" tIns="0" rIns="0" bIns="0"/>
          <a:lstStyle/>
          <a:p>
            <a:pPr algn="ctr" rtl="0" eaLnBrk="0">
              <a:lnSpc>
                <a:spcPct val="82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algn="ctr" eaLnBrk="0"/>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婴幼儿体适能训练实训</a:t>
            </a:r>
            <a:r>
              <a:rPr sz="1400" b="1" spc="107"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20" name="textbox 268"/>
          <p:cNvSpPr/>
          <p:nvPr/>
        </p:nvSpPr>
        <p:spPr>
          <a:xfrm>
            <a:off x="8016063" y="5891319"/>
            <a:ext cx="3600000" cy="360000"/>
          </a:xfrm>
          <a:prstGeom prst="rect">
            <a:avLst/>
          </a:prstGeom>
        </p:spPr>
        <p:txBody>
          <a:bodyPr vert="horz" wrap="square" lIns="0" tIns="0" rIns="0" bIns="0"/>
          <a:lstStyle/>
          <a:p>
            <a:pPr algn="ctr" rtl="0" eaLnBrk="0">
              <a:lnSpc>
                <a:spcPct val="81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algn="ctr" eaLnBrk="0"/>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婴幼儿行为观察实训</a:t>
            </a:r>
            <a:r>
              <a:rPr sz="1400" b="1" spc="107"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21" name="textbox 270"/>
          <p:cNvSpPr/>
          <p:nvPr/>
        </p:nvSpPr>
        <p:spPr>
          <a:xfrm>
            <a:off x="594543" y="5891319"/>
            <a:ext cx="3600000" cy="360000"/>
          </a:xfrm>
          <a:prstGeom prst="rect">
            <a:avLst/>
          </a:prstGeom>
        </p:spPr>
        <p:txBody>
          <a:bodyPr vert="horz" wrap="square" lIns="0" tIns="0" rIns="0" bIns="0"/>
          <a:lstStyle/>
          <a:p>
            <a:pPr algn="ctr" rtl="0" eaLnBrk="0">
              <a:lnSpc>
                <a:spcPct val="82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algn="ctr" eaLnBrk="0"/>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婴幼儿音乐实训</a:t>
            </a:r>
            <a:r>
              <a:rPr sz="1400" b="1" spc="107"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pic>
        <p:nvPicPr>
          <p:cNvPr id="22" name="图片 21"/>
          <p:cNvPicPr>
            <a:picLocks noChangeAspect="1"/>
          </p:cNvPicPr>
          <p:nvPr>
            <p:custDataLst>
              <p:tags r:id="rId1"/>
            </p:custDataLst>
          </p:nvPr>
        </p:nvPicPr>
        <p:blipFill>
          <a:blip r:embed="rId8"/>
          <a:stretch>
            <a:fillRect/>
          </a:stretch>
        </p:blipFill>
        <p:spPr>
          <a:xfrm>
            <a:off x="682413" y="1508760"/>
            <a:ext cx="3424260" cy="192024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组合 93"/>
          <p:cNvGrpSpPr/>
          <p:nvPr/>
        </p:nvGrpSpPr>
        <p:grpSpPr>
          <a:xfrm>
            <a:off x="435533" y="356032"/>
            <a:ext cx="10577413" cy="635002"/>
            <a:chOff x="435533" y="309778"/>
            <a:chExt cx="10577413" cy="635002"/>
          </a:xfrm>
        </p:grpSpPr>
        <p:sp>
          <p:nvSpPr>
            <p:cNvPr id="95" name="TextBox 1"/>
            <p:cNvSpPr txBox="1"/>
            <p:nvPr/>
          </p:nvSpPr>
          <p:spPr>
            <a:xfrm>
              <a:off x="1300031" y="345480"/>
              <a:ext cx="9712915" cy="584775"/>
            </a:xfrm>
            <a:prstGeom prst="rect">
              <a:avLst/>
            </a:prstGeom>
            <a:noFill/>
          </p:spPr>
          <p:txBody>
            <a:bodyPr wrap="none" rtlCol="0">
              <a:spAutoFit/>
            </a:bodyPr>
            <a:lstStyle/>
            <a:p>
              <a:r>
                <a:rPr lang="zh-CN" altLang="en-US" sz="3200" b="1" dirty="0">
                  <a:solidFill>
                    <a:srgbClr val="ED6568"/>
                  </a:solidFill>
                  <a:latin typeface="Arial" panose="020B0604020202090204"/>
                  <a:ea typeface="微软雅黑" panose="020B0503020204020204" pitchFamily="34" charset="-122"/>
                  <a:sym typeface="Arial" panose="020B0604020202090204"/>
                </a:rPr>
                <a:t>家政实训室分类 </a:t>
              </a:r>
              <a:r>
                <a:rPr lang="en-US" altLang="zh-CN" sz="3200" dirty="0">
                  <a:solidFill>
                    <a:srgbClr val="ED6568"/>
                  </a:solidFill>
                  <a:latin typeface="Arial" panose="020B0604020202090204"/>
                  <a:ea typeface="微软雅黑" panose="020B0503020204020204" pitchFamily="34" charset="-122"/>
                  <a:sym typeface="Arial" panose="020B0604020202090204"/>
                </a:rPr>
                <a:t>- </a:t>
              </a:r>
              <a:r>
                <a:rPr lang="zh-CN" altLang="en-US" sz="3200" dirty="0">
                  <a:solidFill>
                    <a:srgbClr val="ED6568"/>
                  </a:solidFill>
                  <a:latin typeface="Arial" panose="020B0604020202090204"/>
                  <a:ea typeface="微软雅黑" panose="020B0503020204020204" pitchFamily="34" charset="-122"/>
                  <a:sym typeface="Arial" panose="020B0604020202090204"/>
                </a:rPr>
                <a:t>婴幼儿照护</a:t>
              </a:r>
              <a:r>
                <a:rPr lang="en-US" altLang="zh-CN" sz="3200" dirty="0">
                  <a:solidFill>
                    <a:srgbClr val="ED6568"/>
                  </a:solidFill>
                  <a:latin typeface="Arial" panose="020B0604020202090204"/>
                  <a:ea typeface="微软雅黑" panose="020B0503020204020204" pitchFamily="34" charset="-122"/>
                  <a:sym typeface="Arial" panose="020B0604020202090204"/>
                </a:rPr>
                <a:t>·</a:t>
              </a:r>
              <a:r>
                <a:rPr lang="zh-CN" altLang="en-US" sz="3200" dirty="0">
                  <a:solidFill>
                    <a:srgbClr val="ED6568"/>
                  </a:solidFill>
                  <a:latin typeface="Arial" panose="020B0604020202090204"/>
                  <a:ea typeface="微软雅黑" panose="020B0503020204020204" pitchFamily="34" charset="-122"/>
                  <a:sym typeface="Arial" panose="020B0604020202090204"/>
                </a:rPr>
                <a:t>配套虚拟教学实训系统</a:t>
              </a:r>
            </a:p>
          </p:txBody>
        </p:sp>
        <p:sp>
          <p:nvSpPr>
            <p:cNvPr id="96" name="椭圆 95"/>
            <p:cNvSpPr/>
            <p:nvPr/>
          </p:nvSpPr>
          <p:spPr>
            <a:xfrm>
              <a:off x="435533" y="309778"/>
              <a:ext cx="635002" cy="635002"/>
            </a:xfrm>
            <a:prstGeom prst="ellipse">
              <a:avLst/>
            </a:prstGeom>
            <a:solidFill>
              <a:srgbClr val="3B4C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sp>
          <p:nvSpPr>
            <p:cNvPr id="99" name="椭圆 98"/>
            <p:cNvSpPr/>
            <p:nvPr/>
          </p:nvSpPr>
          <p:spPr>
            <a:xfrm>
              <a:off x="703129" y="309778"/>
              <a:ext cx="635002" cy="635002"/>
            </a:xfrm>
            <a:prstGeom prst="ellipse">
              <a:avLst/>
            </a:prstGeom>
            <a:solidFill>
              <a:srgbClr val="F9B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grpSp>
      <p:sp>
        <p:nvSpPr>
          <p:cNvPr id="7" name="textbox 22"/>
          <p:cNvSpPr/>
          <p:nvPr/>
        </p:nvSpPr>
        <p:spPr>
          <a:xfrm>
            <a:off x="2789382" y="445242"/>
            <a:ext cx="8802791" cy="327660"/>
          </a:xfrm>
          <a:prstGeom prst="rect">
            <a:avLst/>
          </a:prstGeom>
          <a:ln>
            <a:noFill/>
          </a:ln>
        </p:spPr>
        <p:txBody>
          <a:bodyPr vert="horz" wrap="square" lIns="0" tIns="0" rIns="0" bIns="0" anchor="ctr"/>
          <a:lstStyle/>
          <a:p>
            <a:pPr algn="r" rtl="0" eaLnBrk="0">
              <a:lnSpc>
                <a:spcPct val="88000"/>
              </a:lnSpc>
            </a:pPr>
            <a:r>
              <a:rPr lang="en-US" altLang="zh-CN" sz="1865" dirty="0">
                <a:solidFill>
                  <a:srgbClr val="ED6568"/>
                </a:solidFill>
                <a:latin typeface="微软雅黑" panose="020B0503020204020204" pitchFamily="34" charset="-122"/>
                <a:ea typeface="微软雅黑" panose="020B0503020204020204" pitchFamily="34" charset="-122"/>
              </a:rPr>
              <a:t>………</a:t>
            </a:r>
            <a:endParaRPr lang="zh-CN" altLang="en-US" sz="1865" dirty="0">
              <a:solidFill>
                <a:srgbClr val="ED6568"/>
              </a:solidFill>
              <a:latin typeface="微软雅黑" panose="020B0503020204020204" pitchFamily="34" charset="-122"/>
              <a:ea typeface="微软雅黑" panose="020B0503020204020204" pitchFamily="34" charset="-122"/>
            </a:endParaRPr>
          </a:p>
        </p:txBody>
      </p:sp>
      <p:sp>
        <p:nvSpPr>
          <p:cNvPr id="8" name="椭圆 7"/>
          <p:cNvSpPr/>
          <p:nvPr/>
        </p:nvSpPr>
        <p:spPr>
          <a:xfrm>
            <a:off x="11626300" y="613493"/>
            <a:ext cx="96000" cy="96000"/>
          </a:xfrm>
          <a:prstGeom prst="ellipse">
            <a:avLst/>
          </a:prstGeom>
          <a:noFill/>
          <a:ln w="19050">
            <a:solidFill>
              <a:srgbClr val="3B4C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3" name="picture 272"/>
          <p:cNvPicPr>
            <a:picLocks noChangeAspect="1"/>
          </p:cNvPicPr>
          <p:nvPr/>
        </p:nvPicPr>
        <p:blipFill>
          <a:blip r:embed="rId2"/>
          <a:stretch>
            <a:fillRect/>
          </a:stretch>
        </p:blipFill>
        <p:spPr>
          <a:xfrm>
            <a:off x="4414932" y="1468525"/>
            <a:ext cx="3322320" cy="2071370"/>
          </a:xfrm>
          <a:prstGeom prst="rect">
            <a:avLst/>
          </a:prstGeom>
        </p:spPr>
      </p:pic>
      <p:pic>
        <p:nvPicPr>
          <p:cNvPr id="11" name="picture 273"/>
          <p:cNvPicPr>
            <a:picLocks noChangeAspect="1"/>
          </p:cNvPicPr>
          <p:nvPr/>
        </p:nvPicPr>
        <p:blipFill>
          <a:blip r:embed="rId3"/>
          <a:stretch>
            <a:fillRect/>
          </a:stretch>
        </p:blipFill>
        <p:spPr>
          <a:xfrm>
            <a:off x="891446" y="1468525"/>
            <a:ext cx="3321685" cy="2078990"/>
          </a:xfrm>
          <a:prstGeom prst="rect">
            <a:avLst/>
          </a:prstGeom>
        </p:spPr>
      </p:pic>
      <p:pic>
        <p:nvPicPr>
          <p:cNvPr id="12" name="picture 274"/>
          <p:cNvPicPr>
            <a:picLocks noChangeAspect="1"/>
          </p:cNvPicPr>
          <p:nvPr/>
        </p:nvPicPr>
        <p:blipFill>
          <a:blip r:embed="rId4"/>
          <a:stretch>
            <a:fillRect/>
          </a:stretch>
        </p:blipFill>
        <p:spPr>
          <a:xfrm>
            <a:off x="7966868" y="1468525"/>
            <a:ext cx="3267075" cy="2076450"/>
          </a:xfrm>
          <a:prstGeom prst="rect">
            <a:avLst/>
          </a:prstGeom>
        </p:spPr>
      </p:pic>
      <p:pic>
        <p:nvPicPr>
          <p:cNvPr id="13" name="picture 275"/>
          <p:cNvPicPr>
            <a:picLocks noChangeAspect="1"/>
          </p:cNvPicPr>
          <p:nvPr/>
        </p:nvPicPr>
        <p:blipFill>
          <a:blip r:embed="rId5"/>
          <a:stretch>
            <a:fillRect/>
          </a:stretch>
        </p:blipFill>
        <p:spPr>
          <a:xfrm>
            <a:off x="891446" y="4084319"/>
            <a:ext cx="3321685" cy="1901825"/>
          </a:xfrm>
          <a:prstGeom prst="rect">
            <a:avLst/>
          </a:prstGeom>
        </p:spPr>
      </p:pic>
      <p:pic>
        <p:nvPicPr>
          <p:cNvPr id="14" name="picture 276"/>
          <p:cNvPicPr>
            <a:picLocks noChangeAspect="1"/>
          </p:cNvPicPr>
          <p:nvPr/>
        </p:nvPicPr>
        <p:blipFill>
          <a:blip r:embed="rId6"/>
          <a:stretch>
            <a:fillRect/>
          </a:stretch>
        </p:blipFill>
        <p:spPr>
          <a:xfrm>
            <a:off x="4414932" y="4084319"/>
            <a:ext cx="3317875" cy="1886585"/>
          </a:xfrm>
          <a:prstGeom prst="rect">
            <a:avLst/>
          </a:prstGeom>
        </p:spPr>
      </p:pic>
      <p:pic>
        <p:nvPicPr>
          <p:cNvPr id="15" name="picture 277"/>
          <p:cNvPicPr>
            <a:picLocks noChangeAspect="1"/>
          </p:cNvPicPr>
          <p:nvPr/>
        </p:nvPicPr>
        <p:blipFill>
          <a:blip r:embed="rId7"/>
          <a:stretch>
            <a:fillRect/>
          </a:stretch>
        </p:blipFill>
        <p:spPr>
          <a:xfrm>
            <a:off x="7966868" y="4084319"/>
            <a:ext cx="3267075" cy="1899285"/>
          </a:xfrm>
          <a:prstGeom prst="rect">
            <a:avLst/>
          </a:prstGeom>
        </p:spPr>
      </p:pic>
      <p:sp>
        <p:nvSpPr>
          <p:cNvPr id="16" name="textbox 279"/>
          <p:cNvSpPr/>
          <p:nvPr/>
        </p:nvSpPr>
        <p:spPr>
          <a:xfrm>
            <a:off x="7966867" y="3511187"/>
            <a:ext cx="3240000" cy="360000"/>
          </a:xfrm>
          <a:prstGeom prst="rect">
            <a:avLst/>
          </a:prstGeom>
        </p:spPr>
        <p:txBody>
          <a:bodyPr vert="horz" wrap="square" lIns="0" tIns="0" rIns="0" bIns="0"/>
          <a:lstStyle/>
          <a:p>
            <a:pPr algn="ctr" rtl="0" eaLnBrk="0">
              <a:lnSpc>
                <a:spcPct val="83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algn="ctr" eaLnBrk="0">
              <a:lnSpc>
                <a:spcPts val="1305"/>
              </a:lnSpc>
            </a:pPr>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幼儿园心理学虚拟仿教学系</a:t>
            </a:r>
            <a:r>
              <a:rPr sz="1400" b="1" spc="120"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统</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23" name="textbox 280"/>
          <p:cNvSpPr/>
          <p:nvPr/>
        </p:nvSpPr>
        <p:spPr>
          <a:xfrm>
            <a:off x="4536728" y="5965951"/>
            <a:ext cx="3240000" cy="360000"/>
          </a:xfrm>
          <a:prstGeom prst="rect">
            <a:avLst/>
          </a:prstGeom>
        </p:spPr>
        <p:txBody>
          <a:bodyPr vert="horz" wrap="square" lIns="0" tIns="0" rIns="0" bIns="0"/>
          <a:lstStyle/>
          <a:p>
            <a:pPr algn="ctr" rtl="0" eaLnBrk="0">
              <a:lnSpc>
                <a:spcPct val="83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algn="ctr" eaLnBrk="0">
              <a:lnSpc>
                <a:spcPts val="1300"/>
              </a:lnSpc>
            </a:pPr>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早期教育虚拟教学仿真系</a:t>
            </a:r>
            <a:r>
              <a:rPr sz="1400" b="1" spc="9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统</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24" name="textbox 281"/>
          <p:cNvSpPr/>
          <p:nvPr/>
        </p:nvSpPr>
        <p:spPr>
          <a:xfrm>
            <a:off x="8060555" y="5965951"/>
            <a:ext cx="3240000" cy="360000"/>
          </a:xfrm>
          <a:prstGeom prst="rect">
            <a:avLst/>
          </a:prstGeom>
        </p:spPr>
        <p:txBody>
          <a:bodyPr vert="horz" wrap="square" lIns="0" tIns="0" rIns="0" bIns="0"/>
          <a:lstStyle/>
          <a:p>
            <a:pPr algn="ctr" rtl="0" eaLnBrk="0">
              <a:lnSpc>
                <a:spcPct val="83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algn="ctr" eaLnBrk="0">
              <a:lnSpc>
                <a:spcPts val="1305"/>
              </a:lnSpc>
            </a:pPr>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学前教育安全虚拟仿真系</a:t>
            </a:r>
            <a:r>
              <a:rPr sz="1400" b="1" spc="9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统</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25" name="textbox 282"/>
          <p:cNvSpPr/>
          <p:nvPr/>
        </p:nvSpPr>
        <p:spPr>
          <a:xfrm>
            <a:off x="1091522" y="5966561"/>
            <a:ext cx="3240000" cy="360000"/>
          </a:xfrm>
          <a:prstGeom prst="rect">
            <a:avLst/>
          </a:prstGeom>
        </p:spPr>
        <p:txBody>
          <a:bodyPr vert="horz" wrap="square" lIns="0" tIns="0" rIns="0" bIns="0"/>
          <a:lstStyle/>
          <a:p>
            <a:pPr algn="ctr" rtl="0" eaLnBrk="0">
              <a:lnSpc>
                <a:spcPct val="83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algn="ctr" eaLnBrk="0">
              <a:lnSpc>
                <a:spcPts val="1300"/>
              </a:lnSpc>
            </a:pPr>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幼儿园环境创设仿真系</a:t>
            </a:r>
            <a:r>
              <a:rPr sz="1400" b="1" spc="120"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统</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26" name="textbox 284"/>
          <p:cNvSpPr/>
          <p:nvPr/>
        </p:nvSpPr>
        <p:spPr>
          <a:xfrm>
            <a:off x="4462110" y="3511950"/>
            <a:ext cx="3240000" cy="360000"/>
          </a:xfrm>
          <a:prstGeom prst="rect">
            <a:avLst/>
          </a:prstGeom>
        </p:spPr>
        <p:txBody>
          <a:bodyPr vert="horz" wrap="square" lIns="0" tIns="0" rIns="0" bIns="0"/>
          <a:lstStyle/>
          <a:p>
            <a:pPr algn="ctr" rtl="0" eaLnBrk="0">
              <a:lnSpc>
                <a:spcPct val="83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algn="ctr" eaLnBrk="0">
              <a:lnSpc>
                <a:spcPts val="1300"/>
              </a:lnSpc>
            </a:pPr>
            <a:r>
              <a:rPr sz="1400" b="1"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MR</a:t>
            </a:r>
            <a:r>
              <a:rPr sz="1400" b="1" spc="17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混合现实模拟系</a:t>
            </a:r>
            <a:r>
              <a:rPr sz="1400" b="1" spc="80"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统</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27" name="textbox 285"/>
          <p:cNvSpPr/>
          <p:nvPr/>
        </p:nvSpPr>
        <p:spPr>
          <a:xfrm>
            <a:off x="987494" y="3511950"/>
            <a:ext cx="3240000" cy="360000"/>
          </a:xfrm>
          <a:prstGeom prst="rect">
            <a:avLst/>
          </a:prstGeom>
        </p:spPr>
        <p:txBody>
          <a:bodyPr vert="horz" wrap="square" lIns="0" tIns="0" rIns="0" bIns="0"/>
          <a:lstStyle/>
          <a:p>
            <a:pPr algn="ctr" rtl="0" eaLnBrk="0">
              <a:lnSpc>
                <a:spcPct val="83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algn="ctr" eaLnBrk="0">
              <a:lnSpc>
                <a:spcPts val="1300"/>
              </a:lnSpc>
            </a:pPr>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早教模拟仿真系</a:t>
            </a:r>
            <a:r>
              <a:rPr sz="1400" b="1" spc="9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统</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单圆角 21"/>
          <p:cNvSpPr/>
          <p:nvPr/>
        </p:nvSpPr>
        <p:spPr>
          <a:xfrm rot="5400000">
            <a:off x="1539144" y="1165448"/>
            <a:ext cx="4229100" cy="5352604"/>
          </a:xfrm>
          <a:prstGeom prst="round1Rect">
            <a:avLst>
              <a:gd name="adj" fmla="val 0"/>
            </a:avLst>
          </a:prstGeom>
          <a:solidFill>
            <a:srgbClr val="ED6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 name="picture 287"/>
          <p:cNvPicPr>
            <a:picLocks noChangeAspect="1"/>
          </p:cNvPicPr>
          <p:nvPr/>
        </p:nvPicPr>
        <p:blipFill>
          <a:blip r:embed="rId2"/>
          <a:stretch>
            <a:fillRect/>
          </a:stretch>
        </p:blipFill>
        <p:spPr>
          <a:xfrm rot="21600000">
            <a:off x="4870955" y="1727198"/>
            <a:ext cx="6336665" cy="4237990"/>
          </a:xfrm>
          <a:prstGeom prst="rect">
            <a:avLst/>
          </a:prstGeom>
        </p:spPr>
      </p:pic>
      <p:grpSp>
        <p:nvGrpSpPr>
          <p:cNvPr id="94" name="组合 93"/>
          <p:cNvGrpSpPr/>
          <p:nvPr/>
        </p:nvGrpSpPr>
        <p:grpSpPr>
          <a:xfrm>
            <a:off x="435533" y="356032"/>
            <a:ext cx="5927102" cy="635002"/>
            <a:chOff x="435533" y="309778"/>
            <a:chExt cx="5927102" cy="635002"/>
          </a:xfrm>
        </p:grpSpPr>
        <p:sp>
          <p:nvSpPr>
            <p:cNvPr id="95" name="TextBox 1"/>
            <p:cNvSpPr txBox="1"/>
            <p:nvPr/>
          </p:nvSpPr>
          <p:spPr>
            <a:xfrm>
              <a:off x="1300031" y="345480"/>
              <a:ext cx="5062604" cy="584775"/>
            </a:xfrm>
            <a:prstGeom prst="rect">
              <a:avLst/>
            </a:prstGeom>
            <a:noFill/>
          </p:spPr>
          <p:txBody>
            <a:bodyPr wrap="none" rtlCol="0">
              <a:spAutoFit/>
            </a:bodyPr>
            <a:lstStyle/>
            <a:p>
              <a:r>
                <a:rPr lang="zh-CN" altLang="en-US" sz="3200" b="1" dirty="0">
                  <a:solidFill>
                    <a:srgbClr val="ED6568"/>
                  </a:solidFill>
                  <a:latin typeface="Arial" panose="020B0604020202090204"/>
                  <a:ea typeface="微软雅黑" panose="020B0503020204020204" pitchFamily="34" charset="-122"/>
                  <a:sym typeface="Arial" panose="020B0604020202090204"/>
                </a:rPr>
                <a:t>家政实训室分类 </a:t>
              </a:r>
              <a:r>
                <a:rPr lang="en-US" altLang="zh-CN" sz="3200" dirty="0">
                  <a:solidFill>
                    <a:srgbClr val="ED6568"/>
                  </a:solidFill>
                  <a:latin typeface="Arial" panose="020B0604020202090204"/>
                  <a:ea typeface="微软雅黑" panose="020B0503020204020204" pitchFamily="34" charset="-122"/>
                  <a:sym typeface="Arial" panose="020B0604020202090204"/>
                </a:rPr>
                <a:t>- </a:t>
              </a:r>
              <a:r>
                <a:rPr lang="zh-CN" altLang="en-US" sz="3200" dirty="0">
                  <a:solidFill>
                    <a:srgbClr val="ED6568"/>
                  </a:solidFill>
                  <a:latin typeface="Arial" panose="020B0604020202090204"/>
                  <a:ea typeface="微软雅黑" panose="020B0503020204020204" pitchFamily="34" charset="-122"/>
                  <a:sym typeface="Arial" panose="020B0604020202090204"/>
                </a:rPr>
                <a:t>产妇照护</a:t>
              </a:r>
            </a:p>
          </p:txBody>
        </p:sp>
        <p:sp>
          <p:nvSpPr>
            <p:cNvPr id="96" name="椭圆 95"/>
            <p:cNvSpPr/>
            <p:nvPr/>
          </p:nvSpPr>
          <p:spPr>
            <a:xfrm>
              <a:off x="435533" y="309778"/>
              <a:ext cx="635002" cy="635002"/>
            </a:xfrm>
            <a:prstGeom prst="ellipse">
              <a:avLst/>
            </a:prstGeom>
            <a:solidFill>
              <a:srgbClr val="3B4C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sp>
          <p:nvSpPr>
            <p:cNvPr id="99" name="椭圆 98"/>
            <p:cNvSpPr/>
            <p:nvPr/>
          </p:nvSpPr>
          <p:spPr>
            <a:xfrm>
              <a:off x="703129" y="309778"/>
              <a:ext cx="635002" cy="635002"/>
            </a:xfrm>
            <a:prstGeom prst="ellipse">
              <a:avLst/>
            </a:prstGeom>
            <a:solidFill>
              <a:srgbClr val="F9B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grpSp>
      <p:sp>
        <p:nvSpPr>
          <p:cNvPr id="7" name="textbox 22"/>
          <p:cNvSpPr/>
          <p:nvPr/>
        </p:nvSpPr>
        <p:spPr>
          <a:xfrm>
            <a:off x="2789382" y="445242"/>
            <a:ext cx="8802791" cy="327660"/>
          </a:xfrm>
          <a:prstGeom prst="rect">
            <a:avLst/>
          </a:prstGeom>
          <a:ln>
            <a:noFill/>
          </a:ln>
        </p:spPr>
        <p:txBody>
          <a:bodyPr vert="horz" wrap="square" lIns="0" tIns="0" rIns="0" bIns="0" anchor="ctr"/>
          <a:lstStyle/>
          <a:p>
            <a:pPr algn="r" rtl="0" eaLnBrk="0">
              <a:lnSpc>
                <a:spcPct val="88000"/>
              </a:lnSpc>
            </a:pPr>
            <a:r>
              <a:rPr lang="en-US" altLang="zh-CN" sz="1865" dirty="0">
                <a:solidFill>
                  <a:srgbClr val="ED6568"/>
                </a:solidFill>
                <a:latin typeface="微软雅黑" panose="020B0503020204020204" pitchFamily="34" charset="-122"/>
                <a:ea typeface="微软雅黑" panose="020B0503020204020204" pitchFamily="34" charset="-122"/>
              </a:rPr>
              <a:t>……………………………………………………………………</a:t>
            </a:r>
            <a:endParaRPr lang="zh-CN" altLang="en-US" sz="1865" dirty="0">
              <a:solidFill>
                <a:srgbClr val="ED6568"/>
              </a:solidFill>
              <a:latin typeface="微软雅黑" panose="020B0503020204020204" pitchFamily="34" charset="-122"/>
              <a:ea typeface="微软雅黑" panose="020B0503020204020204" pitchFamily="34" charset="-122"/>
            </a:endParaRPr>
          </a:p>
        </p:txBody>
      </p:sp>
      <p:sp>
        <p:nvSpPr>
          <p:cNvPr id="8" name="椭圆 7"/>
          <p:cNvSpPr/>
          <p:nvPr/>
        </p:nvSpPr>
        <p:spPr>
          <a:xfrm>
            <a:off x="11626300" y="613493"/>
            <a:ext cx="96000" cy="96000"/>
          </a:xfrm>
          <a:prstGeom prst="ellipse">
            <a:avLst/>
          </a:prstGeom>
          <a:noFill/>
          <a:ln w="19050">
            <a:solidFill>
              <a:srgbClr val="3B4C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textbox 161"/>
          <p:cNvSpPr/>
          <p:nvPr/>
        </p:nvSpPr>
        <p:spPr>
          <a:xfrm>
            <a:off x="1480110" y="2756959"/>
            <a:ext cx="4118928" cy="2999317"/>
          </a:xfrm>
          <a:prstGeom prst="rect">
            <a:avLst/>
          </a:prstGeom>
          <a:ln>
            <a:noFill/>
          </a:ln>
        </p:spPr>
        <p:txBody>
          <a:bodyPr vert="horz" wrap="square" lIns="0" tIns="0" rIns="0" bIns="0"/>
          <a:lstStyle/>
          <a:p>
            <a:pPr marL="655320" indent="-342900" eaLnBrk="0">
              <a:lnSpc>
                <a:spcPct val="130000"/>
              </a:lnSpc>
              <a:buFont typeface="+mj-lt"/>
              <a:buAutoNum type="arabicPeriod"/>
            </a:pPr>
            <a:r>
              <a:rPr lang="zh-CN" altLang="en-US"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产后修复实训室</a:t>
            </a:r>
          </a:p>
          <a:p>
            <a:pPr marL="655320" indent="-342900" eaLnBrk="0">
              <a:lnSpc>
                <a:spcPct val="130000"/>
              </a:lnSpc>
              <a:buFont typeface="+mj-lt"/>
              <a:buAutoNum type="arabicPeriod"/>
            </a:pPr>
            <a:r>
              <a:rPr lang="zh-CN" altLang="en-US"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催乳技能实训室</a:t>
            </a:r>
          </a:p>
          <a:p>
            <a:pPr marL="655320" indent="-342900" eaLnBrk="0">
              <a:lnSpc>
                <a:spcPct val="130000"/>
              </a:lnSpc>
              <a:buFont typeface="+mj-lt"/>
              <a:buAutoNum type="arabicPeriod"/>
            </a:pPr>
            <a:r>
              <a:rPr lang="zh-CN" altLang="en-US"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瑜伽形体实训室</a:t>
            </a:r>
          </a:p>
          <a:p>
            <a:pPr marL="655320" indent="-342900" eaLnBrk="0">
              <a:lnSpc>
                <a:spcPct val="130000"/>
              </a:lnSpc>
              <a:buFont typeface="+mj-lt"/>
              <a:buAutoNum type="arabicPeriod"/>
            </a:pPr>
            <a:r>
              <a:rPr lang="zh-CN" altLang="en-US"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产后个护实训室</a:t>
            </a:r>
          </a:p>
          <a:p>
            <a:pPr marL="655320" indent="-342900" eaLnBrk="0">
              <a:lnSpc>
                <a:spcPct val="130000"/>
              </a:lnSpc>
              <a:buFont typeface="+mj-lt"/>
              <a:buAutoNum type="arabicPeriod"/>
            </a:pPr>
            <a:r>
              <a:rPr lang="zh-CN" altLang="en-US"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熏蒸药浴实训室</a:t>
            </a:r>
          </a:p>
          <a:p>
            <a:pPr marL="655320" indent="-342900" eaLnBrk="0">
              <a:lnSpc>
                <a:spcPct val="130000"/>
              </a:lnSpc>
              <a:buFont typeface="+mj-lt"/>
              <a:buAutoNum type="arabicPeriod"/>
            </a:pPr>
            <a:r>
              <a:rPr lang="zh-CN" altLang="en-US"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模拟月子会所</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组合 93"/>
          <p:cNvGrpSpPr/>
          <p:nvPr/>
        </p:nvGrpSpPr>
        <p:grpSpPr>
          <a:xfrm>
            <a:off x="435533" y="356032"/>
            <a:ext cx="5927102" cy="635002"/>
            <a:chOff x="435533" y="309778"/>
            <a:chExt cx="5927102" cy="635002"/>
          </a:xfrm>
        </p:grpSpPr>
        <p:sp>
          <p:nvSpPr>
            <p:cNvPr id="95" name="TextBox 1"/>
            <p:cNvSpPr txBox="1"/>
            <p:nvPr/>
          </p:nvSpPr>
          <p:spPr>
            <a:xfrm>
              <a:off x="1300031" y="345480"/>
              <a:ext cx="5062604" cy="584775"/>
            </a:xfrm>
            <a:prstGeom prst="rect">
              <a:avLst/>
            </a:prstGeom>
            <a:noFill/>
          </p:spPr>
          <p:txBody>
            <a:bodyPr wrap="none" rtlCol="0">
              <a:spAutoFit/>
            </a:bodyPr>
            <a:lstStyle/>
            <a:p>
              <a:r>
                <a:rPr lang="zh-CN" altLang="en-US" sz="3200" b="1" dirty="0">
                  <a:solidFill>
                    <a:srgbClr val="ED6568"/>
                  </a:solidFill>
                  <a:latin typeface="Arial" panose="020B0604020202090204"/>
                  <a:ea typeface="微软雅黑" panose="020B0503020204020204" pitchFamily="34" charset="-122"/>
                  <a:sym typeface="Arial" panose="020B0604020202090204"/>
                </a:rPr>
                <a:t>家政实训室分类 </a:t>
              </a:r>
              <a:r>
                <a:rPr lang="en-US" altLang="zh-CN" sz="3200" dirty="0">
                  <a:solidFill>
                    <a:srgbClr val="ED6568"/>
                  </a:solidFill>
                  <a:latin typeface="Arial" panose="020B0604020202090204"/>
                  <a:ea typeface="微软雅黑" panose="020B0503020204020204" pitchFamily="34" charset="-122"/>
                  <a:sym typeface="Arial" panose="020B0604020202090204"/>
                </a:rPr>
                <a:t>- </a:t>
              </a:r>
              <a:r>
                <a:rPr lang="zh-CN" altLang="en-US" sz="3200" dirty="0">
                  <a:solidFill>
                    <a:srgbClr val="ED6568"/>
                  </a:solidFill>
                  <a:latin typeface="Arial" panose="020B0604020202090204"/>
                  <a:ea typeface="微软雅黑" panose="020B0503020204020204" pitchFamily="34" charset="-122"/>
                  <a:sym typeface="Arial" panose="020B0604020202090204"/>
                </a:rPr>
                <a:t>产妇照护</a:t>
              </a:r>
            </a:p>
          </p:txBody>
        </p:sp>
        <p:sp>
          <p:nvSpPr>
            <p:cNvPr id="96" name="椭圆 95"/>
            <p:cNvSpPr/>
            <p:nvPr/>
          </p:nvSpPr>
          <p:spPr>
            <a:xfrm>
              <a:off x="435533" y="309778"/>
              <a:ext cx="635002" cy="635002"/>
            </a:xfrm>
            <a:prstGeom prst="ellipse">
              <a:avLst/>
            </a:prstGeom>
            <a:solidFill>
              <a:srgbClr val="3B4C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sp>
          <p:nvSpPr>
            <p:cNvPr id="99" name="椭圆 98"/>
            <p:cNvSpPr/>
            <p:nvPr/>
          </p:nvSpPr>
          <p:spPr>
            <a:xfrm>
              <a:off x="703129" y="309778"/>
              <a:ext cx="635002" cy="635002"/>
            </a:xfrm>
            <a:prstGeom prst="ellipse">
              <a:avLst/>
            </a:prstGeom>
            <a:solidFill>
              <a:srgbClr val="F9B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grpSp>
      <p:sp>
        <p:nvSpPr>
          <p:cNvPr id="7" name="textbox 22"/>
          <p:cNvSpPr/>
          <p:nvPr/>
        </p:nvSpPr>
        <p:spPr>
          <a:xfrm>
            <a:off x="2789382" y="445242"/>
            <a:ext cx="8802791" cy="327660"/>
          </a:xfrm>
          <a:prstGeom prst="rect">
            <a:avLst/>
          </a:prstGeom>
          <a:ln>
            <a:noFill/>
          </a:ln>
        </p:spPr>
        <p:txBody>
          <a:bodyPr vert="horz" wrap="square" lIns="0" tIns="0" rIns="0" bIns="0" anchor="ctr"/>
          <a:lstStyle/>
          <a:p>
            <a:pPr algn="r" rtl="0" eaLnBrk="0">
              <a:lnSpc>
                <a:spcPct val="88000"/>
              </a:lnSpc>
            </a:pPr>
            <a:r>
              <a:rPr lang="en-US" altLang="zh-CN" sz="1865" dirty="0">
                <a:solidFill>
                  <a:srgbClr val="ED6568"/>
                </a:solidFill>
                <a:latin typeface="微软雅黑" panose="020B0503020204020204" pitchFamily="34" charset="-122"/>
                <a:ea typeface="微软雅黑" panose="020B0503020204020204" pitchFamily="34" charset="-122"/>
              </a:rPr>
              <a:t>……………………………………………………………………</a:t>
            </a:r>
            <a:endParaRPr lang="zh-CN" altLang="en-US" sz="1865" dirty="0">
              <a:solidFill>
                <a:srgbClr val="ED6568"/>
              </a:solidFill>
              <a:latin typeface="微软雅黑" panose="020B0503020204020204" pitchFamily="34" charset="-122"/>
              <a:ea typeface="微软雅黑" panose="020B0503020204020204" pitchFamily="34" charset="-122"/>
            </a:endParaRPr>
          </a:p>
        </p:txBody>
      </p:sp>
      <p:sp>
        <p:nvSpPr>
          <p:cNvPr id="8" name="椭圆 7"/>
          <p:cNvSpPr/>
          <p:nvPr/>
        </p:nvSpPr>
        <p:spPr>
          <a:xfrm>
            <a:off x="11626300" y="613493"/>
            <a:ext cx="96000" cy="96000"/>
          </a:xfrm>
          <a:prstGeom prst="ellipse">
            <a:avLst/>
          </a:prstGeom>
          <a:noFill/>
          <a:ln w="19050">
            <a:solidFill>
              <a:srgbClr val="3B4C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3" name="picture 292"/>
          <p:cNvPicPr>
            <a:picLocks noChangeAspect="1"/>
          </p:cNvPicPr>
          <p:nvPr/>
        </p:nvPicPr>
        <p:blipFill>
          <a:blip r:embed="rId2"/>
          <a:stretch>
            <a:fillRect/>
          </a:stretch>
        </p:blipFill>
        <p:spPr>
          <a:xfrm rot="21600000">
            <a:off x="8067039" y="4026995"/>
            <a:ext cx="3360928" cy="1969091"/>
          </a:xfrm>
          <a:prstGeom prst="rect">
            <a:avLst/>
          </a:prstGeom>
        </p:spPr>
      </p:pic>
      <p:pic>
        <p:nvPicPr>
          <p:cNvPr id="4" name="picture 293"/>
          <p:cNvPicPr>
            <a:picLocks noChangeAspect="1"/>
          </p:cNvPicPr>
          <p:nvPr/>
        </p:nvPicPr>
        <p:blipFill>
          <a:blip r:embed="rId3"/>
          <a:stretch>
            <a:fillRect/>
          </a:stretch>
        </p:blipFill>
        <p:spPr>
          <a:xfrm rot="21600000">
            <a:off x="759969" y="4026995"/>
            <a:ext cx="3360927" cy="1969091"/>
          </a:xfrm>
          <a:prstGeom prst="rect">
            <a:avLst/>
          </a:prstGeom>
        </p:spPr>
      </p:pic>
      <p:pic>
        <p:nvPicPr>
          <p:cNvPr id="5" name="picture 294"/>
          <p:cNvPicPr>
            <a:picLocks noChangeAspect="1"/>
          </p:cNvPicPr>
          <p:nvPr/>
        </p:nvPicPr>
        <p:blipFill>
          <a:blip r:embed="rId4"/>
          <a:stretch>
            <a:fillRect/>
          </a:stretch>
        </p:blipFill>
        <p:spPr>
          <a:xfrm rot="21600000">
            <a:off x="4413505" y="4026995"/>
            <a:ext cx="3360927" cy="1967311"/>
          </a:xfrm>
          <a:prstGeom prst="rect">
            <a:avLst/>
          </a:prstGeom>
        </p:spPr>
      </p:pic>
      <p:pic>
        <p:nvPicPr>
          <p:cNvPr id="6" name="picture 295"/>
          <p:cNvPicPr>
            <a:picLocks noChangeAspect="1"/>
          </p:cNvPicPr>
          <p:nvPr/>
        </p:nvPicPr>
        <p:blipFill>
          <a:blip r:embed="rId5"/>
          <a:stretch>
            <a:fillRect/>
          </a:stretch>
        </p:blipFill>
        <p:spPr>
          <a:xfrm rot="21600000">
            <a:off x="8069071" y="1436199"/>
            <a:ext cx="3360420" cy="2079625"/>
          </a:xfrm>
          <a:prstGeom prst="rect">
            <a:avLst/>
          </a:prstGeom>
        </p:spPr>
      </p:pic>
      <p:pic>
        <p:nvPicPr>
          <p:cNvPr id="9" name="picture 296"/>
          <p:cNvPicPr>
            <a:picLocks noChangeAspect="1"/>
          </p:cNvPicPr>
          <p:nvPr/>
        </p:nvPicPr>
        <p:blipFill>
          <a:blip r:embed="rId6"/>
          <a:stretch>
            <a:fillRect/>
          </a:stretch>
        </p:blipFill>
        <p:spPr>
          <a:xfrm rot="21600000">
            <a:off x="759969" y="1436199"/>
            <a:ext cx="3360420" cy="2072005"/>
          </a:xfrm>
          <a:prstGeom prst="rect">
            <a:avLst/>
          </a:prstGeom>
        </p:spPr>
      </p:pic>
      <p:pic>
        <p:nvPicPr>
          <p:cNvPr id="10" name="picture 297"/>
          <p:cNvPicPr>
            <a:picLocks noChangeAspect="1"/>
          </p:cNvPicPr>
          <p:nvPr/>
        </p:nvPicPr>
        <p:blipFill>
          <a:blip r:embed="rId7"/>
          <a:stretch>
            <a:fillRect/>
          </a:stretch>
        </p:blipFill>
        <p:spPr>
          <a:xfrm rot="21600000">
            <a:off x="4415537" y="1436199"/>
            <a:ext cx="3360420" cy="2072005"/>
          </a:xfrm>
          <a:prstGeom prst="rect">
            <a:avLst/>
          </a:prstGeom>
        </p:spPr>
      </p:pic>
      <p:sp>
        <p:nvSpPr>
          <p:cNvPr id="11" name="textbox 300"/>
          <p:cNvSpPr/>
          <p:nvPr/>
        </p:nvSpPr>
        <p:spPr>
          <a:xfrm>
            <a:off x="820432" y="3428326"/>
            <a:ext cx="3240000" cy="216747"/>
          </a:xfrm>
          <a:prstGeom prst="rect">
            <a:avLst/>
          </a:prstGeom>
        </p:spPr>
        <p:txBody>
          <a:bodyPr vert="horz" wrap="square" lIns="0" tIns="0" rIns="0" bIns="0"/>
          <a:lstStyle/>
          <a:p>
            <a:pPr algn="ctr" rtl="0" eaLnBrk="0">
              <a:lnSpc>
                <a:spcPct val="82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algn="ctr" eaLnBrk="0"/>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产后修复实训</a:t>
            </a:r>
            <a:r>
              <a:rPr sz="1400" b="1" spc="107"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12" name="textbox 301"/>
          <p:cNvSpPr/>
          <p:nvPr/>
        </p:nvSpPr>
        <p:spPr>
          <a:xfrm>
            <a:off x="824498" y="5923631"/>
            <a:ext cx="3240000" cy="216747"/>
          </a:xfrm>
          <a:prstGeom prst="rect">
            <a:avLst/>
          </a:prstGeom>
        </p:spPr>
        <p:txBody>
          <a:bodyPr vert="horz" wrap="square" lIns="0" tIns="0" rIns="0" bIns="0"/>
          <a:lstStyle/>
          <a:p>
            <a:pPr algn="ctr" rtl="0" eaLnBrk="0">
              <a:lnSpc>
                <a:spcPct val="82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algn="ctr" eaLnBrk="0"/>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产后个护实训</a:t>
            </a:r>
            <a:r>
              <a:rPr sz="1400" b="1" spc="107"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13" name="textbox 302"/>
          <p:cNvSpPr/>
          <p:nvPr/>
        </p:nvSpPr>
        <p:spPr>
          <a:xfrm>
            <a:off x="4478673" y="3429172"/>
            <a:ext cx="3240000" cy="216747"/>
          </a:xfrm>
          <a:prstGeom prst="rect">
            <a:avLst/>
          </a:prstGeom>
        </p:spPr>
        <p:txBody>
          <a:bodyPr vert="horz" wrap="square" lIns="0" tIns="0" rIns="0" bIns="0"/>
          <a:lstStyle/>
          <a:p>
            <a:pPr algn="ctr" rtl="0" eaLnBrk="0">
              <a:lnSpc>
                <a:spcPct val="82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algn="ctr" eaLnBrk="0"/>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催乳技能实训</a:t>
            </a:r>
            <a:r>
              <a:rPr sz="1400" b="1" spc="107"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14" name="textbox 303"/>
          <p:cNvSpPr/>
          <p:nvPr/>
        </p:nvSpPr>
        <p:spPr>
          <a:xfrm>
            <a:off x="4473969" y="5924304"/>
            <a:ext cx="3240000" cy="216747"/>
          </a:xfrm>
          <a:prstGeom prst="rect">
            <a:avLst/>
          </a:prstGeom>
        </p:spPr>
        <p:txBody>
          <a:bodyPr vert="horz" wrap="square" lIns="0" tIns="0" rIns="0" bIns="0"/>
          <a:lstStyle/>
          <a:p>
            <a:pPr algn="ctr" rtl="0" eaLnBrk="0">
              <a:lnSpc>
                <a:spcPct val="82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algn="ctr" eaLnBrk="0"/>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熏蒸药浴实训</a:t>
            </a:r>
            <a:r>
              <a:rPr sz="1400" b="1" spc="9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15" name="textbox 304"/>
          <p:cNvSpPr/>
          <p:nvPr/>
        </p:nvSpPr>
        <p:spPr>
          <a:xfrm>
            <a:off x="8127502" y="3429000"/>
            <a:ext cx="3240000" cy="215900"/>
          </a:xfrm>
          <a:prstGeom prst="rect">
            <a:avLst/>
          </a:prstGeom>
        </p:spPr>
        <p:txBody>
          <a:bodyPr vert="horz" wrap="square" lIns="0" tIns="0" rIns="0" bIns="0"/>
          <a:lstStyle/>
          <a:p>
            <a:pPr algn="ctr" rtl="0" eaLnBrk="0">
              <a:lnSpc>
                <a:spcPct val="79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algn="ctr" eaLnBrk="0"/>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瑜伽形体实训</a:t>
            </a:r>
            <a:r>
              <a:rPr sz="1400" b="1" spc="107"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16" name="textbox 305"/>
          <p:cNvSpPr/>
          <p:nvPr/>
        </p:nvSpPr>
        <p:spPr>
          <a:xfrm>
            <a:off x="8127502" y="5924980"/>
            <a:ext cx="3240000" cy="215900"/>
          </a:xfrm>
          <a:prstGeom prst="rect">
            <a:avLst/>
          </a:prstGeom>
        </p:spPr>
        <p:txBody>
          <a:bodyPr vert="horz" wrap="square" lIns="0" tIns="0" rIns="0" bIns="0"/>
          <a:lstStyle/>
          <a:p>
            <a:pPr algn="ctr" rtl="0" eaLnBrk="0">
              <a:lnSpc>
                <a:spcPct val="87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algn="ctr" eaLnBrk="0">
              <a:lnSpc>
                <a:spcPct val="99000"/>
              </a:lnSpc>
            </a:pPr>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模拟月子会</a:t>
            </a:r>
            <a:r>
              <a:rPr sz="1400" b="1" spc="107"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所</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单圆角 21"/>
          <p:cNvSpPr/>
          <p:nvPr/>
        </p:nvSpPr>
        <p:spPr>
          <a:xfrm rot="5400000">
            <a:off x="1539144" y="1165448"/>
            <a:ext cx="4229100" cy="5352604"/>
          </a:xfrm>
          <a:prstGeom prst="round1Rect">
            <a:avLst>
              <a:gd name="adj" fmla="val 0"/>
            </a:avLst>
          </a:prstGeom>
          <a:solidFill>
            <a:srgbClr val="ED6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3" name="picture 307"/>
          <p:cNvPicPr>
            <a:picLocks noChangeAspect="1"/>
          </p:cNvPicPr>
          <p:nvPr/>
        </p:nvPicPr>
        <p:blipFill>
          <a:blip r:embed="rId2"/>
          <a:stretch>
            <a:fillRect/>
          </a:stretch>
        </p:blipFill>
        <p:spPr>
          <a:xfrm rot="21600000">
            <a:off x="4871085" y="1727835"/>
            <a:ext cx="6340475" cy="4228465"/>
          </a:xfrm>
          <a:prstGeom prst="rect">
            <a:avLst/>
          </a:prstGeom>
        </p:spPr>
      </p:pic>
      <p:grpSp>
        <p:nvGrpSpPr>
          <p:cNvPr id="94" name="组合 93"/>
          <p:cNvGrpSpPr/>
          <p:nvPr/>
        </p:nvGrpSpPr>
        <p:grpSpPr>
          <a:xfrm>
            <a:off x="435533" y="356032"/>
            <a:ext cx="5927102" cy="635002"/>
            <a:chOff x="435533" y="309778"/>
            <a:chExt cx="5927102" cy="635002"/>
          </a:xfrm>
        </p:grpSpPr>
        <p:sp>
          <p:nvSpPr>
            <p:cNvPr id="95" name="TextBox 1"/>
            <p:cNvSpPr txBox="1"/>
            <p:nvPr/>
          </p:nvSpPr>
          <p:spPr>
            <a:xfrm>
              <a:off x="1300031" y="345480"/>
              <a:ext cx="5062604" cy="584775"/>
            </a:xfrm>
            <a:prstGeom prst="rect">
              <a:avLst/>
            </a:prstGeom>
            <a:noFill/>
          </p:spPr>
          <p:txBody>
            <a:bodyPr wrap="none" rtlCol="0">
              <a:spAutoFit/>
            </a:bodyPr>
            <a:lstStyle/>
            <a:p>
              <a:r>
                <a:rPr lang="zh-CN" altLang="en-US" sz="3200" b="1" dirty="0">
                  <a:solidFill>
                    <a:srgbClr val="ED6568"/>
                  </a:solidFill>
                  <a:latin typeface="Arial" panose="020B0604020202090204"/>
                  <a:ea typeface="微软雅黑" panose="020B0503020204020204" pitchFamily="34" charset="-122"/>
                  <a:sym typeface="Arial" panose="020B0604020202090204"/>
                </a:rPr>
                <a:t>家政实训室分类 </a:t>
              </a:r>
              <a:r>
                <a:rPr lang="en-US" altLang="zh-CN" sz="3200" dirty="0">
                  <a:solidFill>
                    <a:srgbClr val="ED6568"/>
                  </a:solidFill>
                  <a:latin typeface="Arial" panose="020B0604020202090204"/>
                  <a:ea typeface="微软雅黑" panose="020B0503020204020204" pitchFamily="34" charset="-122"/>
                  <a:sym typeface="Arial" panose="020B0604020202090204"/>
                </a:rPr>
                <a:t>- </a:t>
              </a:r>
              <a:r>
                <a:rPr lang="zh-CN" altLang="en-US" sz="3200" dirty="0">
                  <a:solidFill>
                    <a:srgbClr val="ED6568"/>
                  </a:solidFill>
                  <a:latin typeface="Arial" panose="020B0604020202090204"/>
                  <a:ea typeface="微软雅黑" panose="020B0503020204020204" pitchFamily="34" charset="-122"/>
                  <a:sym typeface="Arial" panose="020B0604020202090204"/>
                </a:rPr>
                <a:t>老年照护</a:t>
              </a:r>
            </a:p>
          </p:txBody>
        </p:sp>
        <p:sp>
          <p:nvSpPr>
            <p:cNvPr id="96" name="椭圆 95"/>
            <p:cNvSpPr/>
            <p:nvPr/>
          </p:nvSpPr>
          <p:spPr>
            <a:xfrm>
              <a:off x="435533" y="309778"/>
              <a:ext cx="635002" cy="635002"/>
            </a:xfrm>
            <a:prstGeom prst="ellipse">
              <a:avLst/>
            </a:prstGeom>
            <a:solidFill>
              <a:srgbClr val="3B4C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sp>
          <p:nvSpPr>
            <p:cNvPr id="99" name="椭圆 98"/>
            <p:cNvSpPr/>
            <p:nvPr/>
          </p:nvSpPr>
          <p:spPr>
            <a:xfrm>
              <a:off x="703129" y="309778"/>
              <a:ext cx="635002" cy="635002"/>
            </a:xfrm>
            <a:prstGeom prst="ellipse">
              <a:avLst/>
            </a:prstGeom>
            <a:solidFill>
              <a:srgbClr val="F9B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grpSp>
      <p:sp>
        <p:nvSpPr>
          <p:cNvPr id="7" name="textbox 22"/>
          <p:cNvSpPr/>
          <p:nvPr/>
        </p:nvSpPr>
        <p:spPr>
          <a:xfrm>
            <a:off x="2789382" y="445242"/>
            <a:ext cx="8802791" cy="327660"/>
          </a:xfrm>
          <a:prstGeom prst="rect">
            <a:avLst/>
          </a:prstGeom>
          <a:ln>
            <a:noFill/>
          </a:ln>
        </p:spPr>
        <p:txBody>
          <a:bodyPr vert="horz" wrap="square" lIns="0" tIns="0" rIns="0" bIns="0" anchor="ctr"/>
          <a:lstStyle/>
          <a:p>
            <a:pPr algn="r" rtl="0" eaLnBrk="0">
              <a:lnSpc>
                <a:spcPct val="88000"/>
              </a:lnSpc>
            </a:pPr>
            <a:r>
              <a:rPr lang="en-US" altLang="zh-CN" sz="1865" dirty="0">
                <a:solidFill>
                  <a:srgbClr val="ED6568"/>
                </a:solidFill>
                <a:latin typeface="微软雅黑" panose="020B0503020204020204" pitchFamily="34" charset="-122"/>
                <a:ea typeface="微软雅黑" panose="020B0503020204020204" pitchFamily="34" charset="-122"/>
              </a:rPr>
              <a:t>……………………………………………………………………</a:t>
            </a:r>
            <a:endParaRPr lang="zh-CN" altLang="en-US" sz="1865" dirty="0">
              <a:solidFill>
                <a:srgbClr val="ED6568"/>
              </a:solidFill>
              <a:latin typeface="微软雅黑" panose="020B0503020204020204" pitchFamily="34" charset="-122"/>
              <a:ea typeface="微软雅黑" panose="020B0503020204020204" pitchFamily="34" charset="-122"/>
            </a:endParaRPr>
          </a:p>
        </p:txBody>
      </p:sp>
      <p:sp>
        <p:nvSpPr>
          <p:cNvPr id="8" name="椭圆 7"/>
          <p:cNvSpPr/>
          <p:nvPr/>
        </p:nvSpPr>
        <p:spPr>
          <a:xfrm>
            <a:off x="11626300" y="613493"/>
            <a:ext cx="96000" cy="96000"/>
          </a:xfrm>
          <a:prstGeom prst="ellipse">
            <a:avLst/>
          </a:prstGeom>
          <a:noFill/>
          <a:ln w="19050">
            <a:solidFill>
              <a:srgbClr val="3B4C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textbox 161"/>
          <p:cNvSpPr/>
          <p:nvPr/>
        </p:nvSpPr>
        <p:spPr>
          <a:xfrm>
            <a:off x="1299845" y="1919605"/>
            <a:ext cx="3265170" cy="2999105"/>
          </a:xfrm>
          <a:prstGeom prst="rect">
            <a:avLst/>
          </a:prstGeom>
          <a:ln>
            <a:noFill/>
          </a:ln>
        </p:spPr>
        <p:txBody>
          <a:bodyPr vert="horz" wrap="square" lIns="0" tIns="0" rIns="0" bIns="0"/>
          <a:lstStyle/>
          <a:p>
            <a:pPr marL="655320" indent="-342900" eaLnBrk="0">
              <a:lnSpc>
                <a:spcPct val="130000"/>
              </a:lnSpc>
              <a:buFont typeface="+mj-lt"/>
              <a:buAutoNum type="arabicPeriod"/>
            </a:pPr>
            <a:r>
              <a:rPr lang="zh-CN" altLang="en-US"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社区居家养老实训室</a:t>
            </a:r>
          </a:p>
          <a:p>
            <a:pPr marL="655320" indent="-342900" eaLnBrk="0">
              <a:lnSpc>
                <a:spcPct val="130000"/>
              </a:lnSpc>
              <a:buFont typeface="+mj-lt"/>
              <a:buAutoNum type="arabicPeriod"/>
            </a:pPr>
            <a:r>
              <a:rPr lang="zh-CN" altLang="en-US"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老年助浴助洁实训室</a:t>
            </a:r>
          </a:p>
          <a:p>
            <a:pPr marL="655320" indent="-342900" eaLnBrk="0">
              <a:lnSpc>
                <a:spcPct val="130000"/>
              </a:lnSpc>
              <a:buFont typeface="+mj-lt"/>
              <a:buAutoNum type="arabicPeriod"/>
            </a:pPr>
            <a:r>
              <a:rPr lang="zh-CN" altLang="en-US"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老年基础护理实训室</a:t>
            </a:r>
          </a:p>
          <a:p>
            <a:pPr marL="655320" indent="-342900" eaLnBrk="0">
              <a:lnSpc>
                <a:spcPct val="130000"/>
              </a:lnSpc>
              <a:buFont typeface="+mj-lt"/>
              <a:buAutoNum type="arabicPeriod"/>
            </a:pPr>
            <a:r>
              <a:rPr lang="zh-CN" altLang="en-US"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老年认知照护实训室</a:t>
            </a:r>
            <a:r>
              <a:rPr lang="en-US" altLang="zh-CN"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失智老年人照护实训室</a:t>
            </a:r>
            <a:r>
              <a:rPr lang="en-US" altLang="zh-CN"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a:t>
            </a:r>
          </a:p>
          <a:p>
            <a:pPr marL="655320" indent="-342900" eaLnBrk="0">
              <a:lnSpc>
                <a:spcPct val="130000"/>
              </a:lnSpc>
              <a:buFont typeface="+mj-lt"/>
              <a:buAutoNum type="arabicPeriod"/>
            </a:pPr>
            <a:r>
              <a:rPr lang="zh-CN" altLang="en-US"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老年健康评估实训室</a:t>
            </a:r>
          </a:p>
          <a:p>
            <a:pPr marL="655320" indent="-342900" eaLnBrk="0">
              <a:lnSpc>
                <a:spcPct val="130000"/>
              </a:lnSpc>
              <a:buFont typeface="+mj-lt"/>
              <a:buAutoNum type="arabicPeriod"/>
            </a:pPr>
            <a:r>
              <a:rPr lang="zh-CN" altLang="en-US"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老年能力评估实训室</a:t>
            </a:r>
          </a:p>
          <a:p>
            <a:pPr marL="655320" indent="-342900" eaLnBrk="0">
              <a:lnSpc>
                <a:spcPct val="130000"/>
              </a:lnSpc>
              <a:buFont typeface="+mj-lt"/>
              <a:buAutoNum type="arabicPeriod"/>
            </a:pPr>
            <a:r>
              <a:rPr lang="zh-CN" altLang="en-US"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老年康复训练实训室</a:t>
            </a:r>
          </a:p>
          <a:p>
            <a:pPr marL="655320" indent="-342900" eaLnBrk="0">
              <a:lnSpc>
                <a:spcPct val="130000"/>
              </a:lnSpc>
              <a:buFont typeface="+mj-lt"/>
              <a:buAutoNum type="arabicPeriod"/>
            </a:pPr>
            <a:r>
              <a:rPr lang="zh-CN" altLang="en-US"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智慧养老体验实训室</a:t>
            </a:r>
          </a:p>
          <a:p>
            <a:pPr marL="655320" indent="-342900" eaLnBrk="0">
              <a:lnSpc>
                <a:spcPct val="130000"/>
              </a:lnSpc>
              <a:buFont typeface="+mj-lt"/>
              <a:buAutoNum type="arabicPeriod"/>
            </a:pPr>
            <a:r>
              <a:rPr lang="zh-CN" altLang="en-US"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老年虚拟仿真实训室</a:t>
            </a:r>
          </a:p>
          <a:p>
            <a:pPr marL="655320" indent="-342900" eaLnBrk="0">
              <a:lnSpc>
                <a:spcPct val="130000"/>
              </a:lnSpc>
              <a:buFont typeface="+mj-lt"/>
              <a:buAutoNum type="arabicPeriod"/>
            </a:pPr>
            <a:r>
              <a:rPr lang="zh-CN" altLang="en-US"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老年心理照护</a:t>
            </a:r>
            <a:r>
              <a:rPr lang="zh-CN" altLang="en-US"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实训室</a:t>
            </a:r>
            <a:endParaRPr lang="zh-CN" altLang="en-US"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718367" y="1467059"/>
            <a:ext cx="10755631" cy="4704715"/>
            <a:chOff x="654806" y="1467059"/>
            <a:chExt cx="10990462" cy="4704715"/>
          </a:xfrm>
        </p:grpSpPr>
        <p:pic>
          <p:nvPicPr>
            <p:cNvPr id="16" name="picture 312"/>
            <p:cNvPicPr>
              <a:picLocks noChangeAspect="1"/>
            </p:cNvPicPr>
            <p:nvPr/>
          </p:nvPicPr>
          <p:blipFill>
            <a:blip r:embed="rId2"/>
            <a:stretch>
              <a:fillRect/>
            </a:stretch>
          </p:blipFill>
          <p:spPr>
            <a:xfrm rot="21600000">
              <a:off x="5606938" y="1467059"/>
              <a:ext cx="6038330" cy="4704715"/>
            </a:xfrm>
            <a:prstGeom prst="rect">
              <a:avLst/>
            </a:prstGeom>
          </p:spPr>
        </p:pic>
        <p:pic>
          <p:nvPicPr>
            <p:cNvPr id="19" name="picture 314"/>
            <p:cNvPicPr>
              <a:picLocks noChangeAspect="1"/>
            </p:cNvPicPr>
            <p:nvPr/>
          </p:nvPicPr>
          <p:blipFill>
            <a:blip r:embed="rId3"/>
            <a:stretch>
              <a:fillRect/>
            </a:stretch>
          </p:blipFill>
          <p:spPr>
            <a:xfrm>
              <a:off x="3106671" y="4430395"/>
              <a:ext cx="2377438" cy="1741170"/>
            </a:xfrm>
            <a:prstGeom prst="rect">
              <a:avLst/>
            </a:prstGeom>
          </p:spPr>
        </p:pic>
        <p:pic>
          <p:nvPicPr>
            <p:cNvPr id="20" name="picture 315"/>
            <p:cNvPicPr>
              <a:picLocks noChangeAspect="1"/>
            </p:cNvPicPr>
            <p:nvPr/>
          </p:nvPicPr>
          <p:blipFill>
            <a:blip r:embed="rId4"/>
            <a:stretch>
              <a:fillRect/>
            </a:stretch>
          </p:blipFill>
          <p:spPr>
            <a:xfrm>
              <a:off x="654806" y="4438224"/>
              <a:ext cx="2374843" cy="1733550"/>
            </a:xfrm>
            <a:prstGeom prst="rect">
              <a:avLst/>
            </a:prstGeom>
          </p:spPr>
        </p:pic>
      </p:grpSp>
      <p:sp>
        <p:nvSpPr>
          <p:cNvPr id="5" name="矩形: 单圆角 4"/>
          <p:cNvSpPr/>
          <p:nvPr/>
        </p:nvSpPr>
        <p:spPr>
          <a:xfrm rot="5400000">
            <a:off x="1662110" y="522835"/>
            <a:ext cx="2838243" cy="4726696"/>
          </a:xfrm>
          <a:prstGeom prst="round1Rect">
            <a:avLst>
              <a:gd name="adj" fmla="val 0"/>
            </a:avLst>
          </a:prstGeom>
          <a:solidFill>
            <a:srgbClr val="ED6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textbox 149"/>
          <p:cNvSpPr/>
          <p:nvPr/>
        </p:nvSpPr>
        <p:spPr>
          <a:xfrm>
            <a:off x="894605" y="1747555"/>
            <a:ext cx="4467969" cy="948825"/>
          </a:xfrm>
          <a:prstGeom prst="rect">
            <a:avLst/>
          </a:prstGeom>
          <a:ln>
            <a:noFill/>
          </a:ln>
        </p:spPr>
        <p:txBody>
          <a:bodyPr vert="horz" wrap="square" lIns="0" tIns="0" rIns="0" bIns="0"/>
          <a:lstStyle/>
          <a:p>
            <a:pPr marL="79375" eaLnBrk="0"/>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社区居家养老实训室  </a:t>
            </a:r>
            <a:r>
              <a:rPr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适老化厨房</a:t>
            </a:r>
            <a:r>
              <a:rPr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卫浴</a:t>
            </a:r>
            <a:r>
              <a:rPr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p>
        </p:txBody>
      </p:sp>
      <p:sp>
        <p:nvSpPr>
          <p:cNvPr id="17" name="textbox 149"/>
          <p:cNvSpPr/>
          <p:nvPr/>
        </p:nvSpPr>
        <p:spPr>
          <a:xfrm>
            <a:off x="951756" y="2188869"/>
            <a:ext cx="4325094" cy="1878305"/>
          </a:xfrm>
          <a:prstGeom prst="rect">
            <a:avLst/>
          </a:prstGeom>
          <a:ln>
            <a:noFill/>
          </a:ln>
        </p:spPr>
        <p:txBody>
          <a:bodyPr vert="horz" wrap="square" lIns="0" tIns="0" rIns="0" bIns="0"/>
          <a:lstStyle/>
          <a:p>
            <a:pPr marL="17145" algn="just" eaLnBrk="0">
              <a:lnSpc>
                <a:spcPct val="121000"/>
              </a:lnSpc>
              <a:spcBef>
                <a:spcPts val="800"/>
              </a:spcBef>
            </a:pPr>
            <a:r>
              <a:rPr lang="zh-CN" altLang="en-US" sz="1400" spc="-40"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通过模拟居家环境对学生进行老年护理技术实训，根据老年护理、老年照护等相关实践教学的需要，承担实训内容：居家环境无障碍 的内容、居家环境无障碍设计、老年人居住环境的布局与调控、老年自我照料、老年辅助器具的选用、老年人陪同服务等，通过实训模拟环境，训练学生为老年人提供个性化服务，同时培养老年服务沟通能力等实用技能。</a:t>
            </a:r>
          </a:p>
        </p:txBody>
      </p:sp>
      <p:grpSp>
        <p:nvGrpSpPr>
          <p:cNvPr id="10" name="组合 9"/>
          <p:cNvGrpSpPr/>
          <p:nvPr/>
        </p:nvGrpSpPr>
        <p:grpSpPr>
          <a:xfrm>
            <a:off x="435533" y="356032"/>
            <a:ext cx="5927102" cy="635002"/>
            <a:chOff x="435533" y="309778"/>
            <a:chExt cx="5927102" cy="635002"/>
          </a:xfrm>
        </p:grpSpPr>
        <p:sp>
          <p:nvSpPr>
            <p:cNvPr id="11" name="TextBox 1"/>
            <p:cNvSpPr txBox="1"/>
            <p:nvPr/>
          </p:nvSpPr>
          <p:spPr>
            <a:xfrm>
              <a:off x="1300031" y="345480"/>
              <a:ext cx="5062604" cy="584775"/>
            </a:xfrm>
            <a:prstGeom prst="rect">
              <a:avLst/>
            </a:prstGeom>
            <a:noFill/>
          </p:spPr>
          <p:txBody>
            <a:bodyPr wrap="none" rtlCol="0">
              <a:spAutoFit/>
            </a:bodyPr>
            <a:lstStyle/>
            <a:p>
              <a:r>
                <a:rPr lang="zh-CN" altLang="en-US" sz="3200" b="1" dirty="0">
                  <a:solidFill>
                    <a:srgbClr val="ED6568"/>
                  </a:solidFill>
                  <a:latin typeface="Arial" panose="020B0604020202090204"/>
                  <a:ea typeface="微软雅黑" panose="020B0503020204020204" pitchFamily="34" charset="-122"/>
                  <a:sym typeface="Arial" panose="020B0604020202090204"/>
                </a:rPr>
                <a:t>家政实训室分类 </a:t>
              </a:r>
              <a:r>
                <a:rPr lang="en-US" altLang="zh-CN" sz="3200" dirty="0">
                  <a:solidFill>
                    <a:srgbClr val="ED6568"/>
                  </a:solidFill>
                  <a:latin typeface="Arial" panose="020B0604020202090204"/>
                  <a:ea typeface="微软雅黑" panose="020B0503020204020204" pitchFamily="34" charset="-122"/>
                  <a:sym typeface="Arial" panose="020B0604020202090204"/>
                </a:rPr>
                <a:t>- </a:t>
              </a:r>
              <a:r>
                <a:rPr lang="zh-CN" altLang="en-US" sz="3200" dirty="0">
                  <a:solidFill>
                    <a:srgbClr val="ED6568"/>
                  </a:solidFill>
                  <a:latin typeface="Arial" panose="020B0604020202090204"/>
                  <a:ea typeface="微软雅黑" panose="020B0503020204020204" pitchFamily="34" charset="-122"/>
                  <a:sym typeface="Arial" panose="020B0604020202090204"/>
                </a:rPr>
                <a:t>老年照护</a:t>
              </a:r>
            </a:p>
          </p:txBody>
        </p:sp>
        <p:sp>
          <p:nvSpPr>
            <p:cNvPr id="12" name="椭圆 11"/>
            <p:cNvSpPr/>
            <p:nvPr/>
          </p:nvSpPr>
          <p:spPr>
            <a:xfrm>
              <a:off x="435533" y="309778"/>
              <a:ext cx="635002" cy="635002"/>
            </a:xfrm>
            <a:prstGeom prst="ellipse">
              <a:avLst/>
            </a:prstGeom>
            <a:solidFill>
              <a:srgbClr val="3B4C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sp>
          <p:nvSpPr>
            <p:cNvPr id="13" name="椭圆 12"/>
            <p:cNvSpPr/>
            <p:nvPr/>
          </p:nvSpPr>
          <p:spPr>
            <a:xfrm>
              <a:off x="703129" y="309778"/>
              <a:ext cx="635002" cy="635002"/>
            </a:xfrm>
            <a:prstGeom prst="ellipse">
              <a:avLst/>
            </a:prstGeom>
            <a:solidFill>
              <a:srgbClr val="F9B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grpSp>
      <p:sp>
        <p:nvSpPr>
          <p:cNvPr id="14" name="textbox 22"/>
          <p:cNvSpPr/>
          <p:nvPr/>
        </p:nvSpPr>
        <p:spPr>
          <a:xfrm>
            <a:off x="2789382" y="445242"/>
            <a:ext cx="8802791" cy="327660"/>
          </a:xfrm>
          <a:prstGeom prst="rect">
            <a:avLst/>
          </a:prstGeom>
          <a:ln>
            <a:noFill/>
          </a:ln>
        </p:spPr>
        <p:txBody>
          <a:bodyPr vert="horz" wrap="square" lIns="0" tIns="0" rIns="0" bIns="0" anchor="ctr"/>
          <a:lstStyle/>
          <a:p>
            <a:pPr algn="r" rtl="0" eaLnBrk="0">
              <a:lnSpc>
                <a:spcPct val="88000"/>
              </a:lnSpc>
            </a:pPr>
            <a:r>
              <a:rPr lang="en-US" altLang="zh-CN" sz="1865" dirty="0">
                <a:solidFill>
                  <a:srgbClr val="ED6568"/>
                </a:solidFill>
                <a:latin typeface="微软雅黑" panose="020B0503020204020204" pitchFamily="34" charset="-122"/>
                <a:ea typeface="微软雅黑" panose="020B0503020204020204" pitchFamily="34" charset="-122"/>
              </a:rPr>
              <a:t>……………………………………………………………………</a:t>
            </a:r>
            <a:endParaRPr lang="zh-CN" altLang="en-US" sz="1865" dirty="0">
              <a:solidFill>
                <a:srgbClr val="ED6568"/>
              </a:solidFill>
              <a:latin typeface="微软雅黑" panose="020B0503020204020204" pitchFamily="34" charset="-122"/>
              <a:ea typeface="微软雅黑" panose="020B0503020204020204" pitchFamily="34" charset="-122"/>
            </a:endParaRPr>
          </a:p>
        </p:txBody>
      </p:sp>
      <p:sp>
        <p:nvSpPr>
          <p:cNvPr id="15" name="椭圆 14"/>
          <p:cNvSpPr/>
          <p:nvPr/>
        </p:nvSpPr>
        <p:spPr>
          <a:xfrm>
            <a:off x="11626300" y="613493"/>
            <a:ext cx="96000" cy="96000"/>
          </a:xfrm>
          <a:prstGeom prst="ellipse">
            <a:avLst/>
          </a:prstGeom>
          <a:noFill/>
          <a:ln w="19050">
            <a:solidFill>
              <a:srgbClr val="3B4C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A_矩形 9"/>
          <p:cNvSpPr/>
          <p:nvPr>
            <p:custDataLst>
              <p:tags r:id="rId1"/>
            </p:custDataLst>
          </p:nvPr>
        </p:nvSpPr>
        <p:spPr>
          <a:xfrm>
            <a:off x="2824164" y="2472863"/>
            <a:ext cx="1311500" cy="1759396"/>
          </a:xfrm>
          <a:custGeom>
            <a:avLst/>
            <a:gdLst>
              <a:gd name="connsiteX0" fmla="*/ 0 w 1307080"/>
              <a:gd name="connsiteY0" fmla="*/ 0 h 1759396"/>
              <a:gd name="connsiteX1" fmla="*/ 1307080 w 1307080"/>
              <a:gd name="connsiteY1" fmla="*/ 0 h 1759396"/>
              <a:gd name="connsiteX2" fmla="*/ 1307080 w 1307080"/>
              <a:gd name="connsiteY2" fmla="*/ 1759396 h 1759396"/>
              <a:gd name="connsiteX3" fmla="*/ 0 w 1307080"/>
              <a:gd name="connsiteY3" fmla="*/ 1759396 h 1759396"/>
              <a:gd name="connsiteX4" fmla="*/ 0 w 1307080"/>
              <a:gd name="connsiteY4" fmla="*/ 0 h 1759396"/>
              <a:gd name="connsiteX0-1" fmla="*/ 0 w 1307080"/>
              <a:gd name="connsiteY0-2" fmla="*/ 0 h 1759396"/>
              <a:gd name="connsiteX1-3" fmla="*/ 1307080 w 1307080"/>
              <a:gd name="connsiteY1-4" fmla="*/ 0 h 1759396"/>
              <a:gd name="connsiteX2-5" fmla="*/ 1307080 w 1307080"/>
              <a:gd name="connsiteY2-6" fmla="*/ 1759396 h 1759396"/>
              <a:gd name="connsiteX3-7" fmla="*/ 0 w 1307080"/>
              <a:gd name="connsiteY3-8" fmla="*/ 1759396 h 1759396"/>
              <a:gd name="connsiteX4-9" fmla="*/ 977 w 1307080"/>
              <a:gd name="connsiteY4-10" fmla="*/ 551007 h 1759396"/>
              <a:gd name="connsiteX5" fmla="*/ 0 w 1307080"/>
              <a:gd name="connsiteY5" fmla="*/ 0 h 1759396"/>
              <a:gd name="connsiteX0-11" fmla="*/ 98668 w 1405748"/>
              <a:gd name="connsiteY0-12" fmla="*/ 0 h 1759396"/>
              <a:gd name="connsiteX1-13" fmla="*/ 1405748 w 1405748"/>
              <a:gd name="connsiteY1-14" fmla="*/ 0 h 1759396"/>
              <a:gd name="connsiteX2-15" fmla="*/ 1405748 w 1405748"/>
              <a:gd name="connsiteY2-16" fmla="*/ 1759396 h 1759396"/>
              <a:gd name="connsiteX3-17" fmla="*/ 98668 w 1405748"/>
              <a:gd name="connsiteY3-18" fmla="*/ 1759396 h 1759396"/>
              <a:gd name="connsiteX4-19" fmla="*/ 93295 w 1405748"/>
              <a:gd name="connsiteY4-20" fmla="*/ 1243157 h 1759396"/>
              <a:gd name="connsiteX5-21" fmla="*/ 99645 w 1405748"/>
              <a:gd name="connsiteY5-22" fmla="*/ 551007 h 1759396"/>
              <a:gd name="connsiteX6" fmla="*/ 98668 w 1405748"/>
              <a:gd name="connsiteY6" fmla="*/ 0 h 1759396"/>
              <a:gd name="connsiteX0-23" fmla="*/ 5376 w 1312456"/>
              <a:gd name="connsiteY0-24" fmla="*/ 0 h 1759396"/>
              <a:gd name="connsiteX1-25" fmla="*/ 1312456 w 1312456"/>
              <a:gd name="connsiteY1-26" fmla="*/ 0 h 1759396"/>
              <a:gd name="connsiteX2-27" fmla="*/ 1312456 w 1312456"/>
              <a:gd name="connsiteY2-28" fmla="*/ 1759396 h 1759396"/>
              <a:gd name="connsiteX3-29" fmla="*/ 5376 w 1312456"/>
              <a:gd name="connsiteY3-30" fmla="*/ 1759396 h 1759396"/>
              <a:gd name="connsiteX4-31" fmla="*/ 3 w 1312456"/>
              <a:gd name="connsiteY4-32" fmla="*/ 1243157 h 1759396"/>
              <a:gd name="connsiteX5-33" fmla="*/ 6353 w 1312456"/>
              <a:gd name="connsiteY5-34" fmla="*/ 551007 h 1759396"/>
              <a:gd name="connsiteX6-35" fmla="*/ 5376 w 1312456"/>
              <a:gd name="connsiteY6-36" fmla="*/ 0 h 1759396"/>
              <a:gd name="connsiteX0-37" fmla="*/ 0 w 1312453"/>
              <a:gd name="connsiteY0-38" fmla="*/ 1243157 h 1759396"/>
              <a:gd name="connsiteX1-39" fmla="*/ 6350 w 1312453"/>
              <a:gd name="connsiteY1-40" fmla="*/ 551007 h 1759396"/>
              <a:gd name="connsiteX2-41" fmla="*/ 5373 w 1312453"/>
              <a:gd name="connsiteY2-42" fmla="*/ 0 h 1759396"/>
              <a:gd name="connsiteX3-43" fmla="*/ 1312453 w 1312453"/>
              <a:gd name="connsiteY3-44" fmla="*/ 0 h 1759396"/>
              <a:gd name="connsiteX4-45" fmla="*/ 1312453 w 1312453"/>
              <a:gd name="connsiteY4-46" fmla="*/ 1759396 h 1759396"/>
              <a:gd name="connsiteX5-47" fmla="*/ 5373 w 1312453"/>
              <a:gd name="connsiteY5-48" fmla="*/ 1759396 h 1759396"/>
              <a:gd name="connsiteX6-49" fmla="*/ 91440 w 1312453"/>
              <a:gd name="connsiteY6-50" fmla="*/ 1334597 h 1759396"/>
              <a:gd name="connsiteX0-51" fmla="*/ 38075 w 1350528"/>
              <a:gd name="connsiteY0-52" fmla="*/ 1243157 h 1759396"/>
              <a:gd name="connsiteX1-53" fmla="*/ 44425 w 1350528"/>
              <a:gd name="connsiteY1-54" fmla="*/ 551007 h 1759396"/>
              <a:gd name="connsiteX2-55" fmla="*/ 43448 w 1350528"/>
              <a:gd name="connsiteY2-56" fmla="*/ 0 h 1759396"/>
              <a:gd name="connsiteX3-57" fmla="*/ 1350528 w 1350528"/>
              <a:gd name="connsiteY3-58" fmla="*/ 0 h 1759396"/>
              <a:gd name="connsiteX4-59" fmla="*/ 1350528 w 1350528"/>
              <a:gd name="connsiteY4-60" fmla="*/ 1759396 h 1759396"/>
              <a:gd name="connsiteX5-61" fmla="*/ 43448 w 1350528"/>
              <a:gd name="connsiteY5-62" fmla="*/ 1759396 h 1759396"/>
              <a:gd name="connsiteX6-63" fmla="*/ 39028 w 1350528"/>
              <a:gd name="connsiteY6-64" fmla="*/ 1294116 h 1759396"/>
              <a:gd name="connsiteX0-65" fmla="*/ 0 w 1312453"/>
              <a:gd name="connsiteY0-66" fmla="*/ 1243157 h 1759396"/>
              <a:gd name="connsiteX1-67" fmla="*/ 6350 w 1312453"/>
              <a:gd name="connsiteY1-68" fmla="*/ 551007 h 1759396"/>
              <a:gd name="connsiteX2-69" fmla="*/ 5373 w 1312453"/>
              <a:gd name="connsiteY2-70" fmla="*/ 0 h 1759396"/>
              <a:gd name="connsiteX3-71" fmla="*/ 1312453 w 1312453"/>
              <a:gd name="connsiteY3-72" fmla="*/ 0 h 1759396"/>
              <a:gd name="connsiteX4-73" fmla="*/ 1312453 w 1312453"/>
              <a:gd name="connsiteY4-74" fmla="*/ 1759396 h 1759396"/>
              <a:gd name="connsiteX5-75" fmla="*/ 5373 w 1312453"/>
              <a:gd name="connsiteY5-76" fmla="*/ 1759396 h 1759396"/>
              <a:gd name="connsiteX6-77" fmla="*/ 953 w 1312453"/>
              <a:gd name="connsiteY6-78" fmla="*/ 1294116 h 1759396"/>
              <a:gd name="connsiteX0-79" fmla="*/ 5397 w 1311500"/>
              <a:gd name="connsiteY0-80" fmla="*/ 551007 h 1759396"/>
              <a:gd name="connsiteX1-81" fmla="*/ 4420 w 1311500"/>
              <a:gd name="connsiteY1-82" fmla="*/ 0 h 1759396"/>
              <a:gd name="connsiteX2-83" fmla="*/ 1311500 w 1311500"/>
              <a:gd name="connsiteY2-84" fmla="*/ 0 h 1759396"/>
              <a:gd name="connsiteX3-85" fmla="*/ 1311500 w 1311500"/>
              <a:gd name="connsiteY3-86" fmla="*/ 1759396 h 1759396"/>
              <a:gd name="connsiteX4-87" fmla="*/ 4420 w 1311500"/>
              <a:gd name="connsiteY4-88" fmla="*/ 1759396 h 1759396"/>
              <a:gd name="connsiteX5-89" fmla="*/ 0 w 1311500"/>
              <a:gd name="connsiteY5-90" fmla="*/ 1294116 h 175939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11500" h="1759396">
                <a:moveTo>
                  <a:pt x="5397" y="551007"/>
                </a:moveTo>
                <a:cubicBezTo>
                  <a:pt x="5071" y="367338"/>
                  <a:pt x="4746" y="183669"/>
                  <a:pt x="4420" y="0"/>
                </a:cubicBezTo>
                <a:lnTo>
                  <a:pt x="1311500" y="0"/>
                </a:lnTo>
                <a:lnTo>
                  <a:pt x="1311500" y="1759396"/>
                </a:lnTo>
                <a:lnTo>
                  <a:pt x="4420" y="1759396"/>
                </a:lnTo>
                <a:cubicBezTo>
                  <a:pt x="7134" y="1611444"/>
                  <a:pt x="1265" y="1487418"/>
                  <a:pt x="0" y="1294116"/>
                </a:cubicBezTo>
              </a:path>
            </a:pathLst>
          </a:custGeom>
          <a:noFill/>
          <a:ln w="88900" cap="flat" cmpd="sng" algn="ctr">
            <a:solidFill>
              <a:srgbClr val="3B4C6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_文本框 5"/>
          <p:cNvSpPr txBox="1"/>
          <p:nvPr>
            <p:custDataLst>
              <p:tags r:id="rId2"/>
            </p:custDataLst>
          </p:nvPr>
        </p:nvSpPr>
        <p:spPr>
          <a:xfrm>
            <a:off x="1424813" y="3077426"/>
            <a:ext cx="2528257" cy="584775"/>
          </a:xfrm>
          <a:prstGeom prst="rect">
            <a:avLst/>
          </a:prstGeom>
          <a:noFill/>
        </p:spPr>
        <p:txBody>
          <a:bodyPr wrap="none" rtlCol="0">
            <a:spAutoFit/>
          </a:bodyPr>
          <a:lstStyle/>
          <a:p>
            <a:pPr algn="r"/>
            <a:r>
              <a:rPr lang="en-US" altLang="zh-CN" sz="3200" b="1" dirty="0">
                <a:solidFill>
                  <a:srgbClr val="3B4C6F"/>
                </a:solidFill>
                <a:latin typeface="微软雅黑" panose="020B0503020204020204" pitchFamily="34" charset="-122"/>
                <a:ea typeface="微软雅黑" panose="020B0503020204020204" pitchFamily="34" charset="-122"/>
                <a:cs typeface="Nexa Bold" charset="0"/>
              </a:rPr>
              <a:t>CHAPTER 1</a:t>
            </a:r>
            <a:endParaRPr lang="zh-CN" altLang="en-US" sz="3200" b="1" dirty="0">
              <a:solidFill>
                <a:srgbClr val="3B4C6F"/>
              </a:solidFill>
              <a:latin typeface="微软雅黑" panose="020B0503020204020204" pitchFamily="34" charset="-122"/>
              <a:ea typeface="微软雅黑" panose="020B0503020204020204" pitchFamily="34" charset="-122"/>
              <a:cs typeface="Nexa Bold" charset="0"/>
            </a:endParaRPr>
          </a:p>
        </p:txBody>
      </p:sp>
      <p:sp>
        <p:nvSpPr>
          <p:cNvPr id="5" name="PA_十字形 11"/>
          <p:cNvSpPr/>
          <p:nvPr>
            <p:custDataLst>
              <p:tags r:id="rId3"/>
            </p:custDataLst>
          </p:nvPr>
        </p:nvSpPr>
        <p:spPr>
          <a:xfrm>
            <a:off x="492371" y="5772466"/>
            <a:ext cx="601958" cy="601958"/>
          </a:xfrm>
          <a:prstGeom prst="plus">
            <a:avLst>
              <a:gd name="adj" fmla="val 47430"/>
            </a:avLst>
          </a:prstGeom>
          <a:solidFill>
            <a:srgbClr val="3B4C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矩形 12"/>
          <p:cNvSpPr/>
          <p:nvPr/>
        </p:nvSpPr>
        <p:spPr>
          <a:xfrm>
            <a:off x="4669790" y="2747973"/>
            <a:ext cx="4321976" cy="1207831"/>
          </a:xfrm>
          <a:prstGeom prst="rect">
            <a:avLst/>
          </a:prstGeom>
        </p:spPr>
        <p:txBody>
          <a:bodyPr wrap="square">
            <a:spAutoFit/>
          </a:bodyPr>
          <a:lstStyle/>
          <a:p>
            <a:pPr algn="r">
              <a:lnSpc>
                <a:spcPct val="120000"/>
              </a:lnSpc>
            </a:pPr>
            <a:r>
              <a:rPr lang="zh-CN" altLang="en-US" sz="6600" b="1" dirty="0">
                <a:solidFill>
                  <a:srgbClr val="3B4C6F"/>
                </a:solidFill>
                <a:latin typeface="微软雅黑" panose="020B0503020204020204" pitchFamily="34" charset="-122"/>
                <a:ea typeface="微软雅黑" panose="020B0503020204020204" pitchFamily="34" charset="-122"/>
              </a:rPr>
              <a:t>项目背景</a:t>
            </a:r>
          </a:p>
        </p:txBody>
      </p:sp>
      <p:sp>
        <p:nvSpPr>
          <p:cNvPr id="15" name="矩形 14"/>
          <p:cNvSpPr/>
          <p:nvPr/>
        </p:nvSpPr>
        <p:spPr>
          <a:xfrm>
            <a:off x="6089015" y="3956050"/>
            <a:ext cx="2836545" cy="666750"/>
          </a:xfrm>
          <a:prstGeom prst="rect">
            <a:avLst/>
          </a:prstGeom>
        </p:spPr>
        <p:txBody>
          <a:bodyPr wrap="square">
            <a:noAutofit/>
          </a:bodyPr>
          <a:lstStyle/>
          <a:p>
            <a:pPr algn="r">
              <a:lnSpc>
                <a:spcPct val="120000"/>
              </a:lnSpc>
            </a:pPr>
            <a:r>
              <a:rPr lang="zh-CN" altLang="en-US" sz="5400" b="1" dirty="0">
                <a:solidFill>
                  <a:srgbClr val="3B4C6F"/>
                </a:solidFill>
                <a:latin typeface="微软雅黑" panose="020B0503020204020204" pitchFamily="34" charset="-122"/>
                <a:ea typeface="微软雅黑" panose="020B0503020204020204" pitchFamily="34" charset="-122"/>
              </a:rPr>
              <a:t>▾</a:t>
            </a:r>
          </a:p>
        </p:txBody>
      </p:sp>
      <p:sp>
        <p:nvSpPr>
          <p:cNvPr id="2" name="文本框 1"/>
          <p:cNvSpPr txBox="1"/>
          <p:nvPr/>
        </p:nvSpPr>
        <p:spPr>
          <a:xfrm>
            <a:off x="9269730" y="2644140"/>
            <a:ext cx="4064000" cy="368300"/>
          </a:xfrm>
          <a:prstGeom prst="rect">
            <a:avLst/>
          </a:prstGeom>
          <a:noFill/>
        </p:spPr>
        <p:txBody>
          <a:bodyPr wrap="square" rtlCol="0">
            <a:sp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35533" y="356032"/>
            <a:ext cx="5927102" cy="635002"/>
            <a:chOff x="435533" y="309778"/>
            <a:chExt cx="5927102" cy="635002"/>
          </a:xfrm>
        </p:grpSpPr>
        <p:sp>
          <p:nvSpPr>
            <p:cNvPr id="11" name="TextBox 1"/>
            <p:cNvSpPr txBox="1"/>
            <p:nvPr/>
          </p:nvSpPr>
          <p:spPr>
            <a:xfrm>
              <a:off x="1300031" y="345480"/>
              <a:ext cx="5062604" cy="584775"/>
            </a:xfrm>
            <a:prstGeom prst="rect">
              <a:avLst/>
            </a:prstGeom>
            <a:noFill/>
          </p:spPr>
          <p:txBody>
            <a:bodyPr wrap="none" rtlCol="0">
              <a:spAutoFit/>
            </a:bodyPr>
            <a:lstStyle/>
            <a:p>
              <a:r>
                <a:rPr lang="zh-CN" altLang="en-US" sz="3200" b="1" dirty="0">
                  <a:solidFill>
                    <a:srgbClr val="ED6568"/>
                  </a:solidFill>
                  <a:latin typeface="Arial" panose="020B0604020202090204"/>
                  <a:ea typeface="微软雅黑" panose="020B0503020204020204" pitchFamily="34" charset="-122"/>
                  <a:sym typeface="Arial" panose="020B0604020202090204"/>
                </a:rPr>
                <a:t>家政实训室分类 </a:t>
              </a:r>
              <a:r>
                <a:rPr lang="en-US" altLang="zh-CN" sz="3200" dirty="0">
                  <a:solidFill>
                    <a:srgbClr val="ED6568"/>
                  </a:solidFill>
                  <a:latin typeface="Arial" panose="020B0604020202090204"/>
                  <a:ea typeface="微软雅黑" panose="020B0503020204020204" pitchFamily="34" charset="-122"/>
                  <a:sym typeface="Arial" panose="020B0604020202090204"/>
                </a:rPr>
                <a:t>- </a:t>
              </a:r>
              <a:r>
                <a:rPr lang="zh-CN" altLang="en-US" sz="3200" dirty="0">
                  <a:solidFill>
                    <a:srgbClr val="ED6568"/>
                  </a:solidFill>
                  <a:latin typeface="Arial" panose="020B0604020202090204"/>
                  <a:ea typeface="微软雅黑" panose="020B0503020204020204" pitchFamily="34" charset="-122"/>
                  <a:sym typeface="Arial" panose="020B0604020202090204"/>
                </a:rPr>
                <a:t>老年照护</a:t>
              </a:r>
            </a:p>
          </p:txBody>
        </p:sp>
        <p:sp>
          <p:nvSpPr>
            <p:cNvPr id="12" name="椭圆 11"/>
            <p:cNvSpPr/>
            <p:nvPr/>
          </p:nvSpPr>
          <p:spPr>
            <a:xfrm>
              <a:off x="435533" y="309778"/>
              <a:ext cx="635002" cy="635002"/>
            </a:xfrm>
            <a:prstGeom prst="ellipse">
              <a:avLst/>
            </a:prstGeom>
            <a:solidFill>
              <a:srgbClr val="3B4C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sp>
          <p:nvSpPr>
            <p:cNvPr id="13" name="椭圆 12"/>
            <p:cNvSpPr/>
            <p:nvPr/>
          </p:nvSpPr>
          <p:spPr>
            <a:xfrm>
              <a:off x="703129" y="309778"/>
              <a:ext cx="635002" cy="635002"/>
            </a:xfrm>
            <a:prstGeom prst="ellipse">
              <a:avLst/>
            </a:prstGeom>
            <a:solidFill>
              <a:srgbClr val="F9B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grpSp>
      <p:sp>
        <p:nvSpPr>
          <p:cNvPr id="14" name="textbox 22"/>
          <p:cNvSpPr/>
          <p:nvPr/>
        </p:nvSpPr>
        <p:spPr>
          <a:xfrm>
            <a:off x="2789382" y="445242"/>
            <a:ext cx="8802791" cy="327660"/>
          </a:xfrm>
          <a:prstGeom prst="rect">
            <a:avLst/>
          </a:prstGeom>
          <a:ln>
            <a:noFill/>
          </a:ln>
        </p:spPr>
        <p:txBody>
          <a:bodyPr vert="horz" wrap="square" lIns="0" tIns="0" rIns="0" bIns="0" anchor="ctr"/>
          <a:lstStyle/>
          <a:p>
            <a:pPr algn="r" rtl="0" eaLnBrk="0">
              <a:lnSpc>
                <a:spcPct val="88000"/>
              </a:lnSpc>
            </a:pPr>
            <a:r>
              <a:rPr lang="en-US" altLang="zh-CN" sz="1865" dirty="0">
                <a:solidFill>
                  <a:srgbClr val="ED6568"/>
                </a:solidFill>
                <a:latin typeface="微软雅黑" panose="020B0503020204020204" pitchFamily="34" charset="-122"/>
                <a:ea typeface="微软雅黑" panose="020B0503020204020204" pitchFamily="34" charset="-122"/>
              </a:rPr>
              <a:t>……………………………………………………………………</a:t>
            </a:r>
            <a:endParaRPr lang="zh-CN" altLang="en-US" sz="1865" dirty="0">
              <a:solidFill>
                <a:srgbClr val="ED6568"/>
              </a:solidFill>
              <a:latin typeface="微软雅黑" panose="020B0503020204020204" pitchFamily="34" charset="-122"/>
              <a:ea typeface="微软雅黑" panose="020B0503020204020204" pitchFamily="34" charset="-122"/>
            </a:endParaRPr>
          </a:p>
        </p:txBody>
      </p:sp>
      <p:sp>
        <p:nvSpPr>
          <p:cNvPr id="15" name="椭圆 14"/>
          <p:cNvSpPr/>
          <p:nvPr/>
        </p:nvSpPr>
        <p:spPr>
          <a:xfrm>
            <a:off x="11626300" y="613493"/>
            <a:ext cx="96000" cy="96000"/>
          </a:xfrm>
          <a:prstGeom prst="ellipse">
            <a:avLst/>
          </a:prstGeom>
          <a:noFill/>
          <a:ln w="19050">
            <a:solidFill>
              <a:srgbClr val="3B4C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 name="picture 319"/>
          <p:cNvPicPr>
            <a:picLocks noChangeAspect="1"/>
          </p:cNvPicPr>
          <p:nvPr/>
        </p:nvPicPr>
        <p:blipFill>
          <a:blip r:embed="rId2"/>
          <a:srcRect/>
          <a:stretch>
            <a:fillRect/>
          </a:stretch>
        </p:blipFill>
        <p:spPr>
          <a:xfrm>
            <a:off x="1299845" y="1272540"/>
            <a:ext cx="4208145" cy="4860925"/>
          </a:xfrm>
          <a:prstGeom prst="rect">
            <a:avLst/>
          </a:prstGeom>
        </p:spPr>
      </p:pic>
      <p:pic>
        <p:nvPicPr>
          <p:cNvPr id="3" name="picture 320"/>
          <p:cNvPicPr>
            <a:picLocks noChangeAspect="1"/>
          </p:cNvPicPr>
          <p:nvPr/>
        </p:nvPicPr>
        <p:blipFill>
          <a:blip r:embed="rId3"/>
          <a:srcRect/>
          <a:stretch>
            <a:fillRect/>
          </a:stretch>
        </p:blipFill>
        <p:spPr>
          <a:xfrm>
            <a:off x="6545580" y="3891280"/>
            <a:ext cx="4406265" cy="2104390"/>
          </a:xfrm>
          <a:prstGeom prst="rect">
            <a:avLst/>
          </a:prstGeom>
        </p:spPr>
      </p:pic>
      <p:pic>
        <p:nvPicPr>
          <p:cNvPr id="4" name="picture 321"/>
          <p:cNvPicPr>
            <a:picLocks noChangeAspect="1"/>
          </p:cNvPicPr>
          <p:nvPr/>
        </p:nvPicPr>
        <p:blipFill>
          <a:blip r:embed="rId4"/>
          <a:stretch>
            <a:fillRect/>
          </a:stretch>
        </p:blipFill>
        <p:spPr>
          <a:xfrm rot="21600000">
            <a:off x="6547070" y="1272539"/>
            <a:ext cx="4404995" cy="2176780"/>
          </a:xfrm>
          <a:prstGeom prst="rect">
            <a:avLst/>
          </a:prstGeom>
        </p:spPr>
      </p:pic>
      <p:sp>
        <p:nvSpPr>
          <p:cNvPr id="7" name="textbox 322"/>
          <p:cNvSpPr/>
          <p:nvPr/>
        </p:nvSpPr>
        <p:spPr>
          <a:xfrm>
            <a:off x="6684611" y="6094079"/>
            <a:ext cx="4267200" cy="302260"/>
          </a:xfrm>
          <a:prstGeom prst="rect">
            <a:avLst/>
          </a:prstGeom>
        </p:spPr>
        <p:txBody>
          <a:bodyPr vert="horz" wrap="square" lIns="0" tIns="0" rIns="0" bIns="0"/>
          <a:lstStyle/>
          <a:p>
            <a:pPr marL="17145" eaLnBrk="0">
              <a:lnSpc>
                <a:spcPts val="2105"/>
              </a:lnSpc>
            </a:pPr>
            <a:r>
              <a:rPr sz="1400" b="1" spc="133" dirty="0">
                <a:ln w="3175" cap="flat" cmpd="sng">
                  <a:noFill/>
                  <a:prstDash val="solid"/>
                  <a:miter lim="0"/>
                </a:ln>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老年认知照护实训室</a:t>
            </a:r>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  </a:t>
            </a:r>
            <a:r>
              <a:rPr sz="1400" b="1" spc="133" dirty="0">
                <a:ln w="3175" cap="flat" cmpd="sng">
                  <a:noFill/>
                  <a:prstDash val="solid"/>
                  <a:miter lim="0"/>
                </a:ln>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(失智老年人照护实训</a:t>
            </a:r>
            <a:r>
              <a:rPr sz="1400" b="1" spc="40" dirty="0">
                <a:ln w="3175" cap="flat" cmpd="sng">
                  <a:noFill/>
                  <a:prstDash val="solid"/>
                  <a:miter lim="0"/>
                </a:ln>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r>
              <a:rPr sz="1400" b="1" dirty="0">
                <a:ln w="3175" cap="flat" cmpd="sng">
                  <a:noFill/>
                  <a:prstDash val="solid"/>
                  <a:miter lim="0"/>
                </a:ln>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8" name="textbox 324"/>
          <p:cNvSpPr/>
          <p:nvPr/>
        </p:nvSpPr>
        <p:spPr>
          <a:xfrm>
            <a:off x="2278380" y="6235895"/>
            <a:ext cx="1860125" cy="254847"/>
          </a:xfrm>
          <a:prstGeom prst="rect">
            <a:avLst/>
          </a:prstGeom>
        </p:spPr>
        <p:txBody>
          <a:bodyPr vert="horz" wrap="square" lIns="0" tIns="0" rIns="0" bIns="0"/>
          <a:lstStyle/>
          <a:p>
            <a:pPr marL="17145" eaLnBrk="0">
              <a:lnSpc>
                <a:spcPct val="99000"/>
              </a:lnSpc>
            </a:pPr>
            <a:r>
              <a:rPr sz="1400" b="1" spc="133" dirty="0">
                <a:ln w="3175" cap="flat" cmpd="sng">
                  <a:noFill/>
                  <a:prstDash val="solid"/>
                  <a:miter lim="0"/>
                </a:ln>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老年助浴助洁实训</a:t>
            </a:r>
            <a:r>
              <a:rPr sz="1400" b="1" spc="107" dirty="0">
                <a:ln w="3175" cap="flat" cmpd="sng">
                  <a:noFill/>
                  <a:prstDash val="solid"/>
                  <a:miter lim="0"/>
                </a:ln>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9" name="textbox 325"/>
          <p:cNvSpPr/>
          <p:nvPr/>
        </p:nvSpPr>
        <p:spPr>
          <a:xfrm>
            <a:off x="7964805" y="3547745"/>
            <a:ext cx="1859915" cy="245110"/>
          </a:xfrm>
          <a:prstGeom prst="rect">
            <a:avLst/>
          </a:prstGeom>
        </p:spPr>
        <p:txBody>
          <a:bodyPr vert="horz" wrap="square" lIns="0" tIns="0" rIns="0" bIns="0"/>
          <a:lstStyle/>
          <a:p>
            <a:pPr algn="l" rtl="0" eaLnBrk="0">
              <a:lnSpc>
                <a:spcPct val="78000"/>
              </a:lnSpc>
            </a:pPr>
            <a:r>
              <a:rPr sz="1400" b="1" spc="133" dirty="0">
                <a:ln w="3175" cap="flat" cmpd="sng">
                  <a:noFill/>
                  <a:prstDash val="solid"/>
                  <a:miter lim="0"/>
                </a:ln>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老年基础护理实训</a:t>
            </a:r>
            <a:r>
              <a:rPr sz="1400" b="1" spc="107" dirty="0">
                <a:ln w="3175" cap="flat" cmpd="sng">
                  <a:noFill/>
                  <a:prstDash val="solid"/>
                  <a:miter lim="0"/>
                </a:ln>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35533" y="356032"/>
            <a:ext cx="5927102" cy="635002"/>
            <a:chOff x="435533" y="309778"/>
            <a:chExt cx="5927102" cy="635002"/>
          </a:xfrm>
        </p:grpSpPr>
        <p:sp>
          <p:nvSpPr>
            <p:cNvPr id="11" name="TextBox 1"/>
            <p:cNvSpPr txBox="1"/>
            <p:nvPr/>
          </p:nvSpPr>
          <p:spPr>
            <a:xfrm>
              <a:off x="1300031" y="345480"/>
              <a:ext cx="5062604" cy="584775"/>
            </a:xfrm>
            <a:prstGeom prst="rect">
              <a:avLst/>
            </a:prstGeom>
            <a:noFill/>
          </p:spPr>
          <p:txBody>
            <a:bodyPr wrap="none" rtlCol="0">
              <a:spAutoFit/>
            </a:bodyPr>
            <a:lstStyle/>
            <a:p>
              <a:r>
                <a:rPr lang="zh-CN" altLang="en-US" sz="3200" b="1" dirty="0">
                  <a:solidFill>
                    <a:srgbClr val="ED6568"/>
                  </a:solidFill>
                  <a:latin typeface="Arial" panose="020B0604020202090204"/>
                  <a:ea typeface="微软雅黑" panose="020B0503020204020204" pitchFamily="34" charset="-122"/>
                  <a:sym typeface="Arial" panose="020B0604020202090204"/>
                </a:rPr>
                <a:t>家政实训室分类 </a:t>
              </a:r>
              <a:r>
                <a:rPr lang="en-US" altLang="zh-CN" sz="3200" dirty="0">
                  <a:solidFill>
                    <a:srgbClr val="ED6568"/>
                  </a:solidFill>
                  <a:latin typeface="Arial" panose="020B0604020202090204"/>
                  <a:ea typeface="微软雅黑" panose="020B0503020204020204" pitchFamily="34" charset="-122"/>
                  <a:sym typeface="Arial" panose="020B0604020202090204"/>
                </a:rPr>
                <a:t>- </a:t>
              </a:r>
              <a:r>
                <a:rPr lang="zh-CN" altLang="en-US" sz="3200" dirty="0">
                  <a:solidFill>
                    <a:srgbClr val="ED6568"/>
                  </a:solidFill>
                  <a:latin typeface="Arial" panose="020B0604020202090204"/>
                  <a:ea typeface="微软雅黑" panose="020B0503020204020204" pitchFamily="34" charset="-122"/>
                  <a:sym typeface="Arial" panose="020B0604020202090204"/>
                </a:rPr>
                <a:t>老年照护</a:t>
              </a:r>
            </a:p>
          </p:txBody>
        </p:sp>
        <p:sp>
          <p:nvSpPr>
            <p:cNvPr id="12" name="椭圆 11"/>
            <p:cNvSpPr/>
            <p:nvPr/>
          </p:nvSpPr>
          <p:spPr>
            <a:xfrm>
              <a:off x="435533" y="309778"/>
              <a:ext cx="635002" cy="635002"/>
            </a:xfrm>
            <a:prstGeom prst="ellipse">
              <a:avLst/>
            </a:prstGeom>
            <a:solidFill>
              <a:srgbClr val="3B4C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sp>
          <p:nvSpPr>
            <p:cNvPr id="13" name="椭圆 12"/>
            <p:cNvSpPr/>
            <p:nvPr/>
          </p:nvSpPr>
          <p:spPr>
            <a:xfrm>
              <a:off x="703129" y="309778"/>
              <a:ext cx="635002" cy="635002"/>
            </a:xfrm>
            <a:prstGeom prst="ellipse">
              <a:avLst/>
            </a:prstGeom>
            <a:solidFill>
              <a:srgbClr val="F9B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grpSp>
      <p:sp>
        <p:nvSpPr>
          <p:cNvPr id="14" name="textbox 22"/>
          <p:cNvSpPr/>
          <p:nvPr/>
        </p:nvSpPr>
        <p:spPr>
          <a:xfrm>
            <a:off x="2789382" y="445242"/>
            <a:ext cx="8802791" cy="327660"/>
          </a:xfrm>
          <a:prstGeom prst="rect">
            <a:avLst/>
          </a:prstGeom>
          <a:ln>
            <a:noFill/>
          </a:ln>
        </p:spPr>
        <p:txBody>
          <a:bodyPr vert="horz" wrap="square" lIns="0" tIns="0" rIns="0" bIns="0" anchor="ctr"/>
          <a:lstStyle/>
          <a:p>
            <a:pPr algn="r" rtl="0" eaLnBrk="0">
              <a:lnSpc>
                <a:spcPct val="88000"/>
              </a:lnSpc>
            </a:pPr>
            <a:r>
              <a:rPr lang="en-US" altLang="zh-CN" sz="1865" dirty="0">
                <a:solidFill>
                  <a:srgbClr val="ED6568"/>
                </a:solidFill>
                <a:latin typeface="微软雅黑" panose="020B0503020204020204" pitchFamily="34" charset="-122"/>
                <a:ea typeface="微软雅黑" panose="020B0503020204020204" pitchFamily="34" charset="-122"/>
              </a:rPr>
              <a:t>……………………………………………………………………</a:t>
            </a:r>
            <a:endParaRPr lang="zh-CN" altLang="en-US" sz="1865" dirty="0">
              <a:solidFill>
                <a:srgbClr val="ED6568"/>
              </a:solidFill>
              <a:latin typeface="微软雅黑" panose="020B0503020204020204" pitchFamily="34" charset="-122"/>
              <a:ea typeface="微软雅黑" panose="020B0503020204020204" pitchFamily="34" charset="-122"/>
            </a:endParaRPr>
          </a:p>
        </p:txBody>
      </p:sp>
      <p:sp>
        <p:nvSpPr>
          <p:cNvPr id="15" name="椭圆 14"/>
          <p:cNvSpPr/>
          <p:nvPr/>
        </p:nvSpPr>
        <p:spPr>
          <a:xfrm>
            <a:off x="11626300" y="613493"/>
            <a:ext cx="96000" cy="96000"/>
          </a:xfrm>
          <a:prstGeom prst="ellipse">
            <a:avLst/>
          </a:prstGeom>
          <a:noFill/>
          <a:ln w="19050">
            <a:solidFill>
              <a:srgbClr val="3B4C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5" name="picture 328"/>
          <p:cNvPicPr>
            <a:picLocks noChangeAspect="1"/>
          </p:cNvPicPr>
          <p:nvPr/>
        </p:nvPicPr>
        <p:blipFill>
          <a:blip r:embed="rId2"/>
          <a:stretch>
            <a:fillRect/>
          </a:stretch>
        </p:blipFill>
        <p:spPr>
          <a:xfrm rot="21600000">
            <a:off x="729489" y="2163571"/>
            <a:ext cx="3360420" cy="1920240"/>
          </a:xfrm>
          <a:prstGeom prst="rect">
            <a:avLst/>
          </a:prstGeom>
        </p:spPr>
      </p:pic>
      <p:pic>
        <p:nvPicPr>
          <p:cNvPr id="6" name="picture 329"/>
          <p:cNvPicPr>
            <a:picLocks noChangeAspect="1"/>
          </p:cNvPicPr>
          <p:nvPr/>
        </p:nvPicPr>
        <p:blipFill>
          <a:blip r:embed="rId3"/>
          <a:stretch>
            <a:fillRect/>
          </a:stretch>
        </p:blipFill>
        <p:spPr>
          <a:xfrm rot="21600000">
            <a:off x="4411471" y="2163571"/>
            <a:ext cx="3358515" cy="1926590"/>
          </a:xfrm>
          <a:prstGeom prst="rect">
            <a:avLst/>
          </a:prstGeom>
        </p:spPr>
      </p:pic>
      <p:pic>
        <p:nvPicPr>
          <p:cNvPr id="16" name="picture 330"/>
          <p:cNvPicPr>
            <a:picLocks noChangeAspect="1"/>
          </p:cNvPicPr>
          <p:nvPr/>
        </p:nvPicPr>
        <p:blipFill>
          <a:blip r:embed="rId4"/>
          <a:stretch>
            <a:fillRect/>
          </a:stretch>
        </p:blipFill>
        <p:spPr>
          <a:xfrm rot="21600000">
            <a:off x="8095487" y="2163571"/>
            <a:ext cx="3358515" cy="1926590"/>
          </a:xfrm>
          <a:prstGeom prst="rect">
            <a:avLst/>
          </a:prstGeom>
        </p:spPr>
      </p:pic>
      <p:sp>
        <p:nvSpPr>
          <p:cNvPr id="17" name="textbox 331"/>
          <p:cNvSpPr/>
          <p:nvPr/>
        </p:nvSpPr>
        <p:spPr>
          <a:xfrm>
            <a:off x="729488" y="4649047"/>
            <a:ext cx="3360928" cy="433493"/>
          </a:xfrm>
          <a:prstGeom prst="rect">
            <a:avLst/>
          </a:prstGeom>
        </p:spPr>
        <p:txBody>
          <a:bodyPr vert="horz" wrap="square" lIns="0" tIns="0" rIns="0" bIns="0"/>
          <a:lstStyle/>
          <a:p>
            <a:pPr marL="17145" algn="ctr" eaLnBrk="0"/>
            <a:r>
              <a:rPr sz="1400" b="1" spc="40" dirty="0" err="1">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老年健康评估实训室</a:t>
            </a:r>
            <a:endParaRPr lang="en-US" altLang="en-US" sz="1400" b="1" dirty="0">
              <a:solidFill>
                <a:srgbClr val="3B4C6F"/>
              </a:solidFill>
            </a:endParaRPr>
          </a:p>
        </p:txBody>
      </p:sp>
      <p:sp>
        <p:nvSpPr>
          <p:cNvPr id="18" name="textbox 331"/>
          <p:cNvSpPr/>
          <p:nvPr/>
        </p:nvSpPr>
        <p:spPr>
          <a:xfrm>
            <a:off x="4411469" y="4649047"/>
            <a:ext cx="3360928" cy="433493"/>
          </a:xfrm>
          <a:prstGeom prst="rect">
            <a:avLst/>
          </a:prstGeom>
        </p:spPr>
        <p:txBody>
          <a:bodyPr vert="horz" wrap="square" lIns="0" tIns="0" rIns="0" bIns="0"/>
          <a:lstStyle/>
          <a:p>
            <a:pPr marL="17145" algn="ctr" eaLnBrk="0"/>
            <a:r>
              <a:rPr sz="1400" b="1" spc="40" dirty="0" err="1">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老年能力评估实训室</a:t>
            </a:r>
            <a:endParaRPr lang="en-US" altLang="en-US" sz="1400" b="1" dirty="0">
              <a:solidFill>
                <a:srgbClr val="3B4C6F"/>
              </a:solidFill>
            </a:endParaRPr>
          </a:p>
        </p:txBody>
      </p:sp>
      <p:sp>
        <p:nvSpPr>
          <p:cNvPr id="19" name="textbox 331"/>
          <p:cNvSpPr/>
          <p:nvPr/>
        </p:nvSpPr>
        <p:spPr>
          <a:xfrm>
            <a:off x="8093451" y="4649047"/>
            <a:ext cx="3360928" cy="433493"/>
          </a:xfrm>
          <a:prstGeom prst="rect">
            <a:avLst/>
          </a:prstGeom>
        </p:spPr>
        <p:txBody>
          <a:bodyPr vert="horz" wrap="square" lIns="0" tIns="0" rIns="0" bIns="0"/>
          <a:lstStyle/>
          <a:p>
            <a:pPr marL="17145" algn="ctr" eaLnBrk="0"/>
            <a:r>
              <a:rPr sz="1400" b="1" dirty="0" err="1">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老年康复训练实训室</a:t>
            </a:r>
            <a:endParaRPr lang="en-US" altLang="en-US" sz="1400" b="1" dirty="0">
              <a:solidFill>
                <a:srgbClr val="3B4C6F"/>
              </a:solidFill>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35533" y="356032"/>
            <a:ext cx="5927102" cy="635002"/>
            <a:chOff x="435533" y="309778"/>
            <a:chExt cx="5927102" cy="635002"/>
          </a:xfrm>
        </p:grpSpPr>
        <p:sp>
          <p:nvSpPr>
            <p:cNvPr id="11" name="TextBox 1"/>
            <p:cNvSpPr txBox="1"/>
            <p:nvPr/>
          </p:nvSpPr>
          <p:spPr>
            <a:xfrm>
              <a:off x="1300031" y="345480"/>
              <a:ext cx="5062604" cy="584775"/>
            </a:xfrm>
            <a:prstGeom prst="rect">
              <a:avLst/>
            </a:prstGeom>
            <a:noFill/>
          </p:spPr>
          <p:txBody>
            <a:bodyPr wrap="none" rtlCol="0">
              <a:spAutoFit/>
            </a:bodyPr>
            <a:lstStyle/>
            <a:p>
              <a:r>
                <a:rPr lang="zh-CN" altLang="en-US" sz="3200" b="1" dirty="0">
                  <a:solidFill>
                    <a:srgbClr val="ED6568"/>
                  </a:solidFill>
                  <a:latin typeface="Arial" panose="020B0604020202090204"/>
                  <a:ea typeface="微软雅黑" panose="020B0503020204020204" pitchFamily="34" charset="-122"/>
                  <a:sym typeface="Arial" panose="020B0604020202090204"/>
                </a:rPr>
                <a:t>家政实训室分类 </a:t>
              </a:r>
              <a:r>
                <a:rPr lang="en-US" altLang="zh-CN" sz="3200" dirty="0">
                  <a:solidFill>
                    <a:srgbClr val="ED6568"/>
                  </a:solidFill>
                  <a:latin typeface="Arial" panose="020B0604020202090204"/>
                  <a:ea typeface="微软雅黑" panose="020B0503020204020204" pitchFamily="34" charset="-122"/>
                  <a:sym typeface="Arial" panose="020B0604020202090204"/>
                </a:rPr>
                <a:t>- </a:t>
              </a:r>
              <a:r>
                <a:rPr lang="zh-CN" altLang="en-US" sz="3200" dirty="0">
                  <a:solidFill>
                    <a:srgbClr val="ED6568"/>
                  </a:solidFill>
                  <a:latin typeface="Arial" panose="020B0604020202090204"/>
                  <a:ea typeface="微软雅黑" panose="020B0503020204020204" pitchFamily="34" charset="-122"/>
                  <a:sym typeface="Arial" panose="020B0604020202090204"/>
                </a:rPr>
                <a:t>老年照护</a:t>
              </a:r>
            </a:p>
          </p:txBody>
        </p:sp>
        <p:sp>
          <p:nvSpPr>
            <p:cNvPr id="12" name="椭圆 11"/>
            <p:cNvSpPr/>
            <p:nvPr/>
          </p:nvSpPr>
          <p:spPr>
            <a:xfrm>
              <a:off x="435533" y="309778"/>
              <a:ext cx="635002" cy="635002"/>
            </a:xfrm>
            <a:prstGeom prst="ellipse">
              <a:avLst/>
            </a:prstGeom>
            <a:solidFill>
              <a:srgbClr val="3B4C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sp>
          <p:nvSpPr>
            <p:cNvPr id="13" name="椭圆 12"/>
            <p:cNvSpPr/>
            <p:nvPr/>
          </p:nvSpPr>
          <p:spPr>
            <a:xfrm>
              <a:off x="703129" y="309778"/>
              <a:ext cx="635002" cy="635002"/>
            </a:xfrm>
            <a:prstGeom prst="ellipse">
              <a:avLst/>
            </a:prstGeom>
            <a:solidFill>
              <a:srgbClr val="F9B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grpSp>
      <p:sp>
        <p:nvSpPr>
          <p:cNvPr id="14" name="textbox 22"/>
          <p:cNvSpPr/>
          <p:nvPr/>
        </p:nvSpPr>
        <p:spPr>
          <a:xfrm>
            <a:off x="2789382" y="445242"/>
            <a:ext cx="8802791" cy="327660"/>
          </a:xfrm>
          <a:prstGeom prst="rect">
            <a:avLst/>
          </a:prstGeom>
          <a:ln>
            <a:noFill/>
          </a:ln>
        </p:spPr>
        <p:txBody>
          <a:bodyPr vert="horz" wrap="square" lIns="0" tIns="0" rIns="0" bIns="0" anchor="ctr"/>
          <a:lstStyle/>
          <a:p>
            <a:pPr algn="r" rtl="0" eaLnBrk="0">
              <a:lnSpc>
                <a:spcPct val="88000"/>
              </a:lnSpc>
            </a:pPr>
            <a:r>
              <a:rPr lang="en-US" altLang="zh-CN" sz="1865" dirty="0">
                <a:solidFill>
                  <a:srgbClr val="ED6568"/>
                </a:solidFill>
                <a:latin typeface="微软雅黑" panose="020B0503020204020204" pitchFamily="34" charset="-122"/>
                <a:ea typeface="微软雅黑" panose="020B0503020204020204" pitchFamily="34" charset="-122"/>
              </a:rPr>
              <a:t>……………………………………………………………………</a:t>
            </a:r>
            <a:endParaRPr lang="zh-CN" altLang="en-US" sz="1865" dirty="0">
              <a:solidFill>
                <a:srgbClr val="ED6568"/>
              </a:solidFill>
              <a:latin typeface="微软雅黑" panose="020B0503020204020204" pitchFamily="34" charset="-122"/>
              <a:ea typeface="微软雅黑" panose="020B0503020204020204" pitchFamily="34" charset="-122"/>
            </a:endParaRPr>
          </a:p>
        </p:txBody>
      </p:sp>
      <p:sp>
        <p:nvSpPr>
          <p:cNvPr id="15" name="椭圆 14"/>
          <p:cNvSpPr/>
          <p:nvPr/>
        </p:nvSpPr>
        <p:spPr>
          <a:xfrm>
            <a:off x="11626300" y="613493"/>
            <a:ext cx="96000" cy="96000"/>
          </a:xfrm>
          <a:prstGeom prst="ellipse">
            <a:avLst/>
          </a:prstGeom>
          <a:noFill/>
          <a:ln w="19050">
            <a:solidFill>
              <a:srgbClr val="3B4C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矩形: 单圆角 7"/>
          <p:cNvSpPr/>
          <p:nvPr/>
        </p:nvSpPr>
        <p:spPr>
          <a:xfrm rot="5400000">
            <a:off x="4576762" y="-1897999"/>
            <a:ext cx="3038473" cy="10756235"/>
          </a:xfrm>
          <a:prstGeom prst="round1Rect">
            <a:avLst>
              <a:gd name="adj" fmla="val 0"/>
            </a:avLst>
          </a:prstGeom>
          <a:solidFill>
            <a:srgbClr val="ED6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textbox 149"/>
          <p:cNvSpPr/>
          <p:nvPr/>
        </p:nvSpPr>
        <p:spPr>
          <a:xfrm>
            <a:off x="986348" y="2550136"/>
            <a:ext cx="10440145" cy="1072223"/>
          </a:xfrm>
          <a:prstGeom prst="rect">
            <a:avLst/>
          </a:prstGeom>
          <a:ln>
            <a:noFill/>
          </a:ln>
        </p:spPr>
        <p:txBody>
          <a:bodyPr vert="horz" wrap="square" lIns="0" tIns="0" rIns="0" bIns="0"/>
          <a:lstStyle/>
          <a:p>
            <a:pPr marL="79375" eaLnBrk="0"/>
            <a:r>
              <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智慧养老体验实训室</a:t>
            </a:r>
          </a:p>
        </p:txBody>
      </p:sp>
      <p:sp>
        <p:nvSpPr>
          <p:cNvPr id="20" name="textbox 149"/>
          <p:cNvSpPr/>
          <p:nvPr/>
        </p:nvSpPr>
        <p:spPr>
          <a:xfrm>
            <a:off x="1043498" y="3239547"/>
            <a:ext cx="10125819" cy="1878305"/>
          </a:xfrm>
          <a:prstGeom prst="rect">
            <a:avLst/>
          </a:prstGeom>
          <a:ln>
            <a:noFill/>
          </a:ln>
        </p:spPr>
        <p:txBody>
          <a:bodyPr vert="horz" wrap="square" lIns="0" tIns="0" rIns="0" bIns="0"/>
          <a:lstStyle/>
          <a:p>
            <a:pPr marL="17145" algn="just" eaLnBrk="0">
              <a:lnSpc>
                <a:spcPct val="121000"/>
              </a:lnSpc>
              <a:spcBef>
                <a:spcPts val="800"/>
              </a:spcBef>
            </a:pPr>
            <a:r>
              <a:rPr lang="zh-CN" altLang="en-US" spc="-40"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在实训过程中以应用场景、功能模拟为依托，使用人工智能设备、虚拟现实设别、综合服务等穿插搭配实训项目。通过各种不同的应用场景搭配不同的功能展现多种智能化养老的可能性，能够让学生更清晰地了解智慧养老与科技发展的必然联系，可让学生能进行智慧养老整体项目的开发，学生可体验了解各设备的功能特点、服务方式锻炼未来智慧养老模式的尖端人才。</a:t>
            </a:r>
          </a:p>
        </p:txBody>
      </p:sp>
      <p:sp>
        <p:nvSpPr>
          <p:cNvPr id="21" name="矩形: 单圆角 20"/>
          <p:cNvSpPr/>
          <p:nvPr/>
        </p:nvSpPr>
        <p:spPr>
          <a:xfrm rot="5400000">
            <a:off x="5837292" y="-120053"/>
            <a:ext cx="517416" cy="10756235"/>
          </a:xfrm>
          <a:prstGeom prst="round1Rect">
            <a:avLst>
              <a:gd name="adj" fmla="val 0"/>
            </a:avLst>
          </a:prstGeom>
          <a:solidFill>
            <a:srgbClr val="3B4C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35533" y="356032"/>
            <a:ext cx="5927102" cy="635002"/>
            <a:chOff x="435533" y="309778"/>
            <a:chExt cx="5927102" cy="635002"/>
          </a:xfrm>
        </p:grpSpPr>
        <p:sp>
          <p:nvSpPr>
            <p:cNvPr id="11" name="TextBox 1"/>
            <p:cNvSpPr txBox="1"/>
            <p:nvPr/>
          </p:nvSpPr>
          <p:spPr>
            <a:xfrm>
              <a:off x="1300031" y="345480"/>
              <a:ext cx="5062604" cy="584775"/>
            </a:xfrm>
            <a:prstGeom prst="rect">
              <a:avLst/>
            </a:prstGeom>
            <a:noFill/>
          </p:spPr>
          <p:txBody>
            <a:bodyPr wrap="none" rtlCol="0">
              <a:spAutoFit/>
            </a:bodyPr>
            <a:lstStyle/>
            <a:p>
              <a:r>
                <a:rPr lang="zh-CN" altLang="en-US" sz="3200" b="1" dirty="0">
                  <a:solidFill>
                    <a:srgbClr val="ED6568"/>
                  </a:solidFill>
                  <a:latin typeface="Arial" panose="020B0604020202090204"/>
                  <a:ea typeface="微软雅黑" panose="020B0503020204020204" pitchFamily="34" charset="-122"/>
                  <a:sym typeface="Arial" panose="020B0604020202090204"/>
                </a:rPr>
                <a:t>家政实训室分类 </a:t>
              </a:r>
              <a:r>
                <a:rPr lang="en-US" altLang="zh-CN" sz="3200" dirty="0">
                  <a:solidFill>
                    <a:srgbClr val="ED6568"/>
                  </a:solidFill>
                  <a:latin typeface="Arial" panose="020B0604020202090204"/>
                  <a:ea typeface="微软雅黑" panose="020B0503020204020204" pitchFamily="34" charset="-122"/>
                  <a:sym typeface="Arial" panose="020B0604020202090204"/>
                </a:rPr>
                <a:t>- </a:t>
              </a:r>
              <a:r>
                <a:rPr lang="zh-CN" altLang="en-US" sz="3200" dirty="0">
                  <a:solidFill>
                    <a:srgbClr val="ED6568"/>
                  </a:solidFill>
                  <a:latin typeface="Arial" panose="020B0604020202090204"/>
                  <a:ea typeface="微软雅黑" panose="020B0503020204020204" pitchFamily="34" charset="-122"/>
                  <a:sym typeface="Arial" panose="020B0604020202090204"/>
                </a:rPr>
                <a:t>老年照护</a:t>
              </a:r>
            </a:p>
          </p:txBody>
        </p:sp>
        <p:sp>
          <p:nvSpPr>
            <p:cNvPr id="12" name="椭圆 11"/>
            <p:cNvSpPr/>
            <p:nvPr/>
          </p:nvSpPr>
          <p:spPr>
            <a:xfrm>
              <a:off x="435533" y="309778"/>
              <a:ext cx="635002" cy="635002"/>
            </a:xfrm>
            <a:prstGeom prst="ellipse">
              <a:avLst/>
            </a:prstGeom>
            <a:solidFill>
              <a:srgbClr val="3B4C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sp>
          <p:nvSpPr>
            <p:cNvPr id="13" name="椭圆 12"/>
            <p:cNvSpPr/>
            <p:nvPr/>
          </p:nvSpPr>
          <p:spPr>
            <a:xfrm>
              <a:off x="703129" y="309778"/>
              <a:ext cx="635002" cy="635002"/>
            </a:xfrm>
            <a:prstGeom prst="ellipse">
              <a:avLst/>
            </a:prstGeom>
            <a:solidFill>
              <a:srgbClr val="F9B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grpSp>
      <p:sp>
        <p:nvSpPr>
          <p:cNvPr id="14" name="textbox 22"/>
          <p:cNvSpPr/>
          <p:nvPr/>
        </p:nvSpPr>
        <p:spPr>
          <a:xfrm>
            <a:off x="2789382" y="445242"/>
            <a:ext cx="8802791" cy="327660"/>
          </a:xfrm>
          <a:prstGeom prst="rect">
            <a:avLst/>
          </a:prstGeom>
          <a:ln>
            <a:noFill/>
          </a:ln>
        </p:spPr>
        <p:txBody>
          <a:bodyPr vert="horz" wrap="square" lIns="0" tIns="0" rIns="0" bIns="0" anchor="ctr"/>
          <a:lstStyle/>
          <a:p>
            <a:pPr algn="r" rtl="0" eaLnBrk="0">
              <a:lnSpc>
                <a:spcPct val="88000"/>
              </a:lnSpc>
            </a:pPr>
            <a:r>
              <a:rPr lang="en-US" altLang="zh-CN" sz="1865" dirty="0">
                <a:solidFill>
                  <a:srgbClr val="ED6568"/>
                </a:solidFill>
                <a:latin typeface="微软雅黑" panose="020B0503020204020204" pitchFamily="34" charset="-122"/>
                <a:ea typeface="微软雅黑" panose="020B0503020204020204" pitchFamily="34" charset="-122"/>
              </a:rPr>
              <a:t>……………………………………………………………………</a:t>
            </a:r>
            <a:endParaRPr lang="zh-CN" altLang="en-US" sz="1865" dirty="0">
              <a:solidFill>
                <a:srgbClr val="ED6568"/>
              </a:solidFill>
              <a:latin typeface="微软雅黑" panose="020B0503020204020204" pitchFamily="34" charset="-122"/>
              <a:ea typeface="微软雅黑" panose="020B0503020204020204" pitchFamily="34" charset="-122"/>
            </a:endParaRPr>
          </a:p>
        </p:txBody>
      </p:sp>
      <p:sp>
        <p:nvSpPr>
          <p:cNvPr id="15" name="椭圆 14"/>
          <p:cNvSpPr/>
          <p:nvPr/>
        </p:nvSpPr>
        <p:spPr>
          <a:xfrm>
            <a:off x="11626300" y="613493"/>
            <a:ext cx="96000" cy="96000"/>
          </a:xfrm>
          <a:prstGeom prst="ellipse">
            <a:avLst/>
          </a:prstGeom>
          <a:noFill/>
          <a:ln w="19050">
            <a:solidFill>
              <a:srgbClr val="3B4C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2" name="组合 1"/>
          <p:cNvGrpSpPr/>
          <p:nvPr/>
        </p:nvGrpSpPr>
        <p:grpSpPr>
          <a:xfrm>
            <a:off x="812799" y="2184401"/>
            <a:ext cx="10566588" cy="2514599"/>
            <a:chOff x="632459" y="1859279"/>
            <a:chExt cx="6994486" cy="1664523"/>
          </a:xfrm>
        </p:grpSpPr>
        <p:pic>
          <p:nvPicPr>
            <p:cNvPr id="3" name="picture 339"/>
            <p:cNvPicPr>
              <a:picLocks noChangeAspect="1"/>
            </p:cNvPicPr>
            <p:nvPr/>
          </p:nvPicPr>
          <p:blipFill>
            <a:blip r:embed="rId2"/>
            <a:stretch>
              <a:fillRect/>
            </a:stretch>
          </p:blipFill>
          <p:spPr>
            <a:xfrm rot="21600000">
              <a:off x="4875017" y="1859279"/>
              <a:ext cx="2751928" cy="1660740"/>
            </a:xfrm>
            <a:prstGeom prst="rect">
              <a:avLst/>
            </a:prstGeom>
          </p:spPr>
        </p:pic>
        <p:grpSp>
          <p:nvGrpSpPr>
            <p:cNvPr id="4" name="组合 3"/>
            <p:cNvGrpSpPr/>
            <p:nvPr/>
          </p:nvGrpSpPr>
          <p:grpSpPr>
            <a:xfrm>
              <a:off x="632459" y="1859279"/>
              <a:ext cx="3991494" cy="1664523"/>
              <a:chOff x="632459" y="1859279"/>
              <a:chExt cx="3991494" cy="1664523"/>
            </a:xfrm>
          </p:grpSpPr>
          <p:pic>
            <p:nvPicPr>
              <p:cNvPr id="5" name="picture 340"/>
              <p:cNvPicPr>
                <a:picLocks noChangeAspect="1"/>
              </p:cNvPicPr>
              <p:nvPr/>
            </p:nvPicPr>
            <p:blipFill>
              <a:blip r:embed="rId3"/>
              <a:stretch>
                <a:fillRect/>
              </a:stretch>
            </p:blipFill>
            <p:spPr>
              <a:xfrm rot="21600000">
                <a:off x="632459" y="1859280"/>
                <a:ext cx="1981035" cy="1658639"/>
              </a:xfrm>
              <a:prstGeom prst="rect">
                <a:avLst/>
              </a:prstGeom>
            </p:spPr>
          </p:pic>
          <p:pic>
            <p:nvPicPr>
              <p:cNvPr id="6" name="picture 341"/>
              <p:cNvPicPr>
                <a:picLocks noChangeAspect="1"/>
              </p:cNvPicPr>
              <p:nvPr/>
            </p:nvPicPr>
            <p:blipFill>
              <a:blip r:embed="rId4"/>
              <a:srcRect/>
              <a:stretch>
                <a:fillRect/>
              </a:stretch>
            </p:blipFill>
            <p:spPr>
              <a:xfrm>
                <a:off x="2864434" y="1859279"/>
                <a:ext cx="1759519" cy="1664523"/>
              </a:xfrm>
              <a:prstGeom prst="rect">
                <a:avLst/>
              </a:prstGeom>
            </p:spPr>
          </p:pic>
        </p:grpSp>
      </p:grpSp>
      <p:sp>
        <p:nvSpPr>
          <p:cNvPr id="7" name="textbox 343"/>
          <p:cNvSpPr/>
          <p:nvPr/>
        </p:nvSpPr>
        <p:spPr>
          <a:xfrm>
            <a:off x="7968166" y="4691618"/>
            <a:ext cx="2522037" cy="327659"/>
          </a:xfrm>
          <a:prstGeom prst="rect">
            <a:avLst/>
          </a:prstGeom>
        </p:spPr>
        <p:txBody>
          <a:bodyPr vert="horz" wrap="square" lIns="0" tIns="0" rIns="0" bIns="0"/>
          <a:lstStyle/>
          <a:p>
            <a:pPr algn="ctr" rtl="0" eaLnBrk="0">
              <a:lnSpc>
                <a:spcPct val="82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algn="ctr" eaLnBrk="0"/>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老年心理照护实训</a:t>
            </a:r>
            <a:r>
              <a:rPr sz="1400" b="1" spc="107"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16" name="textbox 344"/>
          <p:cNvSpPr/>
          <p:nvPr/>
        </p:nvSpPr>
        <p:spPr>
          <a:xfrm>
            <a:off x="2339780" y="4691787"/>
            <a:ext cx="2522037" cy="327659"/>
          </a:xfrm>
          <a:prstGeom prst="rect">
            <a:avLst/>
          </a:prstGeom>
        </p:spPr>
        <p:txBody>
          <a:bodyPr vert="horz" wrap="square" lIns="0" tIns="0" rIns="0" bIns="0"/>
          <a:lstStyle/>
          <a:p>
            <a:pPr algn="ctr" rtl="0" eaLnBrk="0">
              <a:lnSpc>
                <a:spcPct val="81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algn="ctr" eaLnBrk="0"/>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老年虚拟仿真实训</a:t>
            </a:r>
            <a:r>
              <a:rPr sz="1400" b="1" spc="107"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35533" y="356032"/>
            <a:ext cx="10167045" cy="635002"/>
            <a:chOff x="435533" y="309778"/>
            <a:chExt cx="10167045" cy="635002"/>
          </a:xfrm>
        </p:grpSpPr>
        <p:sp>
          <p:nvSpPr>
            <p:cNvPr id="11" name="TextBox 1"/>
            <p:cNvSpPr txBox="1"/>
            <p:nvPr/>
          </p:nvSpPr>
          <p:spPr>
            <a:xfrm>
              <a:off x="1300031" y="345480"/>
              <a:ext cx="9302547" cy="584775"/>
            </a:xfrm>
            <a:prstGeom prst="rect">
              <a:avLst/>
            </a:prstGeom>
            <a:noFill/>
          </p:spPr>
          <p:txBody>
            <a:bodyPr wrap="none" rtlCol="0">
              <a:spAutoFit/>
            </a:bodyPr>
            <a:lstStyle/>
            <a:p>
              <a:r>
                <a:rPr lang="zh-CN" altLang="en-US" sz="3200" b="1" dirty="0">
                  <a:solidFill>
                    <a:srgbClr val="ED6568"/>
                  </a:solidFill>
                  <a:latin typeface="Arial" panose="020B0604020202090204"/>
                  <a:ea typeface="微软雅黑" panose="020B0503020204020204" pitchFamily="34" charset="-122"/>
                  <a:sym typeface="Arial" panose="020B0604020202090204"/>
                </a:rPr>
                <a:t>家政实训室分类 </a:t>
              </a:r>
              <a:r>
                <a:rPr lang="en-US" altLang="zh-CN" sz="3200" dirty="0">
                  <a:solidFill>
                    <a:srgbClr val="ED6568"/>
                  </a:solidFill>
                  <a:latin typeface="Arial" panose="020B0604020202090204"/>
                  <a:ea typeface="微软雅黑" panose="020B0503020204020204" pitchFamily="34" charset="-122"/>
                  <a:sym typeface="Arial" panose="020B0604020202090204"/>
                </a:rPr>
                <a:t>- </a:t>
              </a:r>
              <a:r>
                <a:rPr lang="zh-CN" altLang="en-US" sz="3200" dirty="0">
                  <a:solidFill>
                    <a:srgbClr val="ED6568"/>
                  </a:solidFill>
                  <a:latin typeface="Arial" panose="020B0604020202090204"/>
                  <a:ea typeface="微软雅黑" panose="020B0503020204020204" pitchFamily="34" charset="-122"/>
                  <a:sym typeface="Arial" panose="020B0604020202090204"/>
                </a:rPr>
                <a:t>老年照护</a:t>
              </a:r>
              <a:r>
                <a:rPr lang="en-US" altLang="zh-CN" sz="3200" dirty="0">
                  <a:solidFill>
                    <a:srgbClr val="ED6568"/>
                  </a:solidFill>
                  <a:latin typeface="Arial" panose="020B0604020202090204"/>
                  <a:ea typeface="微软雅黑" panose="020B0503020204020204" pitchFamily="34" charset="-122"/>
                  <a:sym typeface="Arial" panose="020B0604020202090204"/>
                </a:rPr>
                <a:t>·</a:t>
              </a:r>
              <a:r>
                <a:rPr lang="zh-CN" altLang="en-US" sz="3200" dirty="0">
                  <a:solidFill>
                    <a:srgbClr val="ED6568"/>
                  </a:solidFill>
                  <a:latin typeface="Arial" panose="020B0604020202090204"/>
                  <a:ea typeface="微软雅黑" panose="020B0503020204020204" pitchFamily="34" charset="-122"/>
                  <a:sym typeface="Arial" panose="020B0604020202090204"/>
                </a:rPr>
                <a:t>配套虚拟教学实训系统</a:t>
              </a:r>
            </a:p>
          </p:txBody>
        </p:sp>
        <p:sp>
          <p:nvSpPr>
            <p:cNvPr id="12" name="椭圆 11"/>
            <p:cNvSpPr/>
            <p:nvPr/>
          </p:nvSpPr>
          <p:spPr>
            <a:xfrm>
              <a:off x="435533" y="309778"/>
              <a:ext cx="635002" cy="635002"/>
            </a:xfrm>
            <a:prstGeom prst="ellipse">
              <a:avLst/>
            </a:prstGeom>
            <a:solidFill>
              <a:srgbClr val="3B4C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sp>
          <p:nvSpPr>
            <p:cNvPr id="13" name="椭圆 12"/>
            <p:cNvSpPr/>
            <p:nvPr/>
          </p:nvSpPr>
          <p:spPr>
            <a:xfrm>
              <a:off x="703129" y="309778"/>
              <a:ext cx="635002" cy="635002"/>
            </a:xfrm>
            <a:prstGeom prst="ellipse">
              <a:avLst/>
            </a:prstGeom>
            <a:solidFill>
              <a:srgbClr val="F9B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grpSp>
      <p:sp>
        <p:nvSpPr>
          <p:cNvPr id="14" name="textbox 22"/>
          <p:cNvSpPr/>
          <p:nvPr/>
        </p:nvSpPr>
        <p:spPr>
          <a:xfrm>
            <a:off x="2789382" y="445242"/>
            <a:ext cx="8802791" cy="327660"/>
          </a:xfrm>
          <a:prstGeom prst="rect">
            <a:avLst/>
          </a:prstGeom>
          <a:ln>
            <a:noFill/>
          </a:ln>
        </p:spPr>
        <p:txBody>
          <a:bodyPr vert="horz" wrap="square" lIns="0" tIns="0" rIns="0" bIns="0" anchor="ctr"/>
          <a:lstStyle/>
          <a:p>
            <a:pPr algn="r" rtl="0" eaLnBrk="0">
              <a:lnSpc>
                <a:spcPct val="88000"/>
              </a:lnSpc>
            </a:pPr>
            <a:r>
              <a:rPr lang="en-US" altLang="zh-CN" sz="1865" dirty="0">
                <a:solidFill>
                  <a:srgbClr val="ED6568"/>
                </a:solidFill>
                <a:latin typeface="微软雅黑" panose="020B0503020204020204" pitchFamily="34" charset="-122"/>
                <a:ea typeface="微软雅黑" panose="020B0503020204020204" pitchFamily="34" charset="-122"/>
              </a:rPr>
              <a:t>……………</a:t>
            </a:r>
            <a:endParaRPr lang="zh-CN" altLang="en-US" sz="1865" dirty="0">
              <a:solidFill>
                <a:srgbClr val="ED6568"/>
              </a:solidFill>
              <a:latin typeface="微软雅黑" panose="020B0503020204020204" pitchFamily="34" charset="-122"/>
              <a:ea typeface="微软雅黑" panose="020B0503020204020204" pitchFamily="34" charset="-122"/>
            </a:endParaRPr>
          </a:p>
        </p:txBody>
      </p:sp>
      <p:sp>
        <p:nvSpPr>
          <p:cNvPr id="15" name="椭圆 14"/>
          <p:cNvSpPr/>
          <p:nvPr/>
        </p:nvSpPr>
        <p:spPr>
          <a:xfrm>
            <a:off x="11626300" y="613493"/>
            <a:ext cx="96000" cy="96000"/>
          </a:xfrm>
          <a:prstGeom prst="ellipse">
            <a:avLst/>
          </a:prstGeom>
          <a:noFill/>
          <a:ln w="19050">
            <a:solidFill>
              <a:srgbClr val="3B4C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8" name="picture 347"/>
          <p:cNvPicPr>
            <a:picLocks noChangeAspect="1"/>
          </p:cNvPicPr>
          <p:nvPr/>
        </p:nvPicPr>
        <p:blipFill>
          <a:blip r:embed="rId2"/>
          <a:stretch>
            <a:fillRect/>
          </a:stretch>
        </p:blipFill>
        <p:spPr>
          <a:xfrm rot="21600000">
            <a:off x="751841" y="3970019"/>
            <a:ext cx="10318115" cy="1573530"/>
          </a:xfrm>
          <a:prstGeom prst="rect">
            <a:avLst/>
          </a:prstGeom>
        </p:spPr>
      </p:pic>
      <p:pic>
        <p:nvPicPr>
          <p:cNvPr id="9" name="picture 348"/>
          <p:cNvPicPr>
            <a:picLocks noChangeAspect="1"/>
          </p:cNvPicPr>
          <p:nvPr/>
        </p:nvPicPr>
        <p:blipFill>
          <a:blip r:embed="rId3"/>
          <a:stretch>
            <a:fillRect/>
          </a:stretch>
        </p:blipFill>
        <p:spPr>
          <a:xfrm rot="21600000">
            <a:off x="7844790" y="1344295"/>
            <a:ext cx="3141345" cy="1807210"/>
          </a:xfrm>
          <a:prstGeom prst="rect">
            <a:avLst/>
          </a:prstGeom>
        </p:spPr>
      </p:pic>
      <p:pic>
        <p:nvPicPr>
          <p:cNvPr id="17" name="picture 349"/>
          <p:cNvPicPr>
            <a:picLocks noChangeAspect="1"/>
          </p:cNvPicPr>
          <p:nvPr/>
        </p:nvPicPr>
        <p:blipFill>
          <a:blip r:embed="rId4"/>
          <a:srcRect t="989" r="974"/>
          <a:stretch>
            <a:fillRect/>
          </a:stretch>
        </p:blipFill>
        <p:spPr>
          <a:xfrm rot="21600000">
            <a:off x="764540" y="1377950"/>
            <a:ext cx="3033395" cy="1780540"/>
          </a:xfrm>
          <a:prstGeom prst="rect">
            <a:avLst/>
          </a:prstGeom>
        </p:spPr>
      </p:pic>
      <p:pic>
        <p:nvPicPr>
          <p:cNvPr id="18" name="picture 350"/>
          <p:cNvPicPr>
            <a:picLocks noChangeAspect="1"/>
          </p:cNvPicPr>
          <p:nvPr/>
        </p:nvPicPr>
        <p:blipFill>
          <a:blip r:embed="rId5"/>
          <a:srcRect/>
          <a:stretch>
            <a:fillRect/>
          </a:stretch>
        </p:blipFill>
        <p:spPr>
          <a:xfrm rot="21600000">
            <a:off x="4264660" y="1350645"/>
            <a:ext cx="3113405" cy="1807845"/>
          </a:xfrm>
          <a:prstGeom prst="rect">
            <a:avLst/>
          </a:prstGeom>
        </p:spPr>
      </p:pic>
      <p:sp>
        <p:nvSpPr>
          <p:cNvPr id="19" name="textbox 351"/>
          <p:cNvSpPr/>
          <p:nvPr/>
        </p:nvSpPr>
        <p:spPr>
          <a:xfrm>
            <a:off x="1307542" y="5599853"/>
            <a:ext cx="10970458" cy="260222"/>
          </a:xfrm>
          <a:prstGeom prst="rect">
            <a:avLst/>
          </a:prstGeom>
        </p:spPr>
        <p:txBody>
          <a:bodyPr vert="horz" wrap="square" lIns="0" tIns="0" rIns="0" bIns="0"/>
          <a:lstStyle/>
          <a:p>
            <a:pPr marL="17145" eaLnBrk="0">
              <a:lnSpc>
                <a:spcPct val="99000"/>
              </a:lnSpc>
            </a:pPr>
            <a:r>
              <a:rPr sz="1400" b="1" spc="67" dirty="0" err="1">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虚拟仿真一体机</a:t>
            </a:r>
            <a:r>
              <a:rPr sz="1400" b="1" spc="67"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                 </a:t>
            </a:r>
            <a:r>
              <a:rPr sz="1400" b="1" spc="67" dirty="0" err="1">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老年心理健康自助服务系统</a:t>
            </a:r>
            <a:r>
              <a:rPr sz="1400" b="1" spc="67"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              </a:t>
            </a:r>
            <a:r>
              <a:rPr sz="1400" b="1" dirty="0" err="1">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VR</a:t>
            </a:r>
            <a:r>
              <a:rPr sz="1400" b="1" spc="67" dirty="0" err="1">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感官平衡系统</a:t>
            </a:r>
            <a:r>
              <a:rPr sz="1400" b="1" spc="67"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           </a:t>
            </a:r>
            <a:r>
              <a:rPr sz="1400" b="1"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 VR下肢运动平衡训练系统</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20" name="textbox 353"/>
          <p:cNvSpPr/>
          <p:nvPr/>
        </p:nvSpPr>
        <p:spPr>
          <a:xfrm>
            <a:off x="1312057" y="3287534"/>
            <a:ext cx="2631034" cy="360000"/>
          </a:xfrm>
          <a:prstGeom prst="rect">
            <a:avLst/>
          </a:prstGeom>
        </p:spPr>
        <p:txBody>
          <a:bodyPr vert="horz" wrap="square" lIns="0" tIns="0" rIns="0" bIns="0"/>
          <a:lstStyle/>
          <a:p>
            <a:pPr algn="l" rtl="0" eaLnBrk="0">
              <a:lnSpc>
                <a:spcPct val="81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eaLnBrk="0"/>
            <a:r>
              <a:rPr sz="1400" b="1"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AAS</a:t>
            </a:r>
            <a:r>
              <a:rPr sz="1400" b="1" spc="187"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老年人失智模拟系</a:t>
            </a:r>
            <a:r>
              <a:rPr sz="1400" b="1" spc="107"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统</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21" name="textbox 354"/>
          <p:cNvSpPr/>
          <p:nvPr/>
        </p:nvSpPr>
        <p:spPr>
          <a:xfrm>
            <a:off x="4743399" y="3287534"/>
            <a:ext cx="2507521" cy="360000"/>
          </a:xfrm>
          <a:prstGeom prst="rect">
            <a:avLst/>
          </a:prstGeom>
        </p:spPr>
        <p:txBody>
          <a:bodyPr vert="horz" wrap="square" lIns="0" tIns="0" rIns="0" bIns="0"/>
          <a:lstStyle/>
          <a:p>
            <a:pPr algn="l" rtl="0" eaLnBrk="0">
              <a:lnSpc>
                <a:spcPct val="80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eaLnBrk="0"/>
            <a:r>
              <a:rPr sz="1400" b="1"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CRTS</a:t>
            </a:r>
            <a:r>
              <a:rPr sz="1400" b="1" spc="200"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协调康复训练系</a:t>
            </a:r>
            <a:r>
              <a:rPr sz="1400" b="1" spc="107"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统</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22" name="textbox 355"/>
          <p:cNvSpPr/>
          <p:nvPr/>
        </p:nvSpPr>
        <p:spPr>
          <a:xfrm>
            <a:off x="8257277" y="3287534"/>
            <a:ext cx="2411976" cy="360000"/>
          </a:xfrm>
          <a:prstGeom prst="rect">
            <a:avLst/>
          </a:prstGeom>
        </p:spPr>
        <p:txBody>
          <a:bodyPr vert="horz" wrap="square" lIns="0" tIns="0" rIns="0" bIns="0"/>
          <a:lstStyle/>
          <a:p>
            <a:pPr algn="l" rtl="0" eaLnBrk="0">
              <a:lnSpc>
                <a:spcPct val="86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eaLnBrk="0">
              <a:lnSpc>
                <a:spcPct val="99000"/>
              </a:lnSpc>
            </a:pPr>
            <a:r>
              <a:rPr sz="1400" b="1"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CGA</a:t>
            </a:r>
            <a:r>
              <a:rPr sz="1400" b="1" spc="187"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老年综合评估系</a:t>
            </a:r>
            <a:r>
              <a:rPr sz="1400" b="1" spc="80"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统</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单圆角 21"/>
          <p:cNvSpPr/>
          <p:nvPr/>
        </p:nvSpPr>
        <p:spPr>
          <a:xfrm rot="5400000">
            <a:off x="1539144" y="1165448"/>
            <a:ext cx="4229100" cy="5352604"/>
          </a:xfrm>
          <a:prstGeom prst="round1Rect">
            <a:avLst>
              <a:gd name="adj" fmla="val 0"/>
            </a:avLst>
          </a:prstGeom>
          <a:solidFill>
            <a:srgbClr val="ED6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94" name="组合 93"/>
          <p:cNvGrpSpPr/>
          <p:nvPr/>
        </p:nvGrpSpPr>
        <p:grpSpPr>
          <a:xfrm>
            <a:off x="435533" y="356032"/>
            <a:ext cx="5927102" cy="635002"/>
            <a:chOff x="435533" y="309778"/>
            <a:chExt cx="5927102" cy="635002"/>
          </a:xfrm>
        </p:grpSpPr>
        <p:sp>
          <p:nvSpPr>
            <p:cNvPr id="95" name="TextBox 1"/>
            <p:cNvSpPr txBox="1"/>
            <p:nvPr/>
          </p:nvSpPr>
          <p:spPr>
            <a:xfrm>
              <a:off x="1300031" y="345480"/>
              <a:ext cx="5062604" cy="584775"/>
            </a:xfrm>
            <a:prstGeom prst="rect">
              <a:avLst/>
            </a:prstGeom>
            <a:noFill/>
          </p:spPr>
          <p:txBody>
            <a:bodyPr wrap="none" rtlCol="0">
              <a:spAutoFit/>
            </a:bodyPr>
            <a:lstStyle/>
            <a:p>
              <a:r>
                <a:rPr lang="zh-CN" altLang="en-US" sz="3200" b="1" dirty="0">
                  <a:solidFill>
                    <a:srgbClr val="ED6568"/>
                  </a:solidFill>
                  <a:latin typeface="Arial" panose="020B0604020202090204"/>
                  <a:ea typeface="微软雅黑" panose="020B0503020204020204" pitchFamily="34" charset="-122"/>
                  <a:sym typeface="Arial" panose="020B0604020202090204"/>
                </a:rPr>
                <a:t>家政实训室分类 </a:t>
              </a:r>
              <a:r>
                <a:rPr lang="en-US" altLang="zh-CN" sz="3200" dirty="0">
                  <a:solidFill>
                    <a:srgbClr val="ED6568"/>
                  </a:solidFill>
                  <a:latin typeface="Arial" panose="020B0604020202090204"/>
                  <a:ea typeface="微软雅黑" panose="020B0503020204020204" pitchFamily="34" charset="-122"/>
                  <a:sym typeface="Arial" panose="020B0604020202090204"/>
                </a:rPr>
                <a:t>- </a:t>
              </a:r>
              <a:r>
                <a:rPr lang="zh-CN" altLang="en-US" sz="3200" dirty="0">
                  <a:solidFill>
                    <a:srgbClr val="ED6568"/>
                  </a:solidFill>
                  <a:latin typeface="Arial" panose="020B0604020202090204"/>
                  <a:ea typeface="微软雅黑" panose="020B0503020204020204" pitchFamily="34" charset="-122"/>
                  <a:sym typeface="Arial" panose="020B0604020202090204"/>
                </a:rPr>
                <a:t>公共康养</a:t>
              </a:r>
            </a:p>
          </p:txBody>
        </p:sp>
        <p:sp>
          <p:nvSpPr>
            <p:cNvPr id="96" name="椭圆 95"/>
            <p:cNvSpPr/>
            <p:nvPr/>
          </p:nvSpPr>
          <p:spPr>
            <a:xfrm>
              <a:off x="435533" y="309778"/>
              <a:ext cx="635002" cy="635002"/>
            </a:xfrm>
            <a:prstGeom prst="ellipse">
              <a:avLst/>
            </a:prstGeom>
            <a:solidFill>
              <a:srgbClr val="3B4C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sp>
          <p:nvSpPr>
            <p:cNvPr id="99" name="椭圆 98"/>
            <p:cNvSpPr/>
            <p:nvPr/>
          </p:nvSpPr>
          <p:spPr>
            <a:xfrm>
              <a:off x="703129" y="309778"/>
              <a:ext cx="635002" cy="635002"/>
            </a:xfrm>
            <a:prstGeom prst="ellipse">
              <a:avLst/>
            </a:prstGeom>
            <a:solidFill>
              <a:srgbClr val="F9B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grpSp>
      <p:sp>
        <p:nvSpPr>
          <p:cNvPr id="7" name="textbox 22"/>
          <p:cNvSpPr/>
          <p:nvPr/>
        </p:nvSpPr>
        <p:spPr>
          <a:xfrm>
            <a:off x="2789382" y="445242"/>
            <a:ext cx="8802791" cy="327660"/>
          </a:xfrm>
          <a:prstGeom prst="rect">
            <a:avLst/>
          </a:prstGeom>
          <a:ln>
            <a:noFill/>
          </a:ln>
        </p:spPr>
        <p:txBody>
          <a:bodyPr vert="horz" wrap="square" lIns="0" tIns="0" rIns="0" bIns="0" anchor="ctr"/>
          <a:lstStyle/>
          <a:p>
            <a:pPr algn="r" rtl="0" eaLnBrk="0">
              <a:lnSpc>
                <a:spcPct val="88000"/>
              </a:lnSpc>
            </a:pPr>
            <a:r>
              <a:rPr lang="en-US" altLang="zh-CN" sz="1865" dirty="0">
                <a:solidFill>
                  <a:srgbClr val="ED6568"/>
                </a:solidFill>
                <a:latin typeface="微软雅黑" panose="020B0503020204020204" pitchFamily="34" charset="-122"/>
                <a:ea typeface="微软雅黑" panose="020B0503020204020204" pitchFamily="34" charset="-122"/>
              </a:rPr>
              <a:t>……………………………………………………………………</a:t>
            </a:r>
            <a:endParaRPr lang="zh-CN" altLang="en-US" sz="1865" dirty="0">
              <a:solidFill>
                <a:srgbClr val="ED6568"/>
              </a:solidFill>
              <a:latin typeface="微软雅黑" panose="020B0503020204020204" pitchFamily="34" charset="-122"/>
              <a:ea typeface="微软雅黑" panose="020B0503020204020204" pitchFamily="34" charset="-122"/>
            </a:endParaRPr>
          </a:p>
        </p:txBody>
      </p:sp>
      <p:sp>
        <p:nvSpPr>
          <p:cNvPr id="8" name="椭圆 7"/>
          <p:cNvSpPr/>
          <p:nvPr/>
        </p:nvSpPr>
        <p:spPr>
          <a:xfrm>
            <a:off x="11626300" y="613493"/>
            <a:ext cx="96000" cy="96000"/>
          </a:xfrm>
          <a:prstGeom prst="ellipse">
            <a:avLst/>
          </a:prstGeom>
          <a:noFill/>
          <a:ln w="19050">
            <a:solidFill>
              <a:srgbClr val="3B4C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textbox 161"/>
          <p:cNvSpPr/>
          <p:nvPr/>
        </p:nvSpPr>
        <p:spPr>
          <a:xfrm>
            <a:off x="977392" y="1861609"/>
            <a:ext cx="4118928" cy="2999317"/>
          </a:xfrm>
          <a:prstGeom prst="rect">
            <a:avLst/>
          </a:prstGeom>
          <a:ln>
            <a:noFill/>
          </a:ln>
        </p:spPr>
        <p:txBody>
          <a:bodyPr vert="horz" wrap="square" lIns="0" tIns="0" rIns="0" bIns="0"/>
          <a:lstStyle/>
          <a:p>
            <a:pPr marL="655320" indent="-342900" eaLnBrk="0">
              <a:lnSpc>
                <a:spcPct val="130000"/>
              </a:lnSpc>
              <a:buFont typeface="+mj-lt"/>
              <a:buAutoNum type="arabicPeriod"/>
            </a:pPr>
            <a:r>
              <a:rPr lang="zh-CN" altLang="en-US"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虚拟仿真实训室</a:t>
            </a:r>
          </a:p>
          <a:p>
            <a:pPr marL="655320" indent="-342900" eaLnBrk="0">
              <a:lnSpc>
                <a:spcPct val="130000"/>
              </a:lnSpc>
              <a:buFont typeface="+mj-lt"/>
              <a:buAutoNum type="arabicPeriod"/>
            </a:pPr>
            <a:r>
              <a:rPr lang="zh-CN" altLang="en-US"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健康管理实训室 </a:t>
            </a:r>
            <a:r>
              <a:rPr lang="en-US" altLang="zh-CN"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客户随访实训室</a:t>
            </a:r>
            <a:r>
              <a:rPr lang="en-US" altLang="zh-CN"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a:t>
            </a:r>
          </a:p>
          <a:p>
            <a:pPr marL="655320" indent="-342900" eaLnBrk="0">
              <a:lnSpc>
                <a:spcPct val="130000"/>
              </a:lnSpc>
              <a:buFont typeface="+mj-lt"/>
              <a:buAutoNum type="arabicPeriod"/>
            </a:pPr>
            <a:r>
              <a:rPr lang="zh-CN" altLang="en-US"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中医理疗实训室</a:t>
            </a:r>
          </a:p>
          <a:p>
            <a:pPr marL="655320" indent="-342900" eaLnBrk="0">
              <a:lnSpc>
                <a:spcPct val="130000"/>
              </a:lnSpc>
              <a:buFont typeface="+mj-lt"/>
              <a:buAutoNum type="arabicPeriod"/>
            </a:pPr>
            <a:r>
              <a:rPr lang="zh-CN" altLang="en-US"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中医推拿实训室</a:t>
            </a:r>
          </a:p>
          <a:p>
            <a:pPr marL="655320" indent="-342900" eaLnBrk="0">
              <a:lnSpc>
                <a:spcPct val="130000"/>
              </a:lnSpc>
              <a:buFont typeface="+mj-lt"/>
              <a:buAutoNum type="arabicPeriod"/>
            </a:pPr>
            <a:r>
              <a:rPr lang="zh-CN" altLang="en-US"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心理健康评估实训室</a:t>
            </a:r>
          </a:p>
          <a:p>
            <a:pPr marL="655320" indent="-342900" eaLnBrk="0">
              <a:lnSpc>
                <a:spcPct val="130000"/>
              </a:lnSpc>
              <a:buFont typeface="+mj-lt"/>
              <a:buAutoNum type="arabicPeriod"/>
            </a:pPr>
            <a:r>
              <a:rPr lang="zh-CN" altLang="en-US"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沙盘治疗实训室</a:t>
            </a:r>
          </a:p>
          <a:p>
            <a:pPr marL="655320" indent="-342900" eaLnBrk="0">
              <a:lnSpc>
                <a:spcPct val="130000"/>
              </a:lnSpc>
              <a:buFont typeface="+mj-lt"/>
              <a:buAutoNum type="arabicPeriod"/>
            </a:pPr>
            <a:r>
              <a:rPr lang="zh-CN" altLang="en-US"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心理宣泄实训室</a:t>
            </a:r>
          </a:p>
          <a:p>
            <a:pPr marL="655320" indent="-342900" eaLnBrk="0">
              <a:lnSpc>
                <a:spcPct val="130000"/>
              </a:lnSpc>
              <a:buFont typeface="+mj-lt"/>
              <a:buAutoNum type="arabicPeriod"/>
            </a:pPr>
            <a:r>
              <a:rPr lang="zh-CN" altLang="en-US"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音乐放松实训室</a:t>
            </a:r>
          </a:p>
          <a:p>
            <a:pPr marL="655320" indent="-342900" eaLnBrk="0">
              <a:lnSpc>
                <a:spcPct val="130000"/>
              </a:lnSpc>
              <a:buFont typeface="+mj-lt"/>
              <a:buAutoNum type="arabicPeriod"/>
            </a:pPr>
            <a:r>
              <a:rPr lang="zh-CN" altLang="en-US"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营养指导实训室</a:t>
            </a:r>
          </a:p>
          <a:p>
            <a:pPr marL="655320" indent="-342900" eaLnBrk="0">
              <a:lnSpc>
                <a:spcPct val="130000"/>
              </a:lnSpc>
              <a:buFont typeface="+mj-lt"/>
              <a:buAutoNum type="arabicPeriod"/>
            </a:pPr>
            <a:r>
              <a:rPr lang="zh-CN" altLang="en-US"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物理康复训练室</a:t>
            </a:r>
          </a:p>
          <a:p>
            <a:pPr marL="655320" indent="-342900" eaLnBrk="0">
              <a:lnSpc>
                <a:spcPct val="130000"/>
              </a:lnSpc>
              <a:buFont typeface="+mj-lt"/>
              <a:buAutoNum type="arabicPeriod"/>
            </a:pPr>
            <a:r>
              <a:rPr lang="zh-CN" altLang="en-US"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运动疗法技术实训室</a:t>
            </a:r>
          </a:p>
        </p:txBody>
      </p:sp>
      <p:pic>
        <p:nvPicPr>
          <p:cNvPr id="3" name="picture 358"/>
          <p:cNvPicPr>
            <a:picLocks noChangeAspect="1"/>
          </p:cNvPicPr>
          <p:nvPr/>
        </p:nvPicPr>
        <p:blipFill>
          <a:blip r:embed="rId2"/>
          <a:stretch>
            <a:fillRect/>
          </a:stretch>
        </p:blipFill>
        <p:spPr>
          <a:xfrm rot="21600000">
            <a:off x="5466392" y="1727197"/>
            <a:ext cx="6031230" cy="422529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单圆角 21"/>
          <p:cNvSpPr/>
          <p:nvPr/>
        </p:nvSpPr>
        <p:spPr>
          <a:xfrm rot="5400000">
            <a:off x="2112708" y="591883"/>
            <a:ext cx="4229100" cy="6499733"/>
          </a:xfrm>
          <a:prstGeom prst="round1Rect">
            <a:avLst>
              <a:gd name="adj" fmla="val 0"/>
            </a:avLst>
          </a:prstGeom>
          <a:solidFill>
            <a:srgbClr val="ED6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94" name="组合 93"/>
          <p:cNvGrpSpPr/>
          <p:nvPr/>
        </p:nvGrpSpPr>
        <p:grpSpPr>
          <a:xfrm>
            <a:off x="435533" y="356032"/>
            <a:ext cx="5927102" cy="635002"/>
            <a:chOff x="435533" y="309778"/>
            <a:chExt cx="5927102" cy="635002"/>
          </a:xfrm>
        </p:grpSpPr>
        <p:sp>
          <p:nvSpPr>
            <p:cNvPr id="95" name="TextBox 1"/>
            <p:cNvSpPr txBox="1"/>
            <p:nvPr/>
          </p:nvSpPr>
          <p:spPr>
            <a:xfrm>
              <a:off x="1300031" y="345480"/>
              <a:ext cx="5062604" cy="584775"/>
            </a:xfrm>
            <a:prstGeom prst="rect">
              <a:avLst/>
            </a:prstGeom>
            <a:noFill/>
          </p:spPr>
          <p:txBody>
            <a:bodyPr wrap="none" rtlCol="0">
              <a:spAutoFit/>
            </a:bodyPr>
            <a:lstStyle/>
            <a:p>
              <a:r>
                <a:rPr lang="zh-CN" altLang="en-US" sz="3200" b="1" dirty="0">
                  <a:solidFill>
                    <a:srgbClr val="ED6568"/>
                  </a:solidFill>
                  <a:latin typeface="Arial" panose="020B0604020202090204"/>
                  <a:ea typeface="微软雅黑" panose="020B0503020204020204" pitchFamily="34" charset="-122"/>
                  <a:sym typeface="Arial" panose="020B0604020202090204"/>
                </a:rPr>
                <a:t>家政实训室分类 </a:t>
              </a:r>
              <a:r>
                <a:rPr lang="en-US" altLang="zh-CN" sz="3200" dirty="0">
                  <a:solidFill>
                    <a:srgbClr val="ED6568"/>
                  </a:solidFill>
                  <a:latin typeface="Arial" panose="020B0604020202090204"/>
                  <a:ea typeface="微软雅黑" panose="020B0503020204020204" pitchFamily="34" charset="-122"/>
                  <a:sym typeface="Arial" panose="020B0604020202090204"/>
                </a:rPr>
                <a:t>- </a:t>
              </a:r>
              <a:r>
                <a:rPr lang="zh-CN" altLang="en-US" sz="3200" dirty="0">
                  <a:solidFill>
                    <a:srgbClr val="ED6568"/>
                  </a:solidFill>
                  <a:latin typeface="Arial" panose="020B0604020202090204"/>
                  <a:ea typeface="微软雅黑" panose="020B0503020204020204" pitchFamily="34" charset="-122"/>
                  <a:sym typeface="Arial" panose="020B0604020202090204"/>
                </a:rPr>
                <a:t>公共康养</a:t>
              </a:r>
            </a:p>
          </p:txBody>
        </p:sp>
        <p:sp>
          <p:nvSpPr>
            <p:cNvPr id="96" name="椭圆 95"/>
            <p:cNvSpPr/>
            <p:nvPr/>
          </p:nvSpPr>
          <p:spPr>
            <a:xfrm>
              <a:off x="435533" y="309778"/>
              <a:ext cx="635002" cy="635002"/>
            </a:xfrm>
            <a:prstGeom prst="ellipse">
              <a:avLst/>
            </a:prstGeom>
            <a:solidFill>
              <a:srgbClr val="3B4C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sp>
          <p:nvSpPr>
            <p:cNvPr id="99" name="椭圆 98"/>
            <p:cNvSpPr/>
            <p:nvPr/>
          </p:nvSpPr>
          <p:spPr>
            <a:xfrm>
              <a:off x="703129" y="309778"/>
              <a:ext cx="635002" cy="635002"/>
            </a:xfrm>
            <a:prstGeom prst="ellipse">
              <a:avLst/>
            </a:prstGeom>
            <a:solidFill>
              <a:srgbClr val="F9B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grpSp>
      <p:sp>
        <p:nvSpPr>
          <p:cNvPr id="7" name="textbox 22"/>
          <p:cNvSpPr/>
          <p:nvPr/>
        </p:nvSpPr>
        <p:spPr>
          <a:xfrm>
            <a:off x="2789382" y="445242"/>
            <a:ext cx="8802791" cy="327660"/>
          </a:xfrm>
          <a:prstGeom prst="rect">
            <a:avLst/>
          </a:prstGeom>
          <a:ln>
            <a:noFill/>
          </a:ln>
        </p:spPr>
        <p:txBody>
          <a:bodyPr vert="horz" wrap="square" lIns="0" tIns="0" rIns="0" bIns="0" anchor="ctr"/>
          <a:lstStyle/>
          <a:p>
            <a:pPr algn="r" rtl="0" eaLnBrk="0">
              <a:lnSpc>
                <a:spcPct val="88000"/>
              </a:lnSpc>
            </a:pPr>
            <a:r>
              <a:rPr lang="en-US" altLang="zh-CN" sz="1865" dirty="0">
                <a:solidFill>
                  <a:srgbClr val="ED6568"/>
                </a:solidFill>
                <a:latin typeface="微软雅黑" panose="020B0503020204020204" pitchFamily="34" charset="-122"/>
                <a:ea typeface="微软雅黑" panose="020B0503020204020204" pitchFamily="34" charset="-122"/>
              </a:rPr>
              <a:t>……………………………………………………………………</a:t>
            </a:r>
            <a:endParaRPr lang="zh-CN" altLang="en-US" sz="1865" dirty="0">
              <a:solidFill>
                <a:srgbClr val="ED6568"/>
              </a:solidFill>
              <a:latin typeface="微软雅黑" panose="020B0503020204020204" pitchFamily="34" charset="-122"/>
              <a:ea typeface="微软雅黑" panose="020B0503020204020204" pitchFamily="34" charset="-122"/>
            </a:endParaRPr>
          </a:p>
        </p:txBody>
      </p:sp>
      <p:sp>
        <p:nvSpPr>
          <p:cNvPr id="8" name="椭圆 7"/>
          <p:cNvSpPr/>
          <p:nvPr/>
        </p:nvSpPr>
        <p:spPr>
          <a:xfrm>
            <a:off x="11626300" y="613493"/>
            <a:ext cx="96000" cy="96000"/>
          </a:xfrm>
          <a:prstGeom prst="ellipse">
            <a:avLst/>
          </a:prstGeom>
          <a:noFill/>
          <a:ln w="19050">
            <a:solidFill>
              <a:srgbClr val="3B4C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textbox 161"/>
          <p:cNvSpPr/>
          <p:nvPr/>
        </p:nvSpPr>
        <p:spPr>
          <a:xfrm>
            <a:off x="977391" y="1861609"/>
            <a:ext cx="6499733" cy="1014941"/>
          </a:xfrm>
          <a:prstGeom prst="rect">
            <a:avLst/>
          </a:prstGeom>
          <a:ln>
            <a:noFill/>
          </a:ln>
        </p:spPr>
        <p:txBody>
          <a:bodyPr vert="horz" wrap="square" lIns="0" tIns="0" rIns="0" bIns="0"/>
          <a:lstStyle/>
          <a:p>
            <a:pPr marL="312420" eaLnBrk="0">
              <a:lnSpc>
                <a:spcPct val="130000"/>
              </a:lnSpc>
            </a:pPr>
            <a:r>
              <a:rPr lang="zh-CN" altLang="en-US" sz="2800" b="1"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虚拟仿真实训室</a:t>
            </a:r>
          </a:p>
        </p:txBody>
      </p:sp>
      <p:grpSp>
        <p:nvGrpSpPr>
          <p:cNvPr id="2" name="组合 1"/>
          <p:cNvGrpSpPr/>
          <p:nvPr/>
        </p:nvGrpSpPr>
        <p:grpSpPr>
          <a:xfrm>
            <a:off x="7698643" y="1727195"/>
            <a:ext cx="3509570" cy="4229101"/>
            <a:chOff x="5073015" y="828675"/>
            <a:chExt cx="3314065" cy="3993515"/>
          </a:xfrm>
        </p:grpSpPr>
        <p:pic>
          <p:nvPicPr>
            <p:cNvPr id="4" name="图片 3"/>
            <p:cNvPicPr>
              <a:picLocks noChangeAspect="1"/>
            </p:cNvPicPr>
            <p:nvPr>
              <p:custDataLst>
                <p:tags r:id="rId1"/>
              </p:custDataLst>
            </p:nvPr>
          </p:nvPicPr>
          <p:blipFill>
            <a:blip r:embed="rId4"/>
            <a:stretch>
              <a:fillRect/>
            </a:stretch>
          </p:blipFill>
          <p:spPr>
            <a:xfrm>
              <a:off x="5073015" y="828675"/>
              <a:ext cx="3314064" cy="1924685"/>
            </a:xfrm>
            <a:prstGeom prst="rect">
              <a:avLst/>
            </a:prstGeom>
          </p:spPr>
        </p:pic>
        <p:pic>
          <p:nvPicPr>
            <p:cNvPr id="5" name="图片 4"/>
            <p:cNvPicPr>
              <a:picLocks noChangeAspect="1"/>
            </p:cNvPicPr>
            <p:nvPr>
              <p:custDataLst>
                <p:tags r:id="rId2"/>
              </p:custDataLst>
            </p:nvPr>
          </p:nvPicPr>
          <p:blipFill>
            <a:blip r:embed="rId5"/>
            <a:stretch>
              <a:fillRect/>
            </a:stretch>
          </p:blipFill>
          <p:spPr>
            <a:xfrm>
              <a:off x="5073015" y="2961640"/>
              <a:ext cx="3314065" cy="1860550"/>
            </a:xfrm>
            <a:prstGeom prst="rect">
              <a:avLst/>
            </a:prstGeom>
          </p:spPr>
        </p:pic>
      </p:grpSp>
      <p:sp>
        <p:nvSpPr>
          <p:cNvPr id="6" name="textbox 161"/>
          <p:cNvSpPr/>
          <p:nvPr/>
        </p:nvSpPr>
        <p:spPr>
          <a:xfrm>
            <a:off x="983787" y="2469424"/>
            <a:ext cx="6280658" cy="3217001"/>
          </a:xfrm>
          <a:prstGeom prst="rect">
            <a:avLst/>
          </a:prstGeom>
          <a:ln>
            <a:noFill/>
          </a:ln>
        </p:spPr>
        <p:txBody>
          <a:bodyPr vert="horz" wrap="square" lIns="0" tIns="0" rIns="0" bIns="0"/>
          <a:lstStyle/>
          <a:p>
            <a:pPr marL="312420" algn="just" eaLnBrk="0">
              <a:lnSpc>
                <a:spcPct val="130000"/>
              </a:lnSpc>
            </a:pPr>
            <a:r>
              <a:rPr lang="zh-CN" altLang="en-US" sz="1400"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常用于院校教育教学使用，由虚拟现实交互显示大屏系统作为主显示系统，  配置</a:t>
            </a:r>
            <a:r>
              <a:rPr lang="en-US" altLang="zh-CN" sz="1400"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VR</a:t>
            </a:r>
            <a:r>
              <a:rPr lang="zh-CN" altLang="en-US" sz="1400"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头盔、虚拟现实交互台、全息设备、</a:t>
            </a:r>
            <a:r>
              <a:rPr lang="en-US" altLang="zh-CN" sz="1400"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AR</a:t>
            </a:r>
            <a:r>
              <a:rPr lang="zh-CN" altLang="en-US" sz="1400"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或</a:t>
            </a:r>
            <a:r>
              <a:rPr lang="en-US" altLang="zh-CN" sz="1400"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MR</a:t>
            </a:r>
            <a:r>
              <a:rPr lang="zh-CN" altLang="en-US" sz="1400"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眼镜、交互一体机、</a:t>
            </a:r>
            <a:r>
              <a:rPr lang="en-US" altLang="zh-CN" sz="1400"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VR</a:t>
            </a:r>
            <a:r>
              <a:rPr lang="zh-CN" altLang="en-US" sz="1400"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一体机、智慧课桌椅等设备组成，构成一个完善的利用</a:t>
            </a:r>
            <a:r>
              <a:rPr lang="en-US" altLang="zh-CN" sz="1400"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VR/AR/MR</a:t>
            </a:r>
            <a:r>
              <a:rPr lang="zh-CN" altLang="en-US" sz="1400"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等技术手段来进行体验式教学的教学环境。在此环境下，可以将教学内容进行三维场景化，可视化，通过</a:t>
            </a:r>
            <a:r>
              <a:rPr lang="en-US" altLang="zh-CN" sz="1400"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VR</a:t>
            </a:r>
            <a:r>
              <a:rPr lang="zh-CN" altLang="en-US" sz="1400"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类的设备和软件，将内容直观地、立体地、可感知的呈现给用户，便于处理复杂的和抽象的信息，是一种先进的教学方式。</a:t>
            </a:r>
          </a:p>
          <a:p>
            <a:pPr marL="312420" algn="just" eaLnBrk="0">
              <a:lnSpc>
                <a:spcPct val="130000"/>
              </a:lnSpc>
            </a:pPr>
            <a:r>
              <a:rPr lang="zh-CN" altLang="en-US" sz="1400"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优势：  </a:t>
            </a:r>
            <a:endParaRPr lang="en-US" altLang="zh-CN" sz="1400"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a:p>
            <a:pPr marL="312420" algn="just" eaLnBrk="0">
              <a:lnSpc>
                <a:spcPct val="130000"/>
              </a:lnSpc>
            </a:pPr>
            <a:r>
              <a:rPr lang="zh-CN" altLang="en-US" sz="1400"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①彻底打破时间、空间的限制；</a:t>
            </a:r>
          </a:p>
          <a:p>
            <a:pPr marL="312420" algn="just" eaLnBrk="0">
              <a:lnSpc>
                <a:spcPct val="130000"/>
              </a:lnSpc>
            </a:pPr>
            <a:r>
              <a:rPr lang="zh-CN" altLang="en-US" sz="1400"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②通过虚拟现实获得隐形知识；</a:t>
            </a:r>
          </a:p>
          <a:p>
            <a:pPr marL="312420" algn="just" eaLnBrk="0">
              <a:lnSpc>
                <a:spcPct val="130000"/>
              </a:lnSpc>
            </a:pPr>
            <a:r>
              <a:rPr lang="zh-CN" altLang="en-US" sz="1400"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③弥补教学条件的不足，避免危险，避免资源浪费；</a:t>
            </a:r>
          </a:p>
          <a:p>
            <a:pPr marL="312420" algn="just" eaLnBrk="0">
              <a:lnSpc>
                <a:spcPct val="130000"/>
              </a:lnSpc>
            </a:pPr>
            <a:r>
              <a:rPr lang="zh-CN" altLang="en-US" sz="1400"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④创设良好的虚拟学习环境，实现实景化教学。</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单圆角 21"/>
          <p:cNvSpPr/>
          <p:nvPr/>
        </p:nvSpPr>
        <p:spPr>
          <a:xfrm rot="5400000">
            <a:off x="2460028" y="-332518"/>
            <a:ext cx="2609010" cy="6212333"/>
          </a:xfrm>
          <a:prstGeom prst="round1Rect">
            <a:avLst>
              <a:gd name="adj" fmla="val 0"/>
            </a:avLst>
          </a:prstGeom>
          <a:solidFill>
            <a:srgbClr val="ED6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94" name="组合 93"/>
          <p:cNvGrpSpPr/>
          <p:nvPr/>
        </p:nvGrpSpPr>
        <p:grpSpPr>
          <a:xfrm>
            <a:off x="435533" y="356032"/>
            <a:ext cx="5927102" cy="635002"/>
            <a:chOff x="435533" y="309778"/>
            <a:chExt cx="5927102" cy="635002"/>
          </a:xfrm>
        </p:grpSpPr>
        <p:sp>
          <p:nvSpPr>
            <p:cNvPr id="95" name="TextBox 1"/>
            <p:cNvSpPr txBox="1"/>
            <p:nvPr/>
          </p:nvSpPr>
          <p:spPr>
            <a:xfrm>
              <a:off x="1300031" y="345480"/>
              <a:ext cx="5062604" cy="584775"/>
            </a:xfrm>
            <a:prstGeom prst="rect">
              <a:avLst/>
            </a:prstGeom>
            <a:noFill/>
          </p:spPr>
          <p:txBody>
            <a:bodyPr wrap="none" rtlCol="0">
              <a:spAutoFit/>
            </a:bodyPr>
            <a:lstStyle/>
            <a:p>
              <a:r>
                <a:rPr lang="zh-CN" altLang="en-US" sz="3200" b="1" dirty="0">
                  <a:solidFill>
                    <a:srgbClr val="ED6568"/>
                  </a:solidFill>
                  <a:latin typeface="Arial" panose="020B0604020202090204"/>
                  <a:ea typeface="微软雅黑" panose="020B0503020204020204" pitchFamily="34" charset="-122"/>
                  <a:sym typeface="Arial" panose="020B0604020202090204"/>
                </a:rPr>
                <a:t>家政实训室分类 </a:t>
              </a:r>
              <a:r>
                <a:rPr lang="en-US" altLang="zh-CN" sz="3200" dirty="0">
                  <a:solidFill>
                    <a:srgbClr val="ED6568"/>
                  </a:solidFill>
                  <a:latin typeface="Arial" panose="020B0604020202090204"/>
                  <a:ea typeface="微软雅黑" panose="020B0503020204020204" pitchFamily="34" charset="-122"/>
                  <a:sym typeface="Arial" panose="020B0604020202090204"/>
                </a:rPr>
                <a:t>- </a:t>
              </a:r>
              <a:r>
                <a:rPr lang="zh-CN" altLang="en-US" sz="3200" dirty="0">
                  <a:solidFill>
                    <a:srgbClr val="ED6568"/>
                  </a:solidFill>
                  <a:latin typeface="Arial" panose="020B0604020202090204"/>
                  <a:ea typeface="微软雅黑" panose="020B0503020204020204" pitchFamily="34" charset="-122"/>
                  <a:sym typeface="Arial" panose="020B0604020202090204"/>
                </a:rPr>
                <a:t>公共康养</a:t>
              </a:r>
            </a:p>
          </p:txBody>
        </p:sp>
        <p:sp>
          <p:nvSpPr>
            <p:cNvPr id="96" name="椭圆 95"/>
            <p:cNvSpPr/>
            <p:nvPr/>
          </p:nvSpPr>
          <p:spPr>
            <a:xfrm>
              <a:off x="435533" y="309778"/>
              <a:ext cx="635002" cy="635002"/>
            </a:xfrm>
            <a:prstGeom prst="ellipse">
              <a:avLst/>
            </a:prstGeom>
            <a:solidFill>
              <a:srgbClr val="3B4C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sp>
          <p:nvSpPr>
            <p:cNvPr id="99" name="椭圆 98"/>
            <p:cNvSpPr/>
            <p:nvPr/>
          </p:nvSpPr>
          <p:spPr>
            <a:xfrm>
              <a:off x="703129" y="309778"/>
              <a:ext cx="635002" cy="635002"/>
            </a:xfrm>
            <a:prstGeom prst="ellipse">
              <a:avLst/>
            </a:prstGeom>
            <a:solidFill>
              <a:srgbClr val="F9B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grpSp>
      <p:sp>
        <p:nvSpPr>
          <p:cNvPr id="7" name="textbox 22"/>
          <p:cNvSpPr/>
          <p:nvPr/>
        </p:nvSpPr>
        <p:spPr>
          <a:xfrm>
            <a:off x="2789382" y="445242"/>
            <a:ext cx="8802791" cy="327660"/>
          </a:xfrm>
          <a:prstGeom prst="rect">
            <a:avLst/>
          </a:prstGeom>
          <a:ln>
            <a:noFill/>
          </a:ln>
        </p:spPr>
        <p:txBody>
          <a:bodyPr vert="horz" wrap="square" lIns="0" tIns="0" rIns="0" bIns="0" anchor="ctr"/>
          <a:lstStyle/>
          <a:p>
            <a:pPr algn="r" rtl="0" eaLnBrk="0">
              <a:lnSpc>
                <a:spcPct val="88000"/>
              </a:lnSpc>
            </a:pPr>
            <a:r>
              <a:rPr lang="en-US" altLang="zh-CN" sz="1865" dirty="0">
                <a:solidFill>
                  <a:srgbClr val="ED6568"/>
                </a:solidFill>
                <a:latin typeface="微软雅黑" panose="020B0503020204020204" pitchFamily="34" charset="-122"/>
                <a:ea typeface="微软雅黑" panose="020B0503020204020204" pitchFamily="34" charset="-122"/>
              </a:rPr>
              <a:t>……………………………………………………………………</a:t>
            </a:r>
            <a:endParaRPr lang="zh-CN" altLang="en-US" sz="1865" dirty="0">
              <a:solidFill>
                <a:srgbClr val="ED6568"/>
              </a:solidFill>
              <a:latin typeface="微软雅黑" panose="020B0503020204020204" pitchFamily="34" charset="-122"/>
              <a:ea typeface="微软雅黑" panose="020B0503020204020204" pitchFamily="34" charset="-122"/>
            </a:endParaRPr>
          </a:p>
        </p:txBody>
      </p:sp>
      <p:sp>
        <p:nvSpPr>
          <p:cNvPr id="8" name="椭圆 7"/>
          <p:cNvSpPr/>
          <p:nvPr/>
        </p:nvSpPr>
        <p:spPr>
          <a:xfrm>
            <a:off x="11626300" y="613493"/>
            <a:ext cx="96000" cy="96000"/>
          </a:xfrm>
          <a:prstGeom prst="ellipse">
            <a:avLst/>
          </a:prstGeom>
          <a:noFill/>
          <a:ln w="19050">
            <a:solidFill>
              <a:srgbClr val="3B4C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textbox 161"/>
          <p:cNvSpPr/>
          <p:nvPr/>
        </p:nvSpPr>
        <p:spPr>
          <a:xfrm>
            <a:off x="658366" y="1753814"/>
            <a:ext cx="6499733" cy="1014941"/>
          </a:xfrm>
          <a:prstGeom prst="rect">
            <a:avLst/>
          </a:prstGeom>
          <a:ln>
            <a:noFill/>
          </a:ln>
        </p:spPr>
        <p:txBody>
          <a:bodyPr vert="horz" wrap="square" lIns="0" tIns="0" rIns="0" bIns="0"/>
          <a:lstStyle/>
          <a:p>
            <a:pPr marL="312420" eaLnBrk="0">
              <a:lnSpc>
                <a:spcPct val="130000"/>
              </a:lnSpc>
            </a:pPr>
            <a:r>
              <a:rPr lang="zh-CN" altLang="en-US" sz="2400" b="1"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健康管理实训室  </a:t>
            </a:r>
            <a:r>
              <a:rPr lang="en-US" altLang="zh-CN" sz="2400" b="1"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客户随访实训室</a:t>
            </a:r>
            <a:r>
              <a:rPr lang="en-US" altLang="zh-CN" sz="2400" b="1"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a:t>
            </a:r>
          </a:p>
        </p:txBody>
      </p:sp>
      <p:sp>
        <p:nvSpPr>
          <p:cNvPr id="6" name="textbox 161"/>
          <p:cNvSpPr/>
          <p:nvPr/>
        </p:nvSpPr>
        <p:spPr>
          <a:xfrm>
            <a:off x="664762" y="2361629"/>
            <a:ext cx="5907488" cy="3217001"/>
          </a:xfrm>
          <a:prstGeom prst="rect">
            <a:avLst/>
          </a:prstGeom>
          <a:ln>
            <a:noFill/>
          </a:ln>
        </p:spPr>
        <p:txBody>
          <a:bodyPr vert="horz" wrap="square" lIns="0" tIns="0" rIns="0" bIns="0"/>
          <a:lstStyle/>
          <a:p>
            <a:pPr marL="655320" indent="-342900" algn="just" eaLnBrk="0">
              <a:lnSpc>
                <a:spcPct val="130000"/>
              </a:lnSpc>
              <a:buFont typeface="+mj-lt"/>
              <a:buAutoNum type="arabicPeriod"/>
            </a:pPr>
            <a:r>
              <a:rPr lang="zh-CN" altLang="en-US" sz="1200"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了解健康管理完整的业务流程，以及各环节的工作内容；</a:t>
            </a:r>
          </a:p>
          <a:p>
            <a:pPr marL="655320" indent="-342900" algn="just" eaLnBrk="0">
              <a:lnSpc>
                <a:spcPct val="130000"/>
              </a:lnSpc>
              <a:buFont typeface="+mj-lt"/>
              <a:buAutoNum type="arabicPeriod"/>
            </a:pPr>
            <a:r>
              <a:rPr lang="zh-CN" altLang="en-US" sz="1200"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了解和熟练使用健康管理中心的概念及相关检测设备，并能 够对检测结果进行讲解。</a:t>
            </a:r>
          </a:p>
          <a:p>
            <a:pPr marL="655320" indent="-342900" algn="just" eaLnBrk="0">
              <a:lnSpc>
                <a:spcPct val="130000"/>
              </a:lnSpc>
              <a:buFont typeface="+mj-lt"/>
              <a:buAutoNum type="arabicPeriod"/>
            </a:pPr>
            <a:r>
              <a:rPr lang="zh-CN" altLang="en-US" sz="1200"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了解客户信息的管理流程，重点了解健康档案的管理规范和管理内容；</a:t>
            </a:r>
          </a:p>
          <a:p>
            <a:pPr marL="655320" indent="-342900" algn="just" eaLnBrk="0">
              <a:lnSpc>
                <a:spcPct val="130000"/>
              </a:lnSpc>
              <a:buFont typeface="+mj-lt"/>
              <a:buAutoNum type="arabicPeriod"/>
            </a:pPr>
            <a:r>
              <a:rPr lang="zh-CN" altLang="en-US" sz="1200"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助力学科建设、为课题开发、学术研究做支撑，促进教师队伍提高教学能力，具备打造健康管理师实训基地的条件；</a:t>
            </a:r>
          </a:p>
        </p:txBody>
      </p:sp>
      <p:pic>
        <p:nvPicPr>
          <p:cNvPr id="3" name="picture 370"/>
          <p:cNvPicPr>
            <a:picLocks noChangeAspect="1"/>
          </p:cNvPicPr>
          <p:nvPr/>
        </p:nvPicPr>
        <p:blipFill>
          <a:blip r:embed="rId2"/>
          <a:stretch>
            <a:fillRect/>
          </a:stretch>
        </p:blipFill>
        <p:spPr>
          <a:xfrm rot="21600000">
            <a:off x="658495" y="4174490"/>
            <a:ext cx="10866755" cy="1963420"/>
          </a:xfrm>
          <a:prstGeom prst="rect">
            <a:avLst/>
          </a:prstGeom>
        </p:spPr>
      </p:pic>
      <p:pic>
        <p:nvPicPr>
          <p:cNvPr id="9" name="picture 371"/>
          <p:cNvPicPr>
            <a:picLocks noChangeAspect="1"/>
          </p:cNvPicPr>
          <p:nvPr/>
        </p:nvPicPr>
        <p:blipFill>
          <a:blip r:embed="rId3"/>
          <a:stretch>
            <a:fillRect/>
          </a:stretch>
        </p:blipFill>
        <p:spPr>
          <a:xfrm rot="21600000">
            <a:off x="6870700" y="1477645"/>
            <a:ext cx="4653915" cy="260921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组合 93"/>
          <p:cNvGrpSpPr/>
          <p:nvPr/>
        </p:nvGrpSpPr>
        <p:grpSpPr>
          <a:xfrm>
            <a:off x="435533" y="356032"/>
            <a:ext cx="5927102" cy="635002"/>
            <a:chOff x="435533" y="309778"/>
            <a:chExt cx="5927102" cy="635002"/>
          </a:xfrm>
        </p:grpSpPr>
        <p:sp>
          <p:nvSpPr>
            <p:cNvPr id="95" name="TextBox 1"/>
            <p:cNvSpPr txBox="1"/>
            <p:nvPr/>
          </p:nvSpPr>
          <p:spPr>
            <a:xfrm>
              <a:off x="1300031" y="345480"/>
              <a:ext cx="5062604" cy="584775"/>
            </a:xfrm>
            <a:prstGeom prst="rect">
              <a:avLst/>
            </a:prstGeom>
            <a:noFill/>
          </p:spPr>
          <p:txBody>
            <a:bodyPr wrap="none" rtlCol="0">
              <a:spAutoFit/>
            </a:bodyPr>
            <a:lstStyle/>
            <a:p>
              <a:r>
                <a:rPr lang="zh-CN" altLang="en-US" sz="3200" b="1" dirty="0">
                  <a:solidFill>
                    <a:srgbClr val="ED6568"/>
                  </a:solidFill>
                  <a:latin typeface="Arial" panose="020B0604020202090204"/>
                  <a:ea typeface="微软雅黑" panose="020B0503020204020204" pitchFamily="34" charset="-122"/>
                  <a:sym typeface="Arial" panose="020B0604020202090204"/>
                </a:rPr>
                <a:t>家政实训室分类 </a:t>
              </a:r>
              <a:r>
                <a:rPr lang="en-US" altLang="zh-CN" sz="3200" dirty="0">
                  <a:solidFill>
                    <a:srgbClr val="ED6568"/>
                  </a:solidFill>
                  <a:latin typeface="Arial" panose="020B0604020202090204"/>
                  <a:ea typeface="微软雅黑" panose="020B0503020204020204" pitchFamily="34" charset="-122"/>
                  <a:sym typeface="Arial" panose="020B0604020202090204"/>
                </a:rPr>
                <a:t>- </a:t>
              </a:r>
              <a:r>
                <a:rPr lang="zh-CN" altLang="en-US" sz="3200" dirty="0">
                  <a:solidFill>
                    <a:srgbClr val="ED6568"/>
                  </a:solidFill>
                  <a:latin typeface="Arial" panose="020B0604020202090204"/>
                  <a:ea typeface="微软雅黑" panose="020B0503020204020204" pitchFamily="34" charset="-122"/>
                  <a:sym typeface="Arial" panose="020B0604020202090204"/>
                </a:rPr>
                <a:t>公共康养</a:t>
              </a:r>
            </a:p>
          </p:txBody>
        </p:sp>
        <p:sp>
          <p:nvSpPr>
            <p:cNvPr id="96" name="椭圆 95"/>
            <p:cNvSpPr/>
            <p:nvPr/>
          </p:nvSpPr>
          <p:spPr>
            <a:xfrm>
              <a:off x="435533" y="309778"/>
              <a:ext cx="635002" cy="635002"/>
            </a:xfrm>
            <a:prstGeom prst="ellipse">
              <a:avLst/>
            </a:prstGeom>
            <a:solidFill>
              <a:srgbClr val="3B4C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sp>
          <p:nvSpPr>
            <p:cNvPr id="99" name="椭圆 98"/>
            <p:cNvSpPr/>
            <p:nvPr/>
          </p:nvSpPr>
          <p:spPr>
            <a:xfrm>
              <a:off x="703129" y="309778"/>
              <a:ext cx="635002" cy="635002"/>
            </a:xfrm>
            <a:prstGeom prst="ellipse">
              <a:avLst/>
            </a:prstGeom>
            <a:solidFill>
              <a:srgbClr val="F9B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grpSp>
      <p:sp>
        <p:nvSpPr>
          <p:cNvPr id="7" name="textbox 22"/>
          <p:cNvSpPr/>
          <p:nvPr/>
        </p:nvSpPr>
        <p:spPr>
          <a:xfrm>
            <a:off x="2789382" y="445242"/>
            <a:ext cx="8802791" cy="327660"/>
          </a:xfrm>
          <a:prstGeom prst="rect">
            <a:avLst/>
          </a:prstGeom>
          <a:ln>
            <a:noFill/>
          </a:ln>
        </p:spPr>
        <p:txBody>
          <a:bodyPr vert="horz" wrap="square" lIns="0" tIns="0" rIns="0" bIns="0" anchor="ctr"/>
          <a:lstStyle/>
          <a:p>
            <a:pPr algn="r" rtl="0" eaLnBrk="0">
              <a:lnSpc>
                <a:spcPct val="88000"/>
              </a:lnSpc>
            </a:pPr>
            <a:r>
              <a:rPr lang="en-US" altLang="zh-CN" sz="1865" dirty="0">
                <a:solidFill>
                  <a:srgbClr val="ED6568"/>
                </a:solidFill>
                <a:latin typeface="微软雅黑" panose="020B0503020204020204" pitchFamily="34" charset="-122"/>
                <a:ea typeface="微软雅黑" panose="020B0503020204020204" pitchFamily="34" charset="-122"/>
              </a:rPr>
              <a:t>……………………………………………………………………</a:t>
            </a:r>
            <a:endParaRPr lang="zh-CN" altLang="en-US" sz="1865" dirty="0">
              <a:solidFill>
                <a:srgbClr val="ED6568"/>
              </a:solidFill>
              <a:latin typeface="微软雅黑" panose="020B0503020204020204" pitchFamily="34" charset="-122"/>
              <a:ea typeface="微软雅黑" panose="020B0503020204020204" pitchFamily="34" charset="-122"/>
            </a:endParaRPr>
          </a:p>
        </p:txBody>
      </p:sp>
      <p:sp>
        <p:nvSpPr>
          <p:cNvPr id="8" name="椭圆 7"/>
          <p:cNvSpPr/>
          <p:nvPr/>
        </p:nvSpPr>
        <p:spPr>
          <a:xfrm>
            <a:off x="11626300" y="613493"/>
            <a:ext cx="96000" cy="96000"/>
          </a:xfrm>
          <a:prstGeom prst="ellipse">
            <a:avLst/>
          </a:prstGeom>
          <a:noFill/>
          <a:ln w="19050">
            <a:solidFill>
              <a:srgbClr val="3B4C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 name="picture 376"/>
          <p:cNvPicPr>
            <a:picLocks noChangeAspect="1"/>
          </p:cNvPicPr>
          <p:nvPr/>
        </p:nvPicPr>
        <p:blipFill>
          <a:blip r:embed="rId2"/>
          <a:stretch>
            <a:fillRect/>
          </a:stretch>
        </p:blipFill>
        <p:spPr>
          <a:xfrm rot="21600000">
            <a:off x="711200" y="2106135"/>
            <a:ext cx="3382645" cy="2531110"/>
          </a:xfrm>
          <a:prstGeom prst="rect">
            <a:avLst/>
          </a:prstGeom>
        </p:spPr>
      </p:pic>
      <p:pic>
        <p:nvPicPr>
          <p:cNvPr id="4" name="picture 377"/>
          <p:cNvPicPr>
            <a:picLocks noChangeAspect="1"/>
          </p:cNvPicPr>
          <p:nvPr/>
        </p:nvPicPr>
        <p:blipFill>
          <a:blip r:embed="rId3"/>
          <a:stretch>
            <a:fillRect/>
          </a:stretch>
        </p:blipFill>
        <p:spPr>
          <a:xfrm rot="21600000">
            <a:off x="8099425" y="2106135"/>
            <a:ext cx="3381375" cy="2538730"/>
          </a:xfrm>
          <a:prstGeom prst="rect">
            <a:avLst/>
          </a:prstGeom>
        </p:spPr>
      </p:pic>
      <p:pic>
        <p:nvPicPr>
          <p:cNvPr id="5" name="picture 378"/>
          <p:cNvPicPr>
            <a:picLocks noChangeAspect="1"/>
          </p:cNvPicPr>
          <p:nvPr/>
        </p:nvPicPr>
        <p:blipFill>
          <a:blip r:embed="rId4"/>
          <a:stretch>
            <a:fillRect/>
          </a:stretch>
        </p:blipFill>
        <p:spPr>
          <a:xfrm rot="21600000">
            <a:off x="4406262" y="2106135"/>
            <a:ext cx="3381375" cy="2538730"/>
          </a:xfrm>
          <a:prstGeom prst="rect">
            <a:avLst/>
          </a:prstGeom>
        </p:spPr>
      </p:pic>
      <p:sp>
        <p:nvSpPr>
          <p:cNvPr id="10" name="textbox 380"/>
          <p:cNvSpPr/>
          <p:nvPr/>
        </p:nvSpPr>
        <p:spPr>
          <a:xfrm>
            <a:off x="8118481" y="4643454"/>
            <a:ext cx="3362320" cy="465291"/>
          </a:xfrm>
          <a:prstGeom prst="rect">
            <a:avLst/>
          </a:prstGeom>
        </p:spPr>
        <p:txBody>
          <a:bodyPr vert="horz" wrap="square" lIns="0" tIns="0" rIns="0" bIns="0"/>
          <a:lstStyle/>
          <a:p>
            <a:pPr algn="ctr" rtl="0" eaLnBrk="0">
              <a:lnSpc>
                <a:spcPct val="81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algn="ctr" eaLnBrk="0"/>
            <a:r>
              <a:rPr sz="1400" b="1" spc="187"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急救护理及</a:t>
            </a:r>
            <a:r>
              <a:rPr sz="1400" b="1"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CPR</a:t>
            </a:r>
            <a:r>
              <a:rPr sz="1400" b="1" spc="187"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实训</a:t>
            </a:r>
            <a:r>
              <a:rPr sz="1400" b="1" spc="107"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11" name="textbox 382"/>
          <p:cNvSpPr/>
          <p:nvPr/>
        </p:nvSpPr>
        <p:spPr>
          <a:xfrm>
            <a:off x="711198" y="4643119"/>
            <a:ext cx="3383279" cy="465964"/>
          </a:xfrm>
          <a:prstGeom prst="rect">
            <a:avLst/>
          </a:prstGeom>
        </p:spPr>
        <p:txBody>
          <a:bodyPr vert="horz" wrap="square" lIns="0" tIns="0" rIns="0" bIns="0"/>
          <a:lstStyle/>
          <a:p>
            <a:pPr algn="ctr" rtl="0" eaLnBrk="0">
              <a:lnSpc>
                <a:spcPct val="82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algn="ctr" eaLnBrk="0"/>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中医理疗实训</a:t>
            </a:r>
            <a:r>
              <a:rPr sz="1400" b="1" spc="40"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12" name="textbox 383"/>
          <p:cNvSpPr/>
          <p:nvPr/>
        </p:nvSpPr>
        <p:spPr>
          <a:xfrm>
            <a:off x="4415789" y="4643286"/>
            <a:ext cx="3381379" cy="465627"/>
          </a:xfrm>
          <a:prstGeom prst="rect">
            <a:avLst/>
          </a:prstGeom>
        </p:spPr>
        <p:txBody>
          <a:bodyPr vert="horz" wrap="square" lIns="0" tIns="0" rIns="0" bIns="0"/>
          <a:lstStyle/>
          <a:p>
            <a:pPr algn="ctr" rtl="0" eaLnBrk="0">
              <a:lnSpc>
                <a:spcPct val="81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algn="ctr" eaLnBrk="0"/>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中医推拿实训</a:t>
            </a:r>
            <a:r>
              <a:rPr sz="1400" b="1" spc="40"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组合 93"/>
          <p:cNvGrpSpPr/>
          <p:nvPr/>
        </p:nvGrpSpPr>
        <p:grpSpPr>
          <a:xfrm>
            <a:off x="435533" y="356032"/>
            <a:ext cx="5927102" cy="635002"/>
            <a:chOff x="435533" y="309778"/>
            <a:chExt cx="5927102" cy="635002"/>
          </a:xfrm>
        </p:grpSpPr>
        <p:sp>
          <p:nvSpPr>
            <p:cNvPr id="95" name="TextBox 1"/>
            <p:cNvSpPr txBox="1"/>
            <p:nvPr/>
          </p:nvSpPr>
          <p:spPr>
            <a:xfrm>
              <a:off x="1300031" y="345480"/>
              <a:ext cx="5062604" cy="584775"/>
            </a:xfrm>
            <a:prstGeom prst="rect">
              <a:avLst/>
            </a:prstGeom>
            <a:noFill/>
          </p:spPr>
          <p:txBody>
            <a:bodyPr wrap="none" rtlCol="0">
              <a:spAutoFit/>
            </a:bodyPr>
            <a:lstStyle/>
            <a:p>
              <a:r>
                <a:rPr lang="zh-CN" altLang="en-US" sz="3200" b="1" dirty="0">
                  <a:solidFill>
                    <a:srgbClr val="ED6568"/>
                  </a:solidFill>
                  <a:latin typeface="Arial" panose="020B0604020202090204"/>
                  <a:ea typeface="微软雅黑" panose="020B0503020204020204" pitchFamily="34" charset="-122"/>
                  <a:sym typeface="Arial" panose="020B0604020202090204"/>
                </a:rPr>
                <a:t>家政实训室分类 </a:t>
              </a:r>
              <a:r>
                <a:rPr lang="en-US" altLang="zh-CN" sz="3200" dirty="0">
                  <a:solidFill>
                    <a:srgbClr val="ED6568"/>
                  </a:solidFill>
                  <a:latin typeface="Arial" panose="020B0604020202090204"/>
                  <a:ea typeface="微软雅黑" panose="020B0503020204020204" pitchFamily="34" charset="-122"/>
                  <a:sym typeface="Arial" panose="020B0604020202090204"/>
                </a:rPr>
                <a:t>- </a:t>
              </a:r>
              <a:r>
                <a:rPr lang="zh-CN" altLang="en-US" sz="3200" dirty="0">
                  <a:solidFill>
                    <a:srgbClr val="ED6568"/>
                  </a:solidFill>
                  <a:latin typeface="Arial" panose="020B0604020202090204"/>
                  <a:ea typeface="微软雅黑" panose="020B0503020204020204" pitchFamily="34" charset="-122"/>
                  <a:sym typeface="Arial" panose="020B0604020202090204"/>
                </a:rPr>
                <a:t>公共康养</a:t>
              </a:r>
            </a:p>
          </p:txBody>
        </p:sp>
        <p:sp>
          <p:nvSpPr>
            <p:cNvPr id="96" name="椭圆 95"/>
            <p:cNvSpPr/>
            <p:nvPr/>
          </p:nvSpPr>
          <p:spPr>
            <a:xfrm>
              <a:off x="435533" y="309778"/>
              <a:ext cx="635002" cy="635002"/>
            </a:xfrm>
            <a:prstGeom prst="ellipse">
              <a:avLst/>
            </a:prstGeom>
            <a:solidFill>
              <a:srgbClr val="3B4C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sp>
          <p:nvSpPr>
            <p:cNvPr id="99" name="椭圆 98"/>
            <p:cNvSpPr/>
            <p:nvPr/>
          </p:nvSpPr>
          <p:spPr>
            <a:xfrm>
              <a:off x="703129" y="309778"/>
              <a:ext cx="635002" cy="635002"/>
            </a:xfrm>
            <a:prstGeom prst="ellipse">
              <a:avLst/>
            </a:prstGeom>
            <a:solidFill>
              <a:srgbClr val="F9B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grpSp>
      <p:sp>
        <p:nvSpPr>
          <p:cNvPr id="7" name="textbox 22"/>
          <p:cNvSpPr/>
          <p:nvPr/>
        </p:nvSpPr>
        <p:spPr>
          <a:xfrm>
            <a:off x="2789382" y="445242"/>
            <a:ext cx="8802791" cy="327660"/>
          </a:xfrm>
          <a:prstGeom prst="rect">
            <a:avLst/>
          </a:prstGeom>
          <a:ln>
            <a:noFill/>
          </a:ln>
        </p:spPr>
        <p:txBody>
          <a:bodyPr vert="horz" wrap="square" lIns="0" tIns="0" rIns="0" bIns="0" anchor="ctr"/>
          <a:lstStyle/>
          <a:p>
            <a:pPr algn="r" rtl="0" eaLnBrk="0">
              <a:lnSpc>
                <a:spcPct val="88000"/>
              </a:lnSpc>
            </a:pPr>
            <a:r>
              <a:rPr lang="en-US" altLang="zh-CN" sz="1865" dirty="0">
                <a:solidFill>
                  <a:srgbClr val="ED6568"/>
                </a:solidFill>
                <a:latin typeface="微软雅黑" panose="020B0503020204020204" pitchFamily="34" charset="-122"/>
                <a:ea typeface="微软雅黑" panose="020B0503020204020204" pitchFamily="34" charset="-122"/>
              </a:rPr>
              <a:t>……………………………………………………………………</a:t>
            </a:r>
            <a:endParaRPr lang="zh-CN" altLang="en-US" sz="1865" dirty="0">
              <a:solidFill>
                <a:srgbClr val="ED6568"/>
              </a:solidFill>
              <a:latin typeface="微软雅黑" panose="020B0503020204020204" pitchFamily="34" charset="-122"/>
              <a:ea typeface="微软雅黑" panose="020B0503020204020204" pitchFamily="34" charset="-122"/>
            </a:endParaRPr>
          </a:p>
        </p:txBody>
      </p:sp>
      <p:sp>
        <p:nvSpPr>
          <p:cNvPr id="8" name="椭圆 7"/>
          <p:cNvSpPr/>
          <p:nvPr/>
        </p:nvSpPr>
        <p:spPr>
          <a:xfrm>
            <a:off x="11626300" y="613493"/>
            <a:ext cx="96000" cy="96000"/>
          </a:xfrm>
          <a:prstGeom prst="ellipse">
            <a:avLst/>
          </a:prstGeom>
          <a:noFill/>
          <a:ln w="19050">
            <a:solidFill>
              <a:srgbClr val="3B4C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3" name="picture 385"/>
          <p:cNvPicPr>
            <a:picLocks noChangeAspect="1"/>
          </p:cNvPicPr>
          <p:nvPr/>
        </p:nvPicPr>
        <p:blipFill>
          <a:blip r:embed="rId2"/>
          <a:stretch>
            <a:fillRect/>
          </a:stretch>
        </p:blipFill>
        <p:spPr>
          <a:xfrm rot="21600000">
            <a:off x="6541135" y="1342390"/>
            <a:ext cx="3453130" cy="2062480"/>
          </a:xfrm>
          <a:prstGeom prst="rect">
            <a:avLst/>
          </a:prstGeom>
        </p:spPr>
      </p:pic>
      <p:pic>
        <p:nvPicPr>
          <p:cNvPr id="6" name="picture 386"/>
          <p:cNvPicPr>
            <a:picLocks noChangeAspect="1"/>
          </p:cNvPicPr>
          <p:nvPr/>
        </p:nvPicPr>
        <p:blipFill>
          <a:blip r:embed="rId3"/>
          <a:stretch>
            <a:fillRect/>
          </a:stretch>
        </p:blipFill>
        <p:spPr>
          <a:xfrm rot="21600000">
            <a:off x="6541135" y="3858895"/>
            <a:ext cx="3453130" cy="2062480"/>
          </a:xfrm>
          <a:prstGeom prst="rect">
            <a:avLst/>
          </a:prstGeom>
        </p:spPr>
      </p:pic>
      <p:pic>
        <p:nvPicPr>
          <p:cNvPr id="9" name="picture 387"/>
          <p:cNvPicPr>
            <a:picLocks noChangeAspect="1"/>
          </p:cNvPicPr>
          <p:nvPr/>
        </p:nvPicPr>
        <p:blipFill>
          <a:blip r:embed="rId4"/>
          <a:stretch>
            <a:fillRect/>
          </a:stretch>
        </p:blipFill>
        <p:spPr>
          <a:xfrm rot="21600000">
            <a:off x="2054225" y="1342390"/>
            <a:ext cx="3453130" cy="2055495"/>
          </a:xfrm>
          <a:prstGeom prst="rect">
            <a:avLst/>
          </a:prstGeom>
        </p:spPr>
      </p:pic>
      <p:pic>
        <p:nvPicPr>
          <p:cNvPr id="13" name="picture 388"/>
          <p:cNvPicPr>
            <a:picLocks noChangeAspect="1"/>
          </p:cNvPicPr>
          <p:nvPr/>
        </p:nvPicPr>
        <p:blipFill>
          <a:blip r:embed="rId5"/>
          <a:stretch>
            <a:fillRect/>
          </a:stretch>
        </p:blipFill>
        <p:spPr>
          <a:xfrm rot="21600000">
            <a:off x="2054225" y="3872865"/>
            <a:ext cx="3453130" cy="2044700"/>
          </a:xfrm>
          <a:prstGeom prst="rect">
            <a:avLst/>
          </a:prstGeom>
        </p:spPr>
      </p:pic>
      <p:sp>
        <p:nvSpPr>
          <p:cNvPr id="14" name="textbox 390"/>
          <p:cNvSpPr/>
          <p:nvPr/>
        </p:nvSpPr>
        <p:spPr>
          <a:xfrm>
            <a:off x="2044700" y="3493770"/>
            <a:ext cx="3453130" cy="240665"/>
          </a:xfrm>
          <a:prstGeom prst="rect">
            <a:avLst/>
          </a:prstGeom>
        </p:spPr>
        <p:txBody>
          <a:bodyPr vert="horz" wrap="square" lIns="0" tIns="0" rIns="0" bIns="0"/>
          <a:lstStyle/>
          <a:p>
            <a:pPr marL="17145" algn="ctr" eaLnBrk="0"/>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心理健康评估实训</a:t>
            </a:r>
            <a:r>
              <a:rPr sz="1400" b="1" spc="107"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15" name="textbox 392"/>
          <p:cNvSpPr/>
          <p:nvPr/>
        </p:nvSpPr>
        <p:spPr>
          <a:xfrm>
            <a:off x="6985000" y="3496310"/>
            <a:ext cx="2701290" cy="240665"/>
          </a:xfrm>
          <a:prstGeom prst="rect">
            <a:avLst/>
          </a:prstGeom>
        </p:spPr>
        <p:txBody>
          <a:bodyPr vert="horz" wrap="square" lIns="0" tIns="0" rIns="0" bIns="0"/>
          <a:lstStyle/>
          <a:p>
            <a:pPr marL="17145" algn="ctr" eaLnBrk="0"/>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沙盘治疗实训</a:t>
            </a:r>
            <a:r>
              <a:rPr sz="1400" b="1" spc="107"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16" name="textbox 393"/>
          <p:cNvSpPr/>
          <p:nvPr/>
        </p:nvSpPr>
        <p:spPr>
          <a:xfrm>
            <a:off x="2472690" y="6043295"/>
            <a:ext cx="2701290" cy="240665"/>
          </a:xfrm>
          <a:prstGeom prst="rect">
            <a:avLst/>
          </a:prstGeom>
        </p:spPr>
        <p:txBody>
          <a:bodyPr vert="horz" wrap="square" lIns="0" tIns="0" rIns="0" bIns="0"/>
          <a:lstStyle/>
          <a:p>
            <a:pPr marL="17145" algn="ctr" eaLnBrk="0"/>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心理宣泄实训</a:t>
            </a:r>
            <a:r>
              <a:rPr sz="1400" b="1" spc="107"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17" name="textbox 394"/>
          <p:cNvSpPr/>
          <p:nvPr/>
        </p:nvSpPr>
        <p:spPr>
          <a:xfrm>
            <a:off x="6961505" y="6043295"/>
            <a:ext cx="2700020" cy="240665"/>
          </a:xfrm>
          <a:prstGeom prst="rect">
            <a:avLst/>
          </a:prstGeom>
        </p:spPr>
        <p:txBody>
          <a:bodyPr vert="horz" wrap="square" lIns="0" tIns="0" rIns="0" bIns="0"/>
          <a:lstStyle/>
          <a:p>
            <a:pPr marL="17145" algn="ctr" eaLnBrk="0"/>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音乐放松实训</a:t>
            </a:r>
            <a:r>
              <a:rPr sz="1400" b="1" spc="9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rotWithShape="1">
          <a:blip r:embed="rId3">
            <a:alphaModFix amt="60000"/>
          </a:blip>
          <a:srcRect/>
          <a:stretch>
            <a:fillRect/>
          </a:stretch>
        </p:blipFill>
        <p:spPr>
          <a:xfrm>
            <a:off x="635" y="1356360"/>
            <a:ext cx="12191365" cy="5375910"/>
          </a:xfrm>
          <a:prstGeom prst="rect">
            <a:avLst/>
          </a:prstGeom>
        </p:spPr>
      </p:pic>
      <p:grpSp>
        <p:nvGrpSpPr>
          <p:cNvPr id="94" name="组合 93"/>
          <p:cNvGrpSpPr/>
          <p:nvPr/>
        </p:nvGrpSpPr>
        <p:grpSpPr>
          <a:xfrm>
            <a:off x="435533" y="501172"/>
            <a:ext cx="6794326" cy="635002"/>
            <a:chOff x="435533" y="309778"/>
            <a:chExt cx="6794326" cy="635002"/>
          </a:xfrm>
        </p:grpSpPr>
        <p:sp>
          <p:nvSpPr>
            <p:cNvPr id="95" name="TextBox 1"/>
            <p:cNvSpPr txBox="1"/>
            <p:nvPr/>
          </p:nvSpPr>
          <p:spPr>
            <a:xfrm>
              <a:off x="1300031" y="345480"/>
              <a:ext cx="5929828" cy="584775"/>
            </a:xfrm>
            <a:prstGeom prst="rect">
              <a:avLst/>
            </a:prstGeom>
            <a:noFill/>
          </p:spPr>
          <p:txBody>
            <a:bodyPr wrap="none" rtlCol="0">
              <a:spAutoFit/>
            </a:bodyPr>
            <a:lstStyle/>
            <a:p>
              <a:r>
                <a:rPr lang="zh-CN" altLang="en-US" sz="3200" b="1" dirty="0">
                  <a:solidFill>
                    <a:srgbClr val="3B4C6F"/>
                  </a:solidFill>
                  <a:latin typeface="Arial" panose="020B0604020202090204"/>
                  <a:ea typeface="微软雅黑" panose="020B0503020204020204" pitchFamily="34" charset="-122"/>
                  <a:sym typeface="Arial" panose="020B0604020202090204"/>
                </a:rPr>
                <a:t>中国家政服务行业发展背景分析</a:t>
              </a:r>
            </a:p>
          </p:txBody>
        </p:sp>
        <p:sp>
          <p:nvSpPr>
            <p:cNvPr id="96" name="椭圆 95"/>
            <p:cNvSpPr/>
            <p:nvPr/>
          </p:nvSpPr>
          <p:spPr>
            <a:xfrm>
              <a:off x="435533" y="309778"/>
              <a:ext cx="635002" cy="635002"/>
            </a:xfrm>
            <a:prstGeom prst="ellipse">
              <a:avLst/>
            </a:prstGeom>
            <a:solidFill>
              <a:srgbClr val="ED6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90204"/>
                <a:ea typeface="微软雅黑" panose="020B0503020204020204" pitchFamily="34" charset="-122"/>
                <a:sym typeface="Arial" panose="020B0604020202090204"/>
              </a:endParaRPr>
            </a:p>
          </p:txBody>
        </p:sp>
        <p:sp>
          <p:nvSpPr>
            <p:cNvPr id="99" name="椭圆 98"/>
            <p:cNvSpPr/>
            <p:nvPr/>
          </p:nvSpPr>
          <p:spPr>
            <a:xfrm>
              <a:off x="703129" y="309778"/>
              <a:ext cx="635002" cy="635002"/>
            </a:xfrm>
            <a:prstGeom prst="ellipse">
              <a:avLst/>
            </a:prstGeom>
            <a:solidFill>
              <a:srgbClr val="F9B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90204"/>
                <a:ea typeface="微软雅黑" panose="020B0503020204020204" pitchFamily="34" charset="-122"/>
                <a:sym typeface="Arial" panose="020B0604020202090204"/>
              </a:endParaRPr>
            </a:p>
          </p:txBody>
        </p:sp>
      </p:grpSp>
      <p:sp>
        <p:nvSpPr>
          <p:cNvPr id="20" name="TextBox 4"/>
          <p:cNvSpPr txBox="1"/>
          <p:nvPr/>
        </p:nvSpPr>
        <p:spPr>
          <a:xfrm>
            <a:off x="0" y="0"/>
            <a:ext cx="45365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sp>
        <p:nvSpPr>
          <p:cNvPr id="98" name="矩形 97"/>
          <p:cNvSpPr/>
          <p:nvPr/>
        </p:nvSpPr>
        <p:spPr>
          <a:xfrm>
            <a:off x="-2" y="5741971"/>
            <a:ext cx="12192001" cy="1116030"/>
          </a:xfrm>
          <a:prstGeom prst="rect">
            <a:avLst/>
          </a:prstGeom>
          <a:solidFill>
            <a:srgbClr val="EE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90204"/>
              <a:ea typeface="微软雅黑" panose="020B0503020204020204" pitchFamily="34" charset="-122"/>
              <a:sym typeface="Arial" panose="020B0604020202090204"/>
            </a:endParaRPr>
          </a:p>
        </p:txBody>
      </p:sp>
      <p:sp>
        <p:nvSpPr>
          <p:cNvPr id="93" name="TextBox 9"/>
          <p:cNvSpPr txBox="1"/>
          <p:nvPr/>
        </p:nvSpPr>
        <p:spPr>
          <a:xfrm>
            <a:off x="1069756" y="5899058"/>
            <a:ext cx="10352208" cy="584775"/>
          </a:xfrm>
          <a:prstGeom prst="rect">
            <a:avLst/>
          </a:prstGeom>
          <a:noFill/>
        </p:spPr>
        <p:txBody>
          <a:bodyPr wrap="square" rtlCol="0">
            <a:spAutoFit/>
          </a:bodyPr>
          <a:lstStyle/>
          <a:p>
            <a:pPr algn="ctr"/>
            <a:r>
              <a:rPr lang="zh-CN" altLang="en-US" sz="3200" b="1" dirty="0">
                <a:solidFill>
                  <a:srgbClr val="3B4C6F"/>
                </a:solidFill>
                <a:latin typeface="Arial" panose="020B0604020202090204"/>
                <a:ea typeface="微软雅黑" panose="020B0503020204020204" pitchFamily="34" charset="-122"/>
                <a:cs typeface="Mongolian Baiti" panose="03000500000000000000" pitchFamily="66" charset="0"/>
                <a:sym typeface="Arial" panose="020B0604020202090204"/>
              </a:rPr>
              <a:t>习近平：办好“一老一小”等民生实事和公共事务</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组合 93"/>
          <p:cNvGrpSpPr/>
          <p:nvPr/>
        </p:nvGrpSpPr>
        <p:grpSpPr>
          <a:xfrm>
            <a:off x="435533" y="356032"/>
            <a:ext cx="5927102" cy="635002"/>
            <a:chOff x="435533" y="309778"/>
            <a:chExt cx="5927102" cy="635002"/>
          </a:xfrm>
        </p:grpSpPr>
        <p:sp>
          <p:nvSpPr>
            <p:cNvPr id="95" name="TextBox 1"/>
            <p:cNvSpPr txBox="1"/>
            <p:nvPr/>
          </p:nvSpPr>
          <p:spPr>
            <a:xfrm>
              <a:off x="1300031" y="345480"/>
              <a:ext cx="5062604" cy="584775"/>
            </a:xfrm>
            <a:prstGeom prst="rect">
              <a:avLst/>
            </a:prstGeom>
            <a:noFill/>
          </p:spPr>
          <p:txBody>
            <a:bodyPr wrap="none" rtlCol="0">
              <a:spAutoFit/>
            </a:bodyPr>
            <a:lstStyle/>
            <a:p>
              <a:r>
                <a:rPr lang="zh-CN" altLang="en-US" sz="3200" b="1" dirty="0">
                  <a:solidFill>
                    <a:srgbClr val="ED6568"/>
                  </a:solidFill>
                  <a:latin typeface="Arial" panose="020B0604020202090204"/>
                  <a:ea typeface="微软雅黑" panose="020B0503020204020204" pitchFamily="34" charset="-122"/>
                  <a:sym typeface="Arial" panose="020B0604020202090204"/>
                </a:rPr>
                <a:t>家政实训室分类 </a:t>
              </a:r>
              <a:r>
                <a:rPr lang="en-US" altLang="zh-CN" sz="3200" dirty="0">
                  <a:solidFill>
                    <a:srgbClr val="ED6568"/>
                  </a:solidFill>
                  <a:latin typeface="Arial" panose="020B0604020202090204"/>
                  <a:ea typeface="微软雅黑" panose="020B0503020204020204" pitchFamily="34" charset="-122"/>
                  <a:sym typeface="Arial" panose="020B0604020202090204"/>
                </a:rPr>
                <a:t>- </a:t>
              </a:r>
              <a:r>
                <a:rPr lang="zh-CN" altLang="en-US" sz="3200" dirty="0">
                  <a:solidFill>
                    <a:srgbClr val="ED6568"/>
                  </a:solidFill>
                  <a:latin typeface="Arial" panose="020B0604020202090204"/>
                  <a:ea typeface="微软雅黑" panose="020B0503020204020204" pitchFamily="34" charset="-122"/>
                  <a:sym typeface="Arial" panose="020B0604020202090204"/>
                </a:rPr>
                <a:t>公共康养</a:t>
              </a:r>
            </a:p>
          </p:txBody>
        </p:sp>
        <p:sp>
          <p:nvSpPr>
            <p:cNvPr id="96" name="椭圆 95"/>
            <p:cNvSpPr/>
            <p:nvPr/>
          </p:nvSpPr>
          <p:spPr>
            <a:xfrm>
              <a:off x="435533" y="309778"/>
              <a:ext cx="635002" cy="635002"/>
            </a:xfrm>
            <a:prstGeom prst="ellipse">
              <a:avLst/>
            </a:prstGeom>
            <a:solidFill>
              <a:srgbClr val="3B4C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sp>
          <p:nvSpPr>
            <p:cNvPr id="99" name="椭圆 98"/>
            <p:cNvSpPr/>
            <p:nvPr/>
          </p:nvSpPr>
          <p:spPr>
            <a:xfrm>
              <a:off x="703129" y="309778"/>
              <a:ext cx="635002" cy="635002"/>
            </a:xfrm>
            <a:prstGeom prst="ellipse">
              <a:avLst/>
            </a:prstGeom>
            <a:solidFill>
              <a:srgbClr val="F9B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grpSp>
      <p:sp>
        <p:nvSpPr>
          <p:cNvPr id="7" name="textbox 22"/>
          <p:cNvSpPr/>
          <p:nvPr/>
        </p:nvSpPr>
        <p:spPr>
          <a:xfrm>
            <a:off x="2789382" y="445242"/>
            <a:ext cx="8802791" cy="327660"/>
          </a:xfrm>
          <a:prstGeom prst="rect">
            <a:avLst/>
          </a:prstGeom>
          <a:ln>
            <a:noFill/>
          </a:ln>
        </p:spPr>
        <p:txBody>
          <a:bodyPr vert="horz" wrap="square" lIns="0" tIns="0" rIns="0" bIns="0" anchor="ctr"/>
          <a:lstStyle/>
          <a:p>
            <a:pPr algn="r" rtl="0" eaLnBrk="0">
              <a:lnSpc>
                <a:spcPct val="88000"/>
              </a:lnSpc>
            </a:pPr>
            <a:r>
              <a:rPr lang="en-US" altLang="zh-CN" sz="1865" dirty="0">
                <a:solidFill>
                  <a:srgbClr val="ED6568"/>
                </a:solidFill>
                <a:latin typeface="微软雅黑" panose="020B0503020204020204" pitchFamily="34" charset="-122"/>
                <a:ea typeface="微软雅黑" panose="020B0503020204020204" pitchFamily="34" charset="-122"/>
              </a:rPr>
              <a:t>……………………………………………………………………</a:t>
            </a:r>
            <a:endParaRPr lang="zh-CN" altLang="en-US" sz="1865" dirty="0">
              <a:solidFill>
                <a:srgbClr val="ED6568"/>
              </a:solidFill>
              <a:latin typeface="微软雅黑" panose="020B0503020204020204" pitchFamily="34" charset="-122"/>
              <a:ea typeface="微软雅黑" panose="020B0503020204020204" pitchFamily="34" charset="-122"/>
            </a:endParaRPr>
          </a:p>
        </p:txBody>
      </p:sp>
      <p:sp>
        <p:nvSpPr>
          <p:cNvPr id="8" name="椭圆 7"/>
          <p:cNvSpPr/>
          <p:nvPr/>
        </p:nvSpPr>
        <p:spPr>
          <a:xfrm>
            <a:off x="11626300" y="613493"/>
            <a:ext cx="96000" cy="96000"/>
          </a:xfrm>
          <a:prstGeom prst="ellipse">
            <a:avLst/>
          </a:prstGeom>
          <a:noFill/>
          <a:ln w="19050">
            <a:solidFill>
              <a:srgbClr val="3B4C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2" name="组合 1"/>
          <p:cNvGrpSpPr/>
          <p:nvPr/>
        </p:nvGrpSpPr>
        <p:grpSpPr>
          <a:xfrm>
            <a:off x="744356" y="2162410"/>
            <a:ext cx="10819196" cy="2563495"/>
            <a:chOff x="321563" y="1520952"/>
            <a:chExt cx="8541658" cy="2023857"/>
          </a:xfrm>
        </p:grpSpPr>
        <p:pic>
          <p:nvPicPr>
            <p:cNvPr id="4" name="picture 396"/>
            <p:cNvPicPr>
              <a:picLocks noChangeAspect="1"/>
            </p:cNvPicPr>
            <p:nvPr/>
          </p:nvPicPr>
          <p:blipFill>
            <a:blip r:embed="rId2"/>
            <a:stretch>
              <a:fillRect/>
            </a:stretch>
          </p:blipFill>
          <p:spPr>
            <a:xfrm rot="21600000">
              <a:off x="321563" y="1520952"/>
              <a:ext cx="2700146" cy="2017841"/>
            </a:xfrm>
            <a:prstGeom prst="rect">
              <a:avLst/>
            </a:prstGeom>
          </p:spPr>
        </p:pic>
        <p:pic>
          <p:nvPicPr>
            <p:cNvPr id="5" name="picture 397"/>
            <p:cNvPicPr>
              <a:picLocks noChangeAspect="1"/>
            </p:cNvPicPr>
            <p:nvPr/>
          </p:nvPicPr>
          <p:blipFill>
            <a:blip r:embed="rId3"/>
            <a:stretch>
              <a:fillRect/>
            </a:stretch>
          </p:blipFill>
          <p:spPr>
            <a:xfrm rot="21600000">
              <a:off x="3243072" y="1520952"/>
              <a:ext cx="2698642" cy="2023857"/>
            </a:xfrm>
            <a:prstGeom prst="rect">
              <a:avLst/>
            </a:prstGeom>
          </p:spPr>
        </p:pic>
        <p:pic>
          <p:nvPicPr>
            <p:cNvPr id="10" name="picture 398"/>
            <p:cNvPicPr>
              <a:picLocks noChangeAspect="1"/>
            </p:cNvPicPr>
            <p:nvPr/>
          </p:nvPicPr>
          <p:blipFill>
            <a:blip r:embed="rId4"/>
            <a:stretch>
              <a:fillRect/>
            </a:stretch>
          </p:blipFill>
          <p:spPr>
            <a:xfrm rot="21600000">
              <a:off x="6164579" y="1520952"/>
              <a:ext cx="2698642" cy="2023857"/>
            </a:xfrm>
            <a:prstGeom prst="rect">
              <a:avLst/>
            </a:prstGeom>
          </p:spPr>
        </p:pic>
      </p:grpSp>
      <p:sp>
        <p:nvSpPr>
          <p:cNvPr id="11" name="textbox 400"/>
          <p:cNvSpPr/>
          <p:nvPr/>
        </p:nvSpPr>
        <p:spPr>
          <a:xfrm>
            <a:off x="8162550" y="4716777"/>
            <a:ext cx="3401460" cy="473583"/>
          </a:xfrm>
          <a:prstGeom prst="rect">
            <a:avLst/>
          </a:prstGeom>
        </p:spPr>
        <p:txBody>
          <a:bodyPr vert="horz" wrap="square" lIns="0" tIns="0" rIns="0" bIns="0"/>
          <a:lstStyle/>
          <a:p>
            <a:pPr algn="ctr" rtl="0" eaLnBrk="0">
              <a:lnSpc>
                <a:spcPct val="82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algn="ctr" eaLnBrk="0"/>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运动疗法技术实训</a:t>
            </a:r>
            <a:r>
              <a:rPr sz="1400" b="1" spc="107"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12" name="textbox 402"/>
          <p:cNvSpPr/>
          <p:nvPr/>
        </p:nvSpPr>
        <p:spPr>
          <a:xfrm>
            <a:off x="744356" y="4716271"/>
            <a:ext cx="3420592" cy="474088"/>
          </a:xfrm>
          <a:prstGeom prst="rect">
            <a:avLst/>
          </a:prstGeom>
        </p:spPr>
        <p:txBody>
          <a:bodyPr vert="horz" wrap="square" lIns="0" tIns="0" rIns="0" bIns="0"/>
          <a:lstStyle/>
          <a:p>
            <a:pPr algn="ctr" rtl="0" eaLnBrk="0">
              <a:lnSpc>
                <a:spcPct val="84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algn="ctr" eaLnBrk="0"/>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营养指导实训</a:t>
            </a:r>
            <a:r>
              <a:rPr sz="1400" b="1" spc="9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18" name="textbox 403"/>
          <p:cNvSpPr/>
          <p:nvPr/>
        </p:nvSpPr>
        <p:spPr>
          <a:xfrm>
            <a:off x="4380971" y="4717114"/>
            <a:ext cx="3546424" cy="474088"/>
          </a:xfrm>
          <a:prstGeom prst="rect">
            <a:avLst/>
          </a:prstGeom>
        </p:spPr>
        <p:txBody>
          <a:bodyPr vert="horz" wrap="square" lIns="0" tIns="0" rIns="0" bIns="0"/>
          <a:lstStyle/>
          <a:p>
            <a:pPr algn="ctr" rtl="0" eaLnBrk="0">
              <a:lnSpc>
                <a:spcPct val="80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algn="ctr" eaLnBrk="0"/>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物理康复训练</a:t>
            </a:r>
            <a:r>
              <a:rPr sz="1400" b="1" spc="107"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组合 93"/>
          <p:cNvGrpSpPr/>
          <p:nvPr/>
        </p:nvGrpSpPr>
        <p:grpSpPr>
          <a:xfrm>
            <a:off x="435533" y="356032"/>
            <a:ext cx="8525570" cy="635002"/>
            <a:chOff x="435533" y="309778"/>
            <a:chExt cx="8525570" cy="635002"/>
          </a:xfrm>
        </p:grpSpPr>
        <p:sp>
          <p:nvSpPr>
            <p:cNvPr id="95" name="TextBox 1"/>
            <p:cNvSpPr txBox="1"/>
            <p:nvPr/>
          </p:nvSpPr>
          <p:spPr>
            <a:xfrm>
              <a:off x="1300031" y="345480"/>
              <a:ext cx="7661072" cy="584775"/>
            </a:xfrm>
            <a:prstGeom prst="rect">
              <a:avLst/>
            </a:prstGeom>
            <a:noFill/>
          </p:spPr>
          <p:txBody>
            <a:bodyPr wrap="none" rtlCol="0">
              <a:spAutoFit/>
            </a:bodyPr>
            <a:lstStyle/>
            <a:p>
              <a:r>
                <a:rPr lang="zh-CN" altLang="en-US" sz="3200" b="1" dirty="0">
                  <a:solidFill>
                    <a:srgbClr val="ED6568"/>
                  </a:solidFill>
                  <a:latin typeface="Arial" panose="020B0604020202090204"/>
                  <a:ea typeface="微软雅黑" panose="020B0503020204020204" pitchFamily="34" charset="-122"/>
                  <a:sym typeface="Arial" panose="020B0604020202090204"/>
                </a:rPr>
                <a:t>家政实训室分类 </a:t>
              </a:r>
              <a:r>
                <a:rPr lang="en-US" altLang="zh-CN" sz="3200" dirty="0">
                  <a:solidFill>
                    <a:srgbClr val="ED6568"/>
                  </a:solidFill>
                  <a:latin typeface="Arial" panose="020B0604020202090204"/>
                  <a:ea typeface="微软雅黑" panose="020B0503020204020204" pitchFamily="34" charset="-122"/>
                  <a:sym typeface="Arial" panose="020B0604020202090204"/>
                </a:rPr>
                <a:t>- ·</a:t>
              </a:r>
              <a:r>
                <a:rPr lang="zh-CN" altLang="en-US" sz="3200" dirty="0">
                  <a:solidFill>
                    <a:srgbClr val="ED6568"/>
                  </a:solidFill>
                  <a:latin typeface="Arial" panose="020B0604020202090204"/>
                  <a:ea typeface="微软雅黑" panose="020B0503020204020204" pitchFamily="34" charset="-122"/>
                  <a:sym typeface="Arial" panose="020B0604020202090204"/>
                </a:rPr>
                <a:t>配套虚拟教学实训系统</a:t>
              </a:r>
            </a:p>
          </p:txBody>
        </p:sp>
        <p:sp>
          <p:nvSpPr>
            <p:cNvPr id="96" name="椭圆 95"/>
            <p:cNvSpPr/>
            <p:nvPr/>
          </p:nvSpPr>
          <p:spPr>
            <a:xfrm>
              <a:off x="435533" y="309778"/>
              <a:ext cx="635002" cy="635002"/>
            </a:xfrm>
            <a:prstGeom prst="ellipse">
              <a:avLst/>
            </a:prstGeom>
            <a:solidFill>
              <a:srgbClr val="3B4C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sp>
          <p:nvSpPr>
            <p:cNvPr id="99" name="椭圆 98"/>
            <p:cNvSpPr/>
            <p:nvPr/>
          </p:nvSpPr>
          <p:spPr>
            <a:xfrm>
              <a:off x="703129" y="309778"/>
              <a:ext cx="635002" cy="635002"/>
            </a:xfrm>
            <a:prstGeom prst="ellipse">
              <a:avLst/>
            </a:prstGeom>
            <a:solidFill>
              <a:srgbClr val="F9B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grpSp>
      <p:sp>
        <p:nvSpPr>
          <p:cNvPr id="7" name="textbox 22"/>
          <p:cNvSpPr/>
          <p:nvPr/>
        </p:nvSpPr>
        <p:spPr>
          <a:xfrm>
            <a:off x="2789382" y="445242"/>
            <a:ext cx="8802791" cy="327660"/>
          </a:xfrm>
          <a:prstGeom prst="rect">
            <a:avLst/>
          </a:prstGeom>
          <a:ln>
            <a:noFill/>
          </a:ln>
        </p:spPr>
        <p:txBody>
          <a:bodyPr vert="horz" wrap="square" lIns="0" tIns="0" rIns="0" bIns="0" anchor="ctr"/>
          <a:lstStyle/>
          <a:p>
            <a:pPr algn="r" rtl="0" eaLnBrk="0">
              <a:lnSpc>
                <a:spcPct val="88000"/>
              </a:lnSpc>
            </a:pPr>
            <a:r>
              <a:rPr lang="en-US" altLang="zh-CN" sz="1865" dirty="0">
                <a:solidFill>
                  <a:srgbClr val="ED6568"/>
                </a:solidFill>
                <a:latin typeface="微软雅黑" panose="020B0503020204020204" pitchFamily="34" charset="-122"/>
                <a:ea typeface="微软雅黑" panose="020B0503020204020204" pitchFamily="34" charset="-122"/>
              </a:rPr>
              <a:t>…………………………………</a:t>
            </a:r>
            <a:endParaRPr lang="zh-CN" altLang="en-US" sz="1865" dirty="0">
              <a:solidFill>
                <a:srgbClr val="ED6568"/>
              </a:solidFill>
              <a:latin typeface="微软雅黑" panose="020B0503020204020204" pitchFamily="34" charset="-122"/>
              <a:ea typeface="微软雅黑" panose="020B0503020204020204" pitchFamily="34" charset="-122"/>
            </a:endParaRPr>
          </a:p>
        </p:txBody>
      </p:sp>
      <p:sp>
        <p:nvSpPr>
          <p:cNvPr id="8" name="椭圆 7"/>
          <p:cNvSpPr/>
          <p:nvPr/>
        </p:nvSpPr>
        <p:spPr>
          <a:xfrm>
            <a:off x="11626300" y="613493"/>
            <a:ext cx="96000" cy="96000"/>
          </a:xfrm>
          <a:prstGeom prst="ellipse">
            <a:avLst/>
          </a:prstGeom>
          <a:noFill/>
          <a:ln w="19050">
            <a:solidFill>
              <a:srgbClr val="3B4C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3" name="组合 2"/>
          <p:cNvGrpSpPr/>
          <p:nvPr/>
        </p:nvGrpSpPr>
        <p:grpSpPr>
          <a:xfrm>
            <a:off x="774195" y="2332737"/>
            <a:ext cx="10643230" cy="2033270"/>
            <a:chOff x="429769" y="1749552"/>
            <a:chExt cx="7982422" cy="1524952"/>
          </a:xfrm>
        </p:grpSpPr>
        <p:pic>
          <p:nvPicPr>
            <p:cNvPr id="6" name="picture 405"/>
            <p:cNvPicPr>
              <a:picLocks noChangeAspect="1"/>
            </p:cNvPicPr>
            <p:nvPr/>
          </p:nvPicPr>
          <p:blipFill>
            <a:blip r:embed="rId2"/>
            <a:stretch>
              <a:fillRect/>
            </a:stretch>
          </p:blipFill>
          <p:spPr>
            <a:xfrm rot="21600000">
              <a:off x="4538471" y="1749552"/>
              <a:ext cx="1880235" cy="1521142"/>
            </a:xfrm>
            <a:prstGeom prst="rect">
              <a:avLst/>
            </a:prstGeom>
          </p:spPr>
        </p:pic>
        <p:pic>
          <p:nvPicPr>
            <p:cNvPr id="9" name="picture 406"/>
            <p:cNvPicPr>
              <a:picLocks noChangeAspect="1"/>
            </p:cNvPicPr>
            <p:nvPr/>
          </p:nvPicPr>
          <p:blipFill>
            <a:blip r:embed="rId3"/>
            <a:srcRect/>
            <a:stretch>
              <a:fillRect/>
            </a:stretch>
          </p:blipFill>
          <p:spPr>
            <a:xfrm>
              <a:off x="429769" y="1749552"/>
              <a:ext cx="1875472" cy="1524952"/>
            </a:xfrm>
            <a:prstGeom prst="rect">
              <a:avLst/>
            </a:prstGeom>
          </p:spPr>
        </p:pic>
        <p:pic>
          <p:nvPicPr>
            <p:cNvPr id="13" name="picture 407"/>
            <p:cNvPicPr>
              <a:picLocks noChangeAspect="1"/>
            </p:cNvPicPr>
            <p:nvPr/>
          </p:nvPicPr>
          <p:blipFill>
            <a:blip r:embed="rId4"/>
            <a:stretch>
              <a:fillRect/>
            </a:stretch>
          </p:blipFill>
          <p:spPr>
            <a:xfrm rot="21600000">
              <a:off x="2484120" y="1749552"/>
              <a:ext cx="1878806" cy="1520190"/>
            </a:xfrm>
            <a:prstGeom prst="rect">
              <a:avLst/>
            </a:prstGeom>
          </p:spPr>
        </p:pic>
        <p:pic>
          <p:nvPicPr>
            <p:cNvPr id="14" name="picture 408"/>
            <p:cNvPicPr>
              <a:picLocks noChangeAspect="1"/>
            </p:cNvPicPr>
            <p:nvPr/>
          </p:nvPicPr>
          <p:blipFill>
            <a:blip r:embed="rId5"/>
            <a:stretch>
              <a:fillRect/>
            </a:stretch>
          </p:blipFill>
          <p:spPr>
            <a:xfrm rot="21600000">
              <a:off x="6594345" y="1749552"/>
              <a:ext cx="1817846" cy="1524476"/>
            </a:xfrm>
            <a:prstGeom prst="rect">
              <a:avLst/>
            </a:prstGeom>
          </p:spPr>
        </p:pic>
      </p:grpSp>
      <p:sp>
        <p:nvSpPr>
          <p:cNvPr id="15" name="textbox 410"/>
          <p:cNvSpPr/>
          <p:nvPr/>
        </p:nvSpPr>
        <p:spPr>
          <a:xfrm>
            <a:off x="774195" y="4458677"/>
            <a:ext cx="2505455" cy="360000"/>
          </a:xfrm>
          <a:prstGeom prst="rect">
            <a:avLst/>
          </a:prstGeom>
        </p:spPr>
        <p:txBody>
          <a:bodyPr vert="horz" wrap="square" lIns="0" tIns="0" rIns="0" bIns="0"/>
          <a:lstStyle/>
          <a:p>
            <a:pPr algn="ctr" rtl="0" eaLnBrk="0">
              <a:lnSpc>
                <a:spcPct val="83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algn="ctr" eaLnBrk="0">
              <a:lnSpc>
                <a:spcPts val="1745"/>
              </a:lnSpc>
            </a:pPr>
            <a:r>
              <a:rPr sz="1400" b="1" spc="120"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自主神经系统分析仪 </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16" name="textbox 411"/>
          <p:cNvSpPr/>
          <p:nvPr/>
        </p:nvSpPr>
        <p:spPr>
          <a:xfrm>
            <a:off x="8781078" y="4458677"/>
            <a:ext cx="2845222" cy="360000"/>
          </a:xfrm>
          <a:prstGeom prst="rect">
            <a:avLst/>
          </a:prstGeom>
        </p:spPr>
        <p:txBody>
          <a:bodyPr vert="horz" wrap="square" lIns="0" tIns="0" rIns="0" bIns="0"/>
          <a:lstStyle/>
          <a:p>
            <a:pPr algn="ctr" rtl="0" eaLnBrk="0">
              <a:lnSpc>
                <a:spcPct val="82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algn="ctr" eaLnBrk="0"/>
            <a:r>
              <a:rPr sz="1400" b="1"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AR</a:t>
            </a:r>
            <a:r>
              <a:rPr sz="1400" b="1" spc="160"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人体结构三维医学仿真系</a:t>
            </a:r>
            <a:r>
              <a:rPr sz="1400" b="1" spc="120"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统</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17" name="textbox 412"/>
          <p:cNvSpPr/>
          <p:nvPr/>
        </p:nvSpPr>
        <p:spPr>
          <a:xfrm>
            <a:off x="6252466" y="4458677"/>
            <a:ext cx="2505453" cy="360000"/>
          </a:xfrm>
          <a:prstGeom prst="rect">
            <a:avLst/>
          </a:prstGeom>
        </p:spPr>
        <p:txBody>
          <a:bodyPr vert="horz" wrap="square" lIns="0" tIns="0" rIns="0" bIns="0"/>
          <a:lstStyle/>
          <a:p>
            <a:pPr algn="ctr" rtl="0" eaLnBrk="0">
              <a:lnSpc>
                <a:spcPct val="86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algn="ctr" eaLnBrk="0"/>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营养膳食管理系</a:t>
            </a:r>
            <a:r>
              <a:rPr sz="1400" b="1" spc="9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统</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19" name="textbox 413"/>
          <p:cNvSpPr/>
          <p:nvPr/>
        </p:nvSpPr>
        <p:spPr>
          <a:xfrm>
            <a:off x="3283714" y="4458677"/>
            <a:ext cx="2812286" cy="360000"/>
          </a:xfrm>
          <a:prstGeom prst="rect">
            <a:avLst/>
          </a:prstGeom>
        </p:spPr>
        <p:txBody>
          <a:bodyPr vert="horz" wrap="square" lIns="0" tIns="0" rIns="0" bIns="0"/>
          <a:lstStyle/>
          <a:p>
            <a:pPr algn="ctr" rtl="0" eaLnBrk="0">
              <a:lnSpc>
                <a:spcPct val="83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algn="ctr" eaLnBrk="0"/>
            <a:r>
              <a:rPr lang="zh-CN" altLang="en-US"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AI</a:t>
            </a:r>
            <a:r>
              <a:rPr lang="zh-CN" altLang="en-US"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a:t>
            </a:r>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心理健康服务管理平</a:t>
            </a:r>
            <a:r>
              <a:rPr sz="1400" b="1" spc="107"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台</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组合 93"/>
          <p:cNvGrpSpPr/>
          <p:nvPr/>
        </p:nvGrpSpPr>
        <p:grpSpPr>
          <a:xfrm>
            <a:off x="435533" y="356032"/>
            <a:ext cx="8525570" cy="635002"/>
            <a:chOff x="435533" y="309778"/>
            <a:chExt cx="8525570" cy="635002"/>
          </a:xfrm>
        </p:grpSpPr>
        <p:sp>
          <p:nvSpPr>
            <p:cNvPr id="95" name="TextBox 1"/>
            <p:cNvSpPr txBox="1"/>
            <p:nvPr/>
          </p:nvSpPr>
          <p:spPr>
            <a:xfrm>
              <a:off x="1300031" y="345480"/>
              <a:ext cx="7661072" cy="584775"/>
            </a:xfrm>
            <a:prstGeom prst="rect">
              <a:avLst/>
            </a:prstGeom>
            <a:noFill/>
          </p:spPr>
          <p:txBody>
            <a:bodyPr wrap="none" rtlCol="0">
              <a:spAutoFit/>
            </a:bodyPr>
            <a:lstStyle/>
            <a:p>
              <a:r>
                <a:rPr lang="zh-CN" altLang="en-US" sz="3200" b="1" dirty="0">
                  <a:solidFill>
                    <a:srgbClr val="ED6568"/>
                  </a:solidFill>
                  <a:latin typeface="Arial" panose="020B0604020202090204"/>
                  <a:ea typeface="微软雅黑" panose="020B0503020204020204" pitchFamily="34" charset="-122"/>
                  <a:sym typeface="Arial" panose="020B0604020202090204"/>
                </a:rPr>
                <a:t>家政实训室分类 </a:t>
              </a:r>
              <a:r>
                <a:rPr lang="en-US" altLang="zh-CN" sz="3200" dirty="0">
                  <a:solidFill>
                    <a:srgbClr val="ED6568"/>
                  </a:solidFill>
                  <a:latin typeface="Arial" panose="020B0604020202090204"/>
                  <a:ea typeface="微软雅黑" panose="020B0503020204020204" pitchFamily="34" charset="-122"/>
                  <a:sym typeface="Arial" panose="020B0604020202090204"/>
                </a:rPr>
                <a:t>- ·</a:t>
              </a:r>
              <a:r>
                <a:rPr lang="zh-CN" altLang="en-US" sz="3200" dirty="0">
                  <a:solidFill>
                    <a:srgbClr val="ED6568"/>
                  </a:solidFill>
                  <a:latin typeface="Arial" panose="020B0604020202090204"/>
                  <a:ea typeface="微软雅黑" panose="020B0503020204020204" pitchFamily="34" charset="-122"/>
                  <a:sym typeface="Arial" panose="020B0604020202090204"/>
                </a:rPr>
                <a:t>配套虚拟教学实训系统</a:t>
              </a:r>
            </a:p>
          </p:txBody>
        </p:sp>
        <p:sp>
          <p:nvSpPr>
            <p:cNvPr id="96" name="椭圆 95"/>
            <p:cNvSpPr/>
            <p:nvPr/>
          </p:nvSpPr>
          <p:spPr>
            <a:xfrm>
              <a:off x="435533" y="309778"/>
              <a:ext cx="635002" cy="635002"/>
            </a:xfrm>
            <a:prstGeom prst="ellipse">
              <a:avLst/>
            </a:prstGeom>
            <a:solidFill>
              <a:srgbClr val="3B4C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sp>
          <p:nvSpPr>
            <p:cNvPr id="99" name="椭圆 98"/>
            <p:cNvSpPr/>
            <p:nvPr/>
          </p:nvSpPr>
          <p:spPr>
            <a:xfrm>
              <a:off x="703129" y="309778"/>
              <a:ext cx="635002" cy="635002"/>
            </a:xfrm>
            <a:prstGeom prst="ellipse">
              <a:avLst/>
            </a:prstGeom>
            <a:solidFill>
              <a:srgbClr val="F9B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grpSp>
      <p:sp>
        <p:nvSpPr>
          <p:cNvPr id="7" name="textbox 22"/>
          <p:cNvSpPr/>
          <p:nvPr/>
        </p:nvSpPr>
        <p:spPr>
          <a:xfrm>
            <a:off x="2789382" y="445242"/>
            <a:ext cx="8802791" cy="327660"/>
          </a:xfrm>
          <a:prstGeom prst="rect">
            <a:avLst/>
          </a:prstGeom>
          <a:ln>
            <a:noFill/>
          </a:ln>
        </p:spPr>
        <p:txBody>
          <a:bodyPr vert="horz" wrap="square" lIns="0" tIns="0" rIns="0" bIns="0" anchor="ctr"/>
          <a:lstStyle/>
          <a:p>
            <a:pPr algn="r" rtl="0" eaLnBrk="0">
              <a:lnSpc>
                <a:spcPct val="88000"/>
              </a:lnSpc>
            </a:pPr>
            <a:r>
              <a:rPr lang="en-US" altLang="zh-CN" sz="1865" dirty="0">
                <a:solidFill>
                  <a:srgbClr val="ED6568"/>
                </a:solidFill>
                <a:latin typeface="微软雅黑" panose="020B0503020204020204" pitchFamily="34" charset="-122"/>
                <a:ea typeface="微软雅黑" panose="020B0503020204020204" pitchFamily="34" charset="-122"/>
              </a:rPr>
              <a:t>…………………………………</a:t>
            </a:r>
            <a:endParaRPr lang="zh-CN" altLang="en-US" sz="1865" dirty="0">
              <a:solidFill>
                <a:srgbClr val="ED6568"/>
              </a:solidFill>
              <a:latin typeface="微软雅黑" panose="020B0503020204020204" pitchFamily="34" charset="-122"/>
              <a:ea typeface="微软雅黑" panose="020B0503020204020204" pitchFamily="34" charset="-122"/>
            </a:endParaRPr>
          </a:p>
        </p:txBody>
      </p:sp>
      <p:sp>
        <p:nvSpPr>
          <p:cNvPr id="8" name="椭圆 7"/>
          <p:cNvSpPr/>
          <p:nvPr/>
        </p:nvSpPr>
        <p:spPr>
          <a:xfrm>
            <a:off x="11626300" y="613493"/>
            <a:ext cx="96000" cy="96000"/>
          </a:xfrm>
          <a:prstGeom prst="ellipse">
            <a:avLst/>
          </a:prstGeom>
          <a:noFill/>
          <a:ln w="19050">
            <a:solidFill>
              <a:srgbClr val="3B4C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4" name="picture 416"/>
          <p:cNvPicPr>
            <a:picLocks noChangeAspect="1"/>
          </p:cNvPicPr>
          <p:nvPr/>
        </p:nvPicPr>
        <p:blipFill>
          <a:blip r:embed="rId3"/>
          <a:stretch>
            <a:fillRect/>
          </a:stretch>
        </p:blipFill>
        <p:spPr>
          <a:xfrm>
            <a:off x="4387212" y="1327914"/>
            <a:ext cx="3260725" cy="2034540"/>
          </a:xfrm>
          <a:prstGeom prst="rect">
            <a:avLst/>
          </a:prstGeom>
        </p:spPr>
      </p:pic>
      <p:pic>
        <p:nvPicPr>
          <p:cNvPr id="5" name="picture 417"/>
          <p:cNvPicPr>
            <a:picLocks noChangeAspect="1"/>
          </p:cNvPicPr>
          <p:nvPr/>
        </p:nvPicPr>
        <p:blipFill>
          <a:blip r:embed="rId4"/>
          <a:stretch>
            <a:fillRect/>
          </a:stretch>
        </p:blipFill>
        <p:spPr>
          <a:xfrm>
            <a:off x="652145" y="1327785"/>
            <a:ext cx="3258820" cy="2033270"/>
          </a:xfrm>
          <a:prstGeom prst="rect">
            <a:avLst/>
          </a:prstGeom>
        </p:spPr>
      </p:pic>
      <p:pic>
        <p:nvPicPr>
          <p:cNvPr id="10" name="picture 418"/>
          <p:cNvPicPr>
            <a:picLocks noChangeAspect="1"/>
          </p:cNvPicPr>
          <p:nvPr/>
        </p:nvPicPr>
        <p:blipFill>
          <a:blip r:embed="rId5"/>
          <a:stretch>
            <a:fillRect/>
          </a:stretch>
        </p:blipFill>
        <p:spPr>
          <a:xfrm>
            <a:off x="8124059" y="1326644"/>
            <a:ext cx="3260725" cy="2034540"/>
          </a:xfrm>
          <a:prstGeom prst="rect">
            <a:avLst/>
          </a:prstGeom>
        </p:spPr>
      </p:pic>
      <p:pic>
        <p:nvPicPr>
          <p:cNvPr id="11" name="picture 419"/>
          <p:cNvPicPr>
            <a:picLocks noChangeAspect="1"/>
          </p:cNvPicPr>
          <p:nvPr/>
        </p:nvPicPr>
        <p:blipFill>
          <a:blip r:embed="rId6"/>
          <a:stretch>
            <a:fillRect/>
          </a:stretch>
        </p:blipFill>
        <p:spPr>
          <a:xfrm>
            <a:off x="8997882" y="3882772"/>
            <a:ext cx="2470150" cy="2027555"/>
          </a:xfrm>
          <a:prstGeom prst="rect">
            <a:avLst/>
          </a:prstGeom>
        </p:spPr>
      </p:pic>
      <p:pic>
        <p:nvPicPr>
          <p:cNvPr id="12" name="picture 420"/>
          <p:cNvPicPr>
            <a:picLocks noChangeAspect="1"/>
          </p:cNvPicPr>
          <p:nvPr/>
        </p:nvPicPr>
        <p:blipFill>
          <a:blip r:embed="rId7"/>
          <a:stretch>
            <a:fillRect/>
          </a:stretch>
        </p:blipFill>
        <p:spPr>
          <a:xfrm>
            <a:off x="3434141" y="3882772"/>
            <a:ext cx="2470150" cy="2027555"/>
          </a:xfrm>
          <a:prstGeom prst="rect">
            <a:avLst/>
          </a:prstGeom>
        </p:spPr>
      </p:pic>
      <p:pic>
        <p:nvPicPr>
          <p:cNvPr id="18" name="picture 421"/>
          <p:cNvPicPr>
            <a:picLocks noChangeAspect="1"/>
          </p:cNvPicPr>
          <p:nvPr/>
        </p:nvPicPr>
        <p:blipFill>
          <a:blip r:embed="rId8"/>
          <a:stretch>
            <a:fillRect/>
          </a:stretch>
        </p:blipFill>
        <p:spPr>
          <a:xfrm>
            <a:off x="652145" y="3883025"/>
            <a:ext cx="2470150" cy="2022475"/>
          </a:xfrm>
          <a:prstGeom prst="rect">
            <a:avLst/>
          </a:prstGeom>
        </p:spPr>
      </p:pic>
      <p:pic>
        <p:nvPicPr>
          <p:cNvPr id="20" name="picture 422"/>
          <p:cNvPicPr>
            <a:picLocks noChangeAspect="1"/>
          </p:cNvPicPr>
          <p:nvPr/>
        </p:nvPicPr>
        <p:blipFill>
          <a:blip r:embed="rId9"/>
          <a:stretch>
            <a:fillRect/>
          </a:stretch>
        </p:blipFill>
        <p:spPr>
          <a:xfrm>
            <a:off x="6216012" y="3882772"/>
            <a:ext cx="2470150" cy="2027555"/>
          </a:xfrm>
          <a:prstGeom prst="rect">
            <a:avLst/>
          </a:prstGeom>
        </p:spPr>
      </p:pic>
      <p:sp>
        <p:nvSpPr>
          <p:cNvPr id="21" name="textbox 423"/>
          <p:cNvSpPr/>
          <p:nvPr/>
        </p:nvSpPr>
        <p:spPr>
          <a:xfrm>
            <a:off x="1183195" y="3321050"/>
            <a:ext cx="10356533" cy="584774"/>
          </a:xfrm>
          <a:prstGeom prst="rect">
            <a:avLst/>
          </a:prstGeom>
        </p:spPr>
        <p:txBody>
          <a:bodyPr vert="horz" wrap="square" lIns="0" tIns="0" rIns="0" bIns="0"/>
          <a:lstStyle/>
          <a:p>
            <a:pPr algn="l" rtl="0" eaLnBrk="0">
              <a:lnSpc>
                <a:spcPct val="87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eaLnBrk="0">
              <a:lnSpc>
                <a:spcPct val="99000"/>
              </a:lnSpc>
            </a:pPr>
            <a:r>
              <a:rPr sz="1400" b="1" dirty="0" err="1">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VR</a:t>
            </a:r>
            <a:r>
              <a:rPr sz="1400" b="1" spc="53" dirty="0" err="1">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心理辅助干预系统</a:t>
            </a:r>
            <a:r>
              <a:rPr sz="1400" b="1" spc="5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                               3</a:t>
            </a:r>
            <a:r>
              <a:rPr sz="1400" b="1"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D</a:t>
            </a:r>
            <a:r>
              <a:rPr sz="1400" b="1" spc="5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心理数字沙盘虚拟仿真系统                        </a:t>
            </a:r>
            <a:r>
              <a:rPr sz="1400" b="1" spc="1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 </a:t>
            </a:r>
            <a:r>
              <a:rPr sz="1400" b="1"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         音波催眠放松系统</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22" name="textbox 425"/>
          <p:cNvSpPr/>
          <p:nvPr/>
        </p:nvSpPr>
        <p:spPr>
          <a:xfrm>
            <a:off x="9067621" y="6039084"/>
            <a:ext cx="3240000" cy="360000"/>
          </a:xfrm>
          <a:prstGeom prst="rect">
            <a:avLst/>
          </a:prstGeom>
        </p:spPr>
        <p:txBody>
          <a:bodyPr vert="horz" wrap="square" lIns="0" tIns="0" rIns="0" bIns="0"/>
          <a:lstStyle/>
          <a:p>
            <a:pPr marL="17145" eaLnBrk="0"/>
            <a:r>
              <a:rPr sz="1400" b="1"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VR</a:t>
            </a:r>
            <a:r>
              <a:rPr sz="1400" b="1" spc="17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下肢运动平衡训练系</a:t>
            </a:r>
            <a:r>
              <a:rPr sz="1400" b="1" spc="40"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统</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23" name="textbox 426"/>
          <p:cNvSpPr/>
          <p:nvPr/>
        </p:nvSpPr>
        <p:spPr>
          <a:xfrm>
            <a:off x="864899" y="6039084"/>
            <a:ext cx="3240000" cy="360000"/>
          </a:xfrm>
          <a:prstGeom prst="rect">
            <a:avLst/>
          </a:prstGeom>
        </p:spPr>
        <p:txBody>
          <a:bodyPr vert="horz" wrap="square" lIns="0" tIns="0" rIns="0" bIns="0"/>
          <a:lstStyle/>
          <a:p>
            <a:pPr marL="17145" eaLnBrk="0">
              <a:lnSpc>
                <a:spcPct val="99000"/>
              </a:lnSpc>
            </a:pPr>
            <a:r>
              <a:rPr sz="1400" b="1"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VR</a:t>
            </a:r>
            <a:r>
              <a:rPr sz="1400" b="1" spc="17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放松引导关怀系</a:t>
            </a:r>
            <a:r>
              <a:rPr sz="1400" b="1" spc="120"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统</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24" name="textbox 428"/>
          <p:cNvSpPr/>
          <p:nvPr/>
        </p:nvSpPr>
        <p:spPr>
          <a:xfrm>
            <a:off x="6503837" y="6039084"/>
            <a:ext cx="3240000" cy="360000"/>
          </a:xfrm>
          <a:prstGeom prst="rect">
            <a:avLst/>
          </a:prstGeom>
        </p:spPr>
        <p:txBody>
          <a:bodyPr vert="horz" wrap="square" lIns="0" tIns="0" rIns="0" bIns="0"/>
          <a:lstStyle/>
          <a:p>
            <a:pPr marL="17145" eaLnBrk="0"/>
            <a:r>
              <a:rPr sz="1400" b="1"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VR</a:t>
            </a:r>
            <a:r>
              <a:rPr sz="1400" b="1" spc="187"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立体绘图系</a:t>
            </a:r>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统</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25" name="textbox 429"/>
          <p:cNvSpPr/>
          <p:nvPr/>
        </p:nvSpPr>
        <p:spPr>
          <a:xfrm>
            <a:off x="3774483" y="6039084"/>
            <a:ext cx="3240000" cy="360000"/>
          </a:xfrm>
          <a:prstGeom prst="rect">
            <a:avLst/>
          </a:prstGeom>
        </p:spPr>
        <p:txBody>
          <a:bodyPr vert="horz" wrap="square" lIns="0" tIns="0" rIns="0" bIns="0"/>
          <a:lstStyle/>
          <a:p>
            <a:pPr marL="17145" eaLnBrk="0">
              <a:lnSpc>
                <a:spcPct val="99000"/>
              </a:lnSpc>
            </a:pPr>
            <a:r>
              <a:rPr sz="1400" b="1"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VR</a:t>
            </a:r>
            <a:r>
              <a:rPr sz="1400" b="1" spc="187"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感官平衡系</a:t>
            </a:r>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统</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组合 93"/>
          <p:cNvGrpSpPr/>
          <p:nvPr/>
        </p:nvGrpSpPr>
        <p:grpSpPr>
          <a:xfrm>
            <a:off x="435533" y="356032"/>
            <a:ext cx="8775638" cy="635002"/>
            <a:chOff x="435533" y="309778"/>
            <a:chExt cx="8775638" cy="635002"/>
          </a:xfrm>
        </p:grpSpPr>
        <p:sp>
          <p:nvSpPr>
            <p:cNvPr id="95" name="TextBox 1"/>
            <p:cNvSpPr txBox="1"/>
            <p:nvPr/>
          </p:nvSpPr>
          <p:spPr>
            <a:xfrm>
              <a:off x="1300031" y="345480"/>
              <a:ext cx="7911140" cy="584775"/>
            </a:xfrm>
            <a:prstGeom prst="rect">
              <a:avLst/>
            </a:prstGeom>
            <a:noFill/>
          </p:spPr>
          <p:txBody>
            <a:bodyPr wrap="none" rtlCol="0">
              <a:spAutoFit/>
            </a:bodyPr>
            <a:lstStyle/>
            <a:p>
              <a:r>
                <a:rPr lang="zh-CN" altLang="en-US" sz="3200" b="1" dirty="0">
                  <a:solidFill>
                    <a:srgbClr val="ED6568"/>
                  </a:solidFill>
                  <a:latin typeface="Arial" panose="020B0604020202090204"/>
                  <a:ea typeface="微软雅黑" panose="020B0503020204020204" pitchFamily="34" charset="-122"/>
                  <a:sym typeface="Arial" panose="020B0604020202090204"/>
                </a:rPr>
                <a:t>配套系统支持 </a:t>
              </a:r>
              <a:r>
                <a:rPr lang="en-US" altLang="zh-CN" sz="3200" b="1" dirty="0">
                  <a:solidFill>
                    <a:srgbClr val="ED6568"/>
                  </a:solidFill>
                  <a:latin typeface="微软雅黑" panose="020B0503020204020204" pitchFamily="34" charset="-122"/>
                  <a:ea typeface="微软雅黑" panose="020B0503020204020204" pitchFamily="34" charset="-122"/>
                  <a:sym typeface="Arial" panose="020B0604020202090204"/>
                </a:rPr>
                <a:t>- </a:t>
              </a:r>
              <a:r>
                <a:rPr lang="en-US" altLang="zh-CN" sz="3200" dirty="0">
                  <a:solidFill>
                    <a:srgbClr val="ED6568"/>
                  </a:solidFill>
                  <a:latin typeface="微软雅黑" panose="020B0503020204020204" pitchFamily="34" charset="-122"/>
                  <a:ea typeface="微软雅黑" panose="020B0503020204020204" pitchFamily="34" charset="-122"/>
                  <a:sym typeface="Arial" panose="020B0604020202090204"/>
                </a:rPr>
                <a:t>User Center </a:t>
              </a:r>
              <a:r>
                <a:rPr lang="zh-CN" altLang="en-US" sz="3200" dirty="0">
                  <a:solidFill>
                    <a:srgbClr val="ED6568"/>
                  </a:solidFill>
                  <a:latin typeface="微软雅黑" panose="020B0503020204020204" pitchFamily="34" charset="-122"/>
                  <a:ea typeface="微软雅黑" panose="020B0503020204020204" pitchFamily="34" charset="-122"/>
                  <a:sym typeface="Arial" panose="020B0604020202090204"/>
                </a:rPr>
                <a:t>用户中心平台</a:t>
              </a:r>
            </a:p>
          </p:txBody>
        </p:sp>
        <p:sp>
          <p:nvSpPr>
            <p:cNvPr id="96" name="椭圆 95"/>
            <p:cNvSpPr/>
            <p:nvPr/>
          </p:nvSpPr>
          <p:spPr>
            <a:xfrm>
              <a:off x="435533" y="309778"/>
              <a:ext cx="635002" cy="635002"/>
            </a:xfrm>
            <a:prstGeom prst="ellipse">
              <a:avLst/>
            </a:prstGeom>
            <a:solidFill>
              <a:srgbClr val="3B4C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sp>
          <p:nvSpPr>
            <p:cNvPr id="99" name="椭圆 98"/>
            <p:cNvSpPr/>
            <p:nvPr/>
          </p:nvSpPr>
          <p:spPr>
            <a:xfrm>
              <a:off x="703129" y="309778"/>
              <a:ext cx="635002" cy="635002"/>
            </a:xfrm>
            <a:prstGeom prst="ellipse">
              <a:avLst/>
            </a:prstGeom>
            <a:solidFill>
              <a:srgbClr val="F9B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grpSp>
      <p:sp>
        <p:nvSpPr>
          <p:cNvPr id="7" name="textbox 22"/>
          <p:cNvSpPr/>
          <p:nvPr/>
        </p:nvSpPr>
        <p:spPr>
          <a:xfrm>
            <a:off x="2789382" y="445242"/>
            <a:ext cx="8802791" cy="327660"/>
          </a:xfrm>
          <a:prstGeom prst="rect">
            <a:avLst/>
          </a:prstGeom>
          <a:ln>
            <a:noFill/>
          </a:ln>
        </p:spPr>
        <p:txBody>
          <a:bodyPr vert="horz" wrap="square" lIns="0" tIns="0" rIns="0" bIns="0" anchor="ctr"/>
          <a:lstStyle/>
          <a:p>
            <a:pPr algn="r" rtl="0" eaLnBrk="0">
              <a:lnSpc>
                <a:spcPct val="88000"/>
              </a:lnSpc>
            </a:pPr>
            <a:r>
              <a:rPr lang="en-US" altLang="zh-CN" sz="1865" dirty="0">
                <a:solidFill>
                  <a:srgbClr val="ED6568"/>
                </a:solidFill>
                <a:latin typeface="微软雅黑" panose="020B0503020204020204" pitchFamily="34" charset="-122"/>
                <a:ea typeface="微软雅黑" panose="020B0503020204020204" pitchFamily="34" charset="-122"/>
              </a:rPr>
              <a:t>…………………………………</a:t>
            </a:r>
            <a:endParaRPr lang="zh-CN" altLang="en-US" sz="1865" dirty="0">
              <a:solidFill>
                <a:srgbClr val="ED6568"/>
              </a:solidFill>
              <a:latin typeface="微软雅黑" panose="020B0503020204020204" pitchFamily="34" charset="-122"/>
              <a:ea typeface="微软雅黑" panose="020B0503020204020204" pitchFamily="34" charset="-122"/>
            </a:endParaRPr>
          </a:p>
        </p:txBody>
      </p:sp>
      <p:sp>
        <p:nvSpPr>
          <p:cNvPr id="8" name="椭圆 7"/>
          <p:cNvSpPr/>
          <p:nvPr/>
        </p:nvSpPr>
        <p:spPr>
          <a:xfrm>
            <a:off x="11626300" y="613493"/>
            <a:ext cx="96000" cy="96000"/>
          </a:xfrm>
          <a:prstGeom prst="ellipse">
            <a:avLst/>
          </a:prstGeom>
          <a:noFill/>
          <a:ln w="19050">
            <a:solidFill>
              <a:srgbClr val="3B4C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矩形: 单圆角 1"/>
          <p:cNvSpPr/>
          <p:nvPr/>
        </p:nvSpPr>
        <p:spPr>
          <a:xfrm rot="5400000">
            <a:off x="3846000" y="-1546626"/>
            <a:ext cx="4500000" cy="10800000"/>
          </a:xfrm>
          <a:prstGeom prst="round1Rect">
            <a:avLst>
              <a:gd name="adj" fmla="val 0"/>
            </a:avLst>
          </a:prstGeom>
          <a:solidFill>
            <a:srgbClr val="ED6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textbox 161"/>
          <p:cNvSpPr/>
          <p:nvPr/>
        </p:nvSpPr>
        <p:spPr>
          <a:xfrm>
            <a:off x="1171575" y="1938655"/>
            <a:ext cx="5998845" cy="4007485"/>
          </a:xfrm>
          <a:prstGeom prst="rect">
            <a:avLst/>
          </a:prstGeom>
          <a:ln>
            <a:noFill/>
          </a:ln>
        </p:spPr>
        <p:txBody>
          <a:bodyPr vert="horz" wrap="square" lIns="0" tIns="0" rIns="0" bIns="0"/>
          <a:lstStyle/>
          <a:p>
            <a:pPr algn="just" eaLnBrk="0">
              <a:lnSpc>
                <a:spcPct val="130000"/>
              </a:lnSpc>
              <a:spcBef>
                <a:spcPts val="600"/>
              </a:spcBef>
            </a:pPr>
            <a:r>
              <a:rPr lang="zh-CN" altLang="en-US" sz="1200"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分级分权账户应用、模块管理，统一云平台，形成应用统一平台入口、多个功能应用、业务集中、数据集中的平台化模式，为养老产业发展积累数据资源和产业拉伸基础。</a:t>
            </a:r>
          </a:p>
          <a:p>
            <a:pPr algn="just" eaLnBrk="0">
              <a:lnSpc>
                <a:spcPct val="130000"/>
              </a:lnSpc>
              <a:spcBef>
                <a:spcPts val="600"/>
              </a:spcBef>
            </a:pPr>
            <a:r>
              <a:rPr lang="zh-CN" altLang="en-US" sz="1400" b="1"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统一入口， 一键式登录一键式管理</a:t>
            </a:r>
          </a:p>
          <a:p>
            <a:pPr algn="just" eaLnBrk="0">
              <a:lnSpc>
                <a:spcPct val="130000"/>
              </a:lnSpc>
            </a:pPr>
            <a:r>
              <a:rPr lang="zh-CN" altLang="en-US" sz="1200"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在任意应用注册后，在其他应用均无需注册， 业务集中、数据集中、权限集中。</a:t>
            </a:r>
          </a:p>
          <a:p>
            <a:pPr algn="just" eaLnBrk="0">
              <a:lnSpc>
                <a:spcPct val="130000"/>
              </a:lnSpc>
              <a:spcBef>
                <a:spcPts val="600"/>
              </a:spcBef>
            </a:pPr>
            <a:r>
              <a:rPr lang="zh-CN" altLang="en-US" sz="1400" b="1"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强大的集中管理权限控制</a:t>
            </a:r>
          </a:p>
          <a:p>
            <a:pPr algn="just" eaLnBrk="0">
              <a:lnSpc>
                <a:spcPct val="130000"/>
              </a:lnSpc>
            </a:pPr>
            <a:r>
              <a:rPr lang="zh-CN" altLang="en-US" sz="1200"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实训室管理、单位管理、人员管理、体检、标签管理、角色管理、权限管理、扩展管理、应用管理、日志管理、系统管理。</a:t>
            </a:r>
          </a:p>
          <a:p>
            <a:pPr algn="just" eaLnBrk="0">
              <a:lnSpc>
                <a:spcPct val="130000"/>
              </a:lnSpc>
              <a:spcBef>
                <a:spcPts val="600"/>
              </a:spcBef>
            </a:pPr>
            <a:r>
              <a:rPr lang="zh-CN" altLang="en-US" sz="1400" b="1"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与学校教务系统匹配</a:t>
            </a:r>
          </a:p>
          <a:p>
            <a:pPr algn="just" eaLnBrk="0">
              <a:lnSpc>
                <a:spcPct val="130000"/>
              </a:lnSpc>
            </a:pPr>
            <a:r>
              <a:rPr lang="zh-CN" altLang="en-US" sz="1200"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与学校相关系统  </a:t>
            </a:r>
            <a:r>
              <a:rPr lang="en-US" altLang="zh-CN" sz="1200"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一证通、统一身份认证系统、教务系统等</a:t>
            </a:r>
            <a:r>
              <a:rPr lang="en-US" altLang="zh-CN" sz="1200"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进行对接，进行相关数据同步。</a:t>
            </a:r>
          </a:p>
          <a:p>
            <a:pPr algn="just" eaLnBrk="0">
              <a:lnSpc>
                <a:spcPct val="130000"/>
              </a:lnSpc>
              <a:spcBef>
                <a:spcPts val="600"/>
              </a:spcBef>
            </a:pPr>
            <a:r>
              <a:rPr lang="zh-CN" altLang="en-US" sz="1400" b="1"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灵活的可扩展性</a:t>
            </a:r>
          </a:p>
          <a:p>
            <a:pPr algn="just" eaLnBrk="0">
              <a:lnSpc>
                <a:spcPct val="130000"/>
              </a:lnSpc>
            </a:pPr>
            <a:r>
              <a:rPr lang="zh-CN" altLang="en-US" sz="1200" spc="27"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可满足不同平台或不同系统之间的横向数据互通，与第三方数据进行横向融合的功能，同时满足第三方数据向本系统进行对接的数据管理功能。</a:t>
            </a:r>
          </a:p>
        </p:txBody>
      </p:sp>
      <p:pic>
        <p:nvPicPr>
          <p:cNvPr id="15" name="picture 432"/>
          <p:cNvPicPr>
            <a:picLocks noChangeAspect="1"/>
          </p:cNvPicPr>
          <p:nvPr/>
        </p:nvPicPr>
        <p:blipFill>
          <a:blip r:embed="rId2"/>
          <a:srcRect/>
          <a:stretch>
            <a:fillRect/>
          </a:stretch>
        </p:blipFill>
        <p:spPr>
          <a:xfrm>
            <a:off x="7522845" y="2755900"/>
            <a:ext cx="3730625" cy="200152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_矩形 9"/>
          <p:cNvSpPr/>
          <p:nvPr>
            <p:custDataLst>
              <p:tags r:id="rId1"/>
            </p:custDataLst>
          </p:nvPr>
        </p:nvSpPr>
        <p:spPr>
          <a:xfrm>
            <a:off x="3100389" y="2549063"/>
            <a:ext cx="1311500" cy="1759396"/>
          </a:xfrm>
          <a:custGeom>
            <a:avLst/>
            <a:gdLst>
              <a:gd name="connsiteX0" fmla="*/ 0 w 1307080"/>
              <a:gd name="connsiteY0" fmla="*/ 0 h 1759396"/>
              <a:gd name="connsiteX1" fmla="*/ 1307080 w 1307080"/>
              <a:gd name="connsiteY1" fmla="*/ 0 h 1759396"/>
              <a:gd name="connsiteX2" fmla="*/ 1307080 w 1307080"/>
              <a:gd name="connsiteY2" fmla="*/ 1759396 h 1759396"/>
              <a:gd name="connsiteX3" fmla="*/ 0 w 1307080"/>
              <a:gd name="connsiteY3" fmla="*/ 1759396 h 1759396"/>
              <a:gd name="connsiteX4" fmla="*/ 0 w 1307080"/>
              <a:gd name="connsiteY4" fmla="*/ 0 h 1759396"/>
              <a:gd name="connsiteX0-1" fmla="*/ 0 w 1307080"/>
              <a:gd name="connsiteY0-2" fmla="*/ 0 h 1759396"/>
              <a:gd name="connsiteX1-3" fmla="*/ 1307080 w 1307080"/>
              <a:gd name="connsiteY1-4" fmla="*/ 0 h 1759396"/>
              <a:gd name="connsiteX2-5" fmla="*/ 1307080 w 1307080"/>
              <a:gd name="connsiteY2-6" fmla="*/ 1759396 h 1759396"/>
              <a:gd name="connsiteX3-7" fmla="*/ 0 w 1307080"/>
              <a:gd name="connsiteY3-8" fmla="*/ 1759396 h 1759396"/>
              <a:gd name="connsiteX4-9" fmla="*/ 977 w 1307080"/>
              <a:gd name="connsiteY4-10" fmla="*/ 551007 h 1759396"/>
              <a:gd name="connsiteX5" fmla="*/ 0 w 1307080"/>
              <a:gd name="connsiteY5" fmla="*/ 0 h 1759396"/>
              <a:gd name="connsiteX0-11" fmla="*/ 98668 w 1405748"/>
              <a:gd name="connsiteY0-12" fmla="*/ 0 h 1759396"/>
              <a:gd name="connsiteX1-13" fmla="*/ 1405748 w 1405748"/>
              <a:gd name="connsiteY1-14" fmla="*/ 0 h 1759396"/>
              <a:gd name="connsiteX2-15" fmla="*/ 1405748 w 1405748"/>
              <a:gd name="connsiteY2-16" fmla="*/ 1759396 h 1759396"/>
              <a:gd name="connsiteX3-17" fmla="*/ 98668 w 1405748"/>
              <a:gd name="connsiteY3-18" fmla="*/ 1759396 h 1759396"/>
              <a:gd name="connsiteX4-19" fmla="*/ 93295 w 1405748"/>
              <a:gd name="connsiteY4-20" fmla="*/ 1243157 h 1759396"/>
              <a:gd name="connsiteX5-21" fmla="*/ 99645 w 1405748"/>
              <a:gd name="connsiteY5-22" fmla="*/ 551007 h 1759396"/>
              <a:gd name="connsiteX6" fmla="*/ 98668 w 1405748"/>
              <a:gd name="connsiteY6" fmla="*/ 0 h 1759396"/>
              <a:gd name="connsiteX0-23" fmla="*/ 5376 w 1312456"/>
              <a:gd name="connsiteY0-24" fmla="*/ 0 h 1759396"/>
              <a:gd name="connsiteX1-25" fmla="*/ 1312456 w 1312456"/>
              <a:gd name="connsiteY1-26" fmla="*/ 0 h 1759396"/>
              <a:gd name="connsiteX2-27" fmla="*/ 1312456 w 1312456"/>
              <a:gd name="connsiteY2-28" fmla="*/ 1759396 h 1759396"/>
              <a:gd name="connsiteX3-29" fmla="*/ 5376 w 1312456"/>
              <a:gd name="connsiteY3-30" fmla="*/ 1759396 h 1759396"/>
              <a:gd name="connsiteX4-31" fmla="*/ 3 w 1312456"/>
              <a:gd name="connsiteY4-32" fmla="*/ 1243157 h 1759396"/>
              <a:gd name="connsiteX5-33" fmla="*/ 6353 w 1312456"/>
              <a:gd name="connsiteY5-34" fmla="*/ 551007 h 1759396"/>
              <a:gd name="connsiteX6-35" fmla="*/ 5376 w 1312456"/>
              <a:gd name="connsiteY6-36" fmla="*/ 0 h 1759396"/>
              <a:gd name="connsiteX0-37" fmla="*/ 0 w 1312453"/>
              <a:gd name="connsiteY0-38" fmla="*/ 1243157 h 1759396"/>
              <a:gd name="connsiteX1-39" fmla="*/ 6350 w 1312453"/>
              <a:gd name="connsiteY1-40" fmla="*/ 551007 h 1759396"/>
              <a:gd name="connsiteX2-41" fmla="*/ 5373 w 1312453"/>
              <a:gd name="connsiteY2-42" fmla="*/ 0 h 1759396"/>
              <a:gd name="connsiteX3-43" fmla="*/ 1312453 w 1312453"/>
              <a:gd name="connsiteY3-44" fmla="*/ 0 h 1759396"/>
              <a:gd name="connsiteX4-45" fmla="*/ 1312453 w 1312453"/>
              <a:gd name="connsiteY4-46" fmla="*/ 1759396 h 1759396"/>
              <a:gd name="connsiteX5-47" fmla="*/ 5373 w 1312453"/>
              <a:gd name="connsiteY5-48" fmla="*/ 1759396 h 1759396"/>
              <a:gd name="connsiteX6-49" fmla="*/ 91440 w 1312453"/>
              <a:gd name="connsiteY6-50" fmla="*/ 1334597 h 1759396"/>
              <a:gd name="connsiteX0-51" fmla="*/ 38075 w 1350528"/>
              <a:gd name="connsiteY0-52" fmla="*/ 1243157 h 1759396"/>
              <a:gd name="connsiteX1-53" fmla="*/ 44425 w 1350528"/>
              <a:gd name="connsiteY1-54" fmla="*/ 551007 h 1759396"/>
              <a:gd name="connsiteX2-55" fmla="*/ 43448 w 1350528"/>
              <a:gd name="connsiteY2-56" fmla="*/ 0 h 1759396"/>
              <a:gd name="connsiteX3-57" fmla="*/ 1350528 w 1350528"/>
              <a:gd name="connsiteY3-58" fmla="*/ 0 h 1759396"/>
              <a:gd name="connsiteX4-59" fmla="*/ 1350528 w 1350528"/>
              <a:gd name="connsiteY4-60" fmla="*/ 1759396 h 1759396"/>
              <a:gd name="connsiteX5-61" fmla="*/ 43448 w 1350528"/>
              <a:gd name="connsiteY5-62" fmla="*/ 1759396 h 1759396"/>
              <a:gd name="connsiteX6-63" fmla="*/ 39028 w 1350528"/>
              <a:gd name="connsiteY6-64" fmla="*/ 1294116 h 1759396"/>
              <a:gd name="connsiteX0-65" fmla="*/ 0 w 1312453"/>
              <a:gd name="connsiteY0-66" fmla="*/ 1243157 h 1759396"/>
              <a:gd name="connsiteX1-67" fmla="*/ 6350 w 1312453"/>
              <a:gd name="connsiteY1-68" fmla="*/ 551007 h 1759396"/>
              <a:gd name="connsiteX2-69" fmla="*/ 5373 w 1312453"/>
              <a:gd name="connsiteY2-70" fmla="*/ 0 h 1759396"/>
              <a:gd name="connsiteX3-71" fmla="*/ 1312453 w 1312453"/>
              <a:gd name="connsiteY3-72" fmla="*/ 0 h 1759396"/>
              <a:gd name="connsiteX4-73" fmla="*/ 1312453 w 1312453"/>
              <a:gd name="connsiteY4-74" fmla="*/ 1759396 h 1759396"/>
              <a:gd name="connsiteX5-75" fmla="*/ 5373 w 1312453"/>
              <a:gd name="connsiteY5-76" fmla="*/ 1759396 h 1759396"/>
              <a:gd name="connsiteX6-77" fmla="*/ 953 w 1312453"/>
              <a:gd name="connsiteY6-78" fmla="*/ 1294116 h 1759396"/>
              <a:gd name="connsiteX0-79" fmla="*/ 5397 w 1311500"/>
              <a:gd name="connsiteY0-80" fmla="*/ 551007 h 1759396"/>
              <a:gd name="connsiteX1-81" fmla="*/ 4420 w 1311500"/>
              <a:gd name="connsiteY1-82" fmla="*/ 0 h 1759396"/>
              <a:gd name="connsiteX2-83" fmla="*/ 1311500 w 1311500"/>
              <a:gd name="connsiteY2-84" fmla="*/ 0 h 1759396"/>
              <a:gd name="connsiteX3-85" fmla="*/ 1311500 w 1311500"/>
              <a:gd name="connsiteY3-86" fmla="*/ 1759396 h 1759396"/>
              <a:gd name="connsiteX4-87" fmla="*/ 4420 w 1311500"/>
              <a:gd name="connsiteY4-88" fmla="*/ 1759396 h 1759396"/>
              <a:gd name="connsiteX5-89" fmla="*/ 0 w 1311500"/>
              <a:gd name="connsiteY5-90" fmla="*/ 1294116 h 175939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11500" h="1759396">
                <a:moveTo>
                  <a:pt x="5397" y="551007"/>
                </a:moveTo>
                <a:cubicBezTo>
                  <a:pt x="5071" y="367338"/>
                  <a:pt x="4746" y="183669"/>
                  <a:pt x="4420" y="0"/>
                </a:cubicBezTo>
                <a:lnTo>
                  <a:pt x="1311500" y="0"/>
                </a:lnTo>
                <a:lnTo>
                  <a:pt x="1311500" y="1759396"/>
                </a:lnTo>
                <a:lnTo>
                  <a:pt x="4420" y="1759396"/>
                </a:lnTo>
                <a:cubicBezTo>
                  <a:pt x="7134" y="1611444"/>
                  <a:pt x="1265" y="1487418"/>
                  <a:pt x="0" y="1294116"/>
                </a:cubicBezTo>
              </a:path>
            </a:pathLst>
          </a:custGeom>
          <a:noFill/>
          <a:ln w="88900" cap="flat" cmpd="sng" algn="ctr">
            <a:solidFill>
              <a:srgbClr val="5ABE9E"/>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_文本框 5"/>
          <p:cNvSpPr txBox="1"/>
          <p:nvPr>
            <p:custDataLst>
              <p:tags r:id="rId2"/>
            </p:custDataLst>
          </p:nvPr>
        </p:nvSpPr>
        <p:spPr>
          <a:xfrm>
            <a:off x="1701039" y="3153626"/>
            <a:ext cx="2528256" cy="584775"/>
          </a:xfrm>
          <a:prstGeom prst="rect">
            <a:avLst/>
          </a:prstGeom>
          <a:noFill/>
        </p:spPr>
        <p:txBody>
          <a:bodyPr wrap="none" rtlCol="0">
            <a:spAutoFit/>
          </a:bodyPr>
          <a:lstStyle/>
          <a:p>
            <a:pPr algn="r"/>
            <a:r>
              <a:rPr lang="en-US" altLang="zh-CN" sz="3200" b="1" dirty="0">
                <a:solidFill>
                  <a:srgbClr val="5ABE9E"/>
                </a:solidFill>
                <a:latin typeface="微软雅黑" panose="020B0503020204020204" pitchFamily="34" charset="-122"/>
                <a:ea typeface="微软雅黑" panose="020B0503020204020204" pitchFamily="34" charset="-122"/>
                <a:cs typeface="Nexa Bold" charset="0"/>
              </a:rPr>
              <a:t>CHAPTER 3</a:t>
            </a:r>
            <a:endParaRPr lang="zh-CN" altLang="en-US" sz="3200" b="1" dirty="0">
              <a:solidFill>
                <a:srgbClr val="5ABE9E"/>
              </a:solidFill>
              <a:latin typeface="微软雅黑" panose="020B0503020204020204" pitchFamily="34" charset="-122"/>
              <a:ea typeface="微软雅黑" panose="020B0503020204020204" pitchFamily="34" charset="-122"/>
              <a:cs typeface="Nexa Bold" charset="0"/>
            </a:endParaRPr>
          </a:p>
        </p:txBody>
      </p:sp>
      <p:sp>
        <p:nvSpPr>
          <p:cNvPr id="5" name="PA_十字形 11"/>
          <p:cNvSpPr/>
          <p:nvPr>
            <p:custDataLst>
              <p:tags r:id="rId3"/>
            </p:custDataLst>
          </p:nvPr>
        </p:nvSpPr>
        <p:spPr>
          <a:xfrm>
            <a:off x="492371" y="5772466"/>
            <a:ext cx="601958" cy="601958"/>
          </a:xfrm>
          <a:prstGeom prst="plus">
            <a:avLst>
              <a:gd name="adj" fmla="val 47430"/>
            </a:avLst>
          </a:prstGeom>
          <a:solidFill>
            <a:srgbClr val="5AB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矩形 12"/>
          <p:cNvSpPr/>
          <p:nvPr/>
        </p:nvSpPr>
        <p:spPr>
          <a:xfrm>
            <a:off x="4989830" y="2773680"/>
            <a:ext cx="4472940" cy="1309370"/>
          </a:xfrm>
          <a:prstGeom prst="rect">
            <a:avLst/>
          </a:prstGeom>
        </p:spPr>
        <p:txBody>
          <a:bodyPr wrap="square">
            <a:spAutoFit/>
          </a:bodyPr>
          <a:lstStyle/>
          <a:p>
            <a:pPr algn="ctr">
              <a:lnSpc>
                <a:spcPct val="120000"/>
              </a:lnSpc>
            </a:pPr>
            <a:r>
              <a:rPr lang="zh-CN" altLang="en-US" sz="6600" b="1" dirty="0">
                <a:solidFill>
                  <a:srgbClr val="5ABE9E"/>
                </a:solidFill>
                <a:latin typeface="微软雅黑" panose="020B0503020204020204" pitchFamily="34" charset="-122"/>
                <a:ea typeface="微软雅黑" panose="020B0503020204020204" pitchFamily="34" charset="-122"/>
              </a:rPr>
              <a:t>案例分析</a:t>
            </a:r>
          </a:p>
        </p:txBody>
      </p:sp>
      <p:sp>
        <p:nvSpPr>
          <p:cNvPr id="15" name="矩形 14"/>
          <p:cNvSpPr/>
          <p:nvPr/>
        </p:nvSpPr>
        <p:spPr>
          <a:xfrm>
            <a:off x="6459230" y="3983583"/>
            <a:ext cx="2789076" cy="996042"/>
          </a:xfrm>
          <a:prstGeom prst="rect">
            <a:avLst/>
          </a:prstGeom>
        </p:spPr>
        <p:txBody>
          <a:bodyPr wrap="square">
            <a:spAutoFit/>
          </a:bodyPr>
          <a:lstStyle/>
          <a:p>
            <a:pPr algn="r">
              <a:lnSpc>
                <a:spcPct val="120000"/>
              </a:lnSpc>
            </a:pPr>
            <a:r>
              <a:rPr lang="zh-CN" altLang="en-US" sz="5400" b="1" dirty="0">
                <a:solidFill>
                  <a:srgbClr val="5ABE9E"/>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组合 93"/>
          <p:cNvGrpSpPr/>
          <p:nvPr/>
        </p:nvGrpSpPr>
        <p:grpSpPr>
          <a:xfrm>
            <a:off x="435533" y="356032"/>
            <a:ext cx="5152851" cy="635002"/>
            <a:chOff x="435533" y="309778"/>
            <a:chExt cx="5152851" cy="635002"/>
          </a:xfrm>
        </p:grpSpPr>
        <p:sp>
          <p:nvSpPr>
            <p:cNvPr id="95" name="TextBox 1"/>
            <p:cNvSpPr txBox="1"/>
            <p:nvPr/>
          </p:nvSpPr>
          <p:spPr>
            <a:xfrm>
              <a:off x="1300031" y="345480"/>
              <a:ext cx="4288353" cy="584775"/>
            </a:xfrm>
            <a:prstGeom prst="rect">
              <a:avLst/>
            </a:prstGeom>
            <a:noFill/>
          </p:spPr>
          <p:txBody>
            <a:bodyPr wrap="none" rtlCol="0">
              <a:spAutoFit/>
            </a:bodyPr>
            <a:lstStyle/>
            <a:p>
              <a:r>
                <a:rPr lang="zh-CN" altLang="en-US" sz="3200" b="1" dirty="0">
                  <a:solidFill>
                    <a:srgbClr val="5ABE9E"/>
                  </a:solidFill>
                  <a:latin typeface="Arial" panose="020B0604020202090204"/>
                  <a:ea typeface="微软雅黑" panose="020B0503020204020204" pitchFamily="34" charset="-122"/>
                  <a:sym typeface="Arial" panose="020B0604020202090204"/>
                </a:rPr>
                <a:t>河北师范大学家政学院</a:t>
              </a:r>
            </a:p>
          </p:txBody>
        </p:sp>
        <p:sp>
          <p:nvSpPr>
            <p:cNvPr id="96" name="椭圆 95"/>
            <p:cNvSpPr/>
            <p:nvPr/>
          </p:nvSpPr>
          <p:spPr>
            <a:xfrm>
              <a:off x="435533" y="309778"/>
              <a:ext cx="635002" cy="635002"/>
            </a:xfrm>
            <a:prstGeom prst="ellipse">
              <a:avLst/>
            </a:prstGeom>
            <a:solidFill>
              <a:srgbClr val="ED6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sp>
          <p:nvSpPr>
            <p:cNvPr id="99" name="椭圆 98"/>
            <p:cNvSpPr/>
            <p:nvPr/>
          </p:nvSpPr>
          <p:spPr>
            <a:xfrm>
              <a:off x="703129" y="309778"/>
              <a:ext cx="635002" cy="635002"/>
            </a:xfrm>
            <a:prstGeom prst="ellipse">
              <a:avLst/>
            </a:prstGeom>
            <a:solidFill>
              <a:srgbClr val="EE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EEDE9"/>
                </a:solidFill>
                <a:latin typeface="Arial" panose="020B0604020202090204"/>
                <a:ea typeface="微软雅黑" panose="020B0503020204020204" pitchFamily="34" charset="-122"/>
                <a:sym typeface="Arial" panose="020B0604020202090204"/>
              </a:endParaRPr>
            </a:p>
          </p:txBody>
        </p:sp>
      </p:grpSp>
      <p:sp>
        <p:nvSpPr>
          <p:cNvPr id="7" name="textbox 22"/>
          <p:cNvSpPr/>
          <p:nvPr/>
        </p:nvSpPr>
        <p:spPr>
          <a:xfrm>
            <a:off x="2789382" y="445242"/>
            <a:ext cx="8802791" cy="327660"/>
          </a:xfrm>
          <a:prstGeom prst="rect">
            <a:avLst/>
          </a:prstGeom>
          <a:ln>
            <a:noFill/>
          </a:ln>
        </p:spPr>
        <p:txBody>
          <a:bodyPr vert="horz" wrap="square" lIns="0" tIns="0" rIns="0" bIns="0" anchor="ctr"/>
          <a:lstStyle/>
          <a:p>
            <a:pPr algn="r" rtl="0" eaLnBrk="0">
              <a:lnSpc>
                <a:spcPct val="88000"/>
              </a:lnSpc>
            </a:pPr>
            <a:r>
              <a:rPr lang="en-US" altLang="zh-CN" sz="1865" dirty="0">
                <a:solidFill>
                  <a:srgbClr val="5ABE9E"/>
                </a:solidFill>
                <a:latin typeface="微软雅黑" panose="020B0503020204020204" pitchFamily="34" charset="-122"/>
                <a:ea typeface="微软雅黑" panose="020B0503020204020204" pitchFamily="34" charset="-122"/>
              </a:rPr>
              <a:t>………………………………………………………………………………</a:t>
            </a:r>
            <a:endParaRPr lang="zh-CN" altLang="en-US" sz="1865" dirty="0">
              <a:solidFill>
                <a:srgbClr val="5ABE9E"/>
              </a:solidFill>
              <a:latin typeface="微软雅黑" panose="020B0503020204020204" pitchFamily="34" charset="-122"/>
              <a:ea typeface="微软雅黑" panose="020B0503020204020204" pitchFamily="34" charset="-122"/>
            </a:endParaRPr>
          </a:p>
        </p:txBody>
      </p:sp>
      <p:sp>
        <p:nvSpPr>
          <p:cNvPr id="8" name="椭圆 7"/>
          <p:cNvSpPr/>
          <p:nvPr/>
        </p:nvSpPr>
        <p:spPr>
          <a:xfrm>
            <a:off x="11626300" y="613493"/>
            <a:ext cx="96000" cy="96000"/>
          </a:xfrm>
          <a:prstGeom prst="ellipse">
            <a:avLst/>
          </a:prstGeom>
          <a:noFill/>
          <a:ln w="19050">
            <a:solidFill>
              <a:srgbClr val="F9B4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矩形: 单圆角 1"/>
          <p:cNvSpPr/>
          <p:nvPr/>
        </p:nvSpPr>
        <p:spPr>
          <a:xfrm rot="5400000">
            <a:off x="5103391" y="-172784"/>
            <a:ext cx="1985217" cy="10800000"/>
          </a:xfrm>
          <a:prstGeom prst="round1Rect">
            <a:avLst>
              <a:gd name="adj" fmla="val 0"/>
            </a:avLst>
          </a:prstGeom>
          <a:solidFill>
            <a:srgbClr val="5ABE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textbox 438"/>
          <p:cNvSpPr/>
          <p:nvPr/>
        </p:nvSpPr>
        <p:spPr>
          <a:xfrm>
            <a:off x="1173031" y="4534152"/>
            <a:ext cx="10009320" cy="1617984"/>
          </a:xfrm>
          <a:prstGeom prst="rect">
            <a:avLst/>
          </a:prstGeom>
        </p:spPr>
        <p:txBody>
          <a:bodyPr vert="horz" wrap="square" lIns="0" tIns="0" rIns="0" bIns="0"/>
          <a:lstStyle/>
          <a:p>
            <a:pPr eaLnBrk="0">
              <a:lnSpc>
                <a:spcPct val="130000"/>
              </a:lnSpc>
              <a:spcBef>
                <a:spcPts val="800"/>
              </a:spcBef>
            </a:pPr>
            <a:r>
              <a:rPr b="1" spc="67" dirty="0" err="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作为开设家政学专业的本</a:t>
            </a:r>
            <a:r>
              <a:rPr lang="zh-CN" b="1" spc="67" dirty="0" err="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科</a:t>
            </a:r>
            <a:r>
              <a:rPr b="1" spc="67" dirty="0" err="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大学</a:t>
            </a:r>
            <a:r>
              <a:rPr b="1" spc="67"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spc="67"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相对缺乏</a:t>
            </a:r>
            <a:r>
              <a:rPr b="1" spc="67"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现代化设备，</a:t>
            </a:r>
            <a:r>
              <a:rPr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开设</a:t>
            </a:r>
            <a:r>
              <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专业实训室</a:t>
            </a:r>
            <a:r>
              <a:rPr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课程</a:t>
            </a:r>
            <a:r>
              <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不多</a:t>
            </a:r>
            <a:endParaRPr lang="en-US"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eaLnBrk="0">
              <a:lnSpc>
                <a:spcPct val="130000"/>
              </a:lnSpc>
              <a:spcBef>
                <a:spcPts val="800"/>
              </a:spcBef>
            </a:pPr>
            <a:r>
              <a:rPr sz="1335" spc="-4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一本：  苏州大学、天津师范大学</a:t>
            </a:r>
            <a:r>
              <a:rPr sz="1335" spc="-13"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a:t>
            </a:r>
            <a:r>
              <a:rPr sz="133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吉林农业大学、</a:t>
            </a:r>
            <a:endParaRPr lang="en-US" altLang="en-US" sz="133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eaLnBrk="0">
              <a:lnSpc>
                <a:spcPct val="130000"/>
              </a:lnSpc>
              <a:spcBef>
                <a:spcPts val="800"/>
              </a:spcBef>
            </a:pPr>
            <a:r>
              <a:rPr sz="1335" spc="-13"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二本：  </a:t>
            </a:r>
            <a:r>
              <a:rPr sz="1335" spc="-13" dirty="0" err="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郑州师范学院、河南牧业经济学院、太原师范学院、昌吉学院、重庆工商大学、四川外国语大学、湖南</a:t>
            </a:r>
            <a:r>
              <a:rPr sz="1335" dirty="0" err="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女子学院、南昌工学院</a:t>
            </a:r>
            <a:r>
              <a:rPr sz="133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sz="133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 </a:t>
            </a:r>
          </a:p>
          <a:p>
            <a:pPr eaLnBrk="0">
              <a:lnSpc>
                <a:spcPct val="130000"/>
              </a:lnSpc>
            </a:pPr>
            <a:r>
              <a:rPr lang="en-US" sz="1335" spc="-13"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1335" spc="-13" dirty="0" err="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三本</a:t>
            </a:r>
            <a:r>
              <a:rPr sz="1335" spc="-13"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  (独立学院) ：聊城大学东昌学院、江西师范大学科学技术学院、贵</a:t>
            </a:r>
            <a:r>
              <a:rPr sz="133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州黔南经济学院、山西工商学院等</a:t>
            </a:r>
            <a:endParaRPr lang="en-US" altLang="en-US" sz="1335"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4" name="picture 439"/>
          <p:cNvPicPr>
            <a:picLocks noChangeAspect="1"/>
          </p:cNvPicPr>
          <p:nvPr/>
        </p:nvPicPr>
        <p:blipFill>
          <a:blip r:embed="rId2"/>
          <a:stretch>
            <a:fillRect/>
          </a:stretch>
        </p:blipFill>
        <p:spPr>
          <a:xfrm rot="21600000">
            <a:off x="4171696" y="1514855"/>
            <a:ext cx="3515360" cy="2085975"/>
          </a:xfrm>
          <a:prstGeom prst="rect">
            <a:avLst/>
          </a:prstGeom>
        </p:spPr>
      </p:pic>
      <p:pic>
        <p:nvPicPr>
          <p:cNvPr id="5" name="picture 440"/>
          <p:cNvPicPr>
            <a:picLocks noChangeAspect="1"/>
          </p:cNvPicPr>
          <p:nvPr/>
        </p:nvPicPr>
        <p:blipFill>
          <a:blip r:embed="rId3"/>
          <a:stretch>
            <a:fillRect/>
          </a:stretch>
        </p:blipFill>
        <p:spPr>
          <a:xfrm rot="21600000">
            <a:off x="8045665" y="1514855"/>
            <a:ext cx="3449955" cy="2085340"/>
          </a:xfrm>
          <a:prstGeom prst="rect">
            <a:avLst/>
          </a:prstGeom>
        </p:spPr>
      </p:pic>
      <p:pic>
        <p:nvPicPr>
          <p:cNvPr id="6" name="picture 441"/>
          <p:cNvPicPr>
            <a:picLocks noChangeAspect="1"/>
          </p:cNvPicPr>
          <p:nvPr/>
        </p:nvPicPr>
        <p:blipFill>
          <a:blip r:embed="rId4"/>
          <a:stretch>
            <a:fillRect/>
          </a:stretch>
        </p:blipFill>
        <p:spPr>
          <a:xfrm rot="21600000">
            <a:off x="696000" y="1514857"/>
            <a:ext cx="3126740" cy="2080260"/>
          </a:xfrm>
          <a:prstGeom prst="rect">
            <a:avLst/>
          </a:prstGeom>
        </p:spPr>
      </p:pic>
      <p:sp>
        <p:nvSpPr>
          <p:cNvPr id="9" name="textbox 444"/>
          <p:cNvSpPr/>
          <p:nvPr/>
        </p:nvSpPr>
        <p:spPr>
          <a:xfrm>
            <a:off x="8138159" y="3636893"/>
            <a:ext cx="3437468" cy="426383"/>
          </a:xfrm>
          <a:prstGeom prst="rect">
            <a:avLst/>
          </a:prstGeom>
        </p:spPr>
        <p:txBody>
          <a:bodyPr vert="horz" wrap="square" lIns="0" tIns="0" rIns="0" bIns="0"/>
          <a:lstStyle/>
          <a:p>
            <a:pPr algn="ctr" rtl="0" eaLnBrk="0">
              <a:lnSpc>
                <a:spcPct val="83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algn="ctr" eaLnBrk="0"/>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现代家政实训</a:t>
            </a:r>
            <a:r>
              <a:rPr sz="1400" b="1" spc="107"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10" name="textbox 445"/>
          <p:cNvSpPr/>
          <p:nvPr/>
        </p:nvSpPr>
        <p:spPr>
          <a:xfrm>
            <a:off x="616373" y="3637737"/>
            <a:ext cx="3106251" cy="424716"/>
          </a:xfrm>
          <a:prstGeom prst="rect">
            <a:avLst/>
          </a:prstGeom>
        </p:spPr>
        <p:txBody>
          <a:bodyPr vert="horz" wrap="square" lIns="0" tIns="0" rIns="0" bIns="0"/>
          <a:lstStyle/>
          <a:p>
            <a:pPr algn="ctr" rtl="0" eaLnBrk="0">
              <a:lnSpc>
                <a:spcPct val="79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algn="ctr" eaLnBrk="0"/>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茶艺实训</a:t>
            </a:r>
            <a:r>
              <a:rPr sz="1400" b="1" spc="107"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11" name="textbox 446"/>
          <p:cNvSpPr/>
          <p:nvPr/>
        </p:nvSpPr>
        <p:spPr>
          <a:xfrm>
            <a:off x="4204947" y="3635195"/>
            <a:ext cx="3482109" cy="424716"/>
          </a:xfrm>
          <a:prstGeom prst="rect">
            <a:avLst/>
          </a:prstGeom>
        </p:spPr>
        <p:txBody>
          <a:bodyPr vert="horz" wrap="square" lIns="0" tIns="0" rIns="0" bIns="0"/>
          <a:lstStyle/>
          <a:p>
            <a:pPr algn="ctr" rtl="0" eaLnBrk="0">
              <a:lnSpc>
                <a:spcPct val="79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algn="ctr" eaLnBrk="0"/>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护理实训</a:t>
            </a:r>
            <a:r>
              <a:rPr sz="1400" b="1" spc="9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695999" y="1519132"/>
            <a:ext cx="10799534" cy="2032635"/>
            <a:chOff x="695999" y="1519132"/>
            <a:chExt cx="10996707" cy="1984596"/>
          </a:xfrm>
        </p:grpSpPr>
        <p:pic>
          <p:nvPicPr>
            <p:cNvPr id="12" name="picture 448"/>
            <p:cNvPicPr>
              <a:picLocks noChangeAspect="1"/>
            </p:cNvPicPr>
            <p:nvPr/>
          </p:nvPicPr>
          <p:blipFill>
            <a:blip r:embed="rId2"/>
            <a:stretch>
              <a:fillRect/>
            </a:stretch>
          </p:blipFill>
          <p:spPr>
            <a:xfrm rot="21600000">
              <a:off x="695999" y="1519132"/>
              <a:ext cx="3651314" cy="1974676"/>
            </a:xfrm>
            <a:prstGeom prst="rect">
              <a:avLst/>
            </a:prstGeom>
          </p:spPr>
        </p:pic>
        <p:pic>
          <p:nvPicPr>
            <p:cNvPr id="13" name="picture 449"/>
            <p:cNvPicPr>
              <a:picLocks noChangeAspect="1"/>
            </p:cNvPicPr>
            <p:nvPr/>
          </p:nvPicPr>
          <p:blipFill>
            <a:blip r:embed="rId3"/>
            <a:stretch>
              <a:fillRect/>
            </a:stretch>
          </p:blipFill>
          <p:spPr>
            <a:xfrm rot="21600000">
              <a:off x="4447069" y="1519132"/>
              <a:ext cx="3618984" cy="1984596"/>
            </a:xfrm>
            <a:prstGeom prst="rect">
              <a:avLst/>
            </a:prstGeom>
          </p:spPr>
        </p:pic>
        <p:pic>
          <p:nvPicPr>
            <p:cNvPr id="14" name="picture 450"/>
            <p:cNvPicPr>
              <a:picLocks noChangeAspect="1"/>
            </p:cNvPicPr>
            <p:nvPr/>
          </p:nvPicPr>
          <p:blipFill>
            <a:blip r:embed="rId4"/>
            <a:stretch>
              <a:fillRect/>
            </a:stretch>
          </p:blipFill>
          <p:spPr>
            <a:xfrm rot="21600000">
              <a:off x="8163598" y="1519132"/>
              <a:ext cx="3529108" cy="1977156"/>
            </a:xfrm>
            <a:prstGeom prst="rect">
              <a:avLst/>
            </a:prstGeom>
          </p:spPr>
        </p:pic>
      </p:grpSp>
      <p:grpSp>
        <p:nvGrpSpPr>
          <p:cNvPr id="94" name="组合 93"/>
          <p:cNvGrpSpPr/>
          <p:nvPr/>
        </p:nvGrpSpPr>
        <p:grpSpPr>
          <a:xfrm>
            <a:off x="435533" y="356032"/>
            <a:ext cx="9256539" cy="635002"/>
            <a:chOff x="435533" y="309778"/>
            <a:chExt cx="9256539" cy="635002"/>
          </a:xfrm>
        </p:grpSpPr>
        <p:sp>
          <p:nvSpPr>
            <p:cNvPr id="95" name="TextBox 1"/>
            <p:cNvSpPr txBox="1"/>
            <p:nvPr/>
          </p:nvSpPr>
          <p:spPr>
            <a:xfrm>
              <a:off x="1300031" y="345480"/>
              <a:ext cx="8392041" cy="584775"/>
            </a:xfrm>
            <a:prstGeom prst="rect">
              <a:avLst/>
            </a:prstGeom>
            <a:noFill/>
          </p:spPr>
          <p:txBody>
            <a:bodyPr wrap="none" rtlCol="0">
              <a:spAutoFit/>
            </a:bodyPr>
            <a:lstStyle/>
            <a:p>
              <a:r>
                <a:rPr lang="zh-CN" altLang="en-US" sz="3200" b="1" dirty="0">
                  <a:solidFill>
                    <a:srgbClr val="5ABE9E"/>
                  </a:solidFill>
                  <a:latin typeface="Arial" panose="020B0604020202090204"/>
                  <a:ea typeface="微软雅黑" panose="020B0503020204020204" pitchFamily="34" charset="-122"/>
                  <a:sym typeface="Arial" panose="020B0604020202090204"/>
                </a:rPr>
                <a:t>甘肃工业职业技术学院家政康养综合实训基地</a:t>
              </a:r>
            </a:p>
          </p:txBody>
        </p:sp>
        <p:sp>
          <p:nvSpPr>
            <p:cNvPr id="96" name="椭圆 95"/>
            <p:cNvSpPr/>
            <p:nvPr/>
          </p:nvSpPr>
          <p:spPr>
            <a:xfrm>
              <a:off x="435533" y="309778"/>
              <a:ext cx="635002" cy="635002"/>
            </a:xfrm>
            <a:prstGeom prst="ellipse">
              <a:avLst/>
            </a:prstGeom>
            <a:solidFill>
              <a:srgbClr val="ED6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sp>
          <p:nvSpPr>
            <p:cNvPr id="99" name="椭圆 98"/>
            <p:cNvSpPr/>
            <p:nvPr/>
          </p:nvSpPr>
          <p:spPr>
            <a:xfrm>
              <a:off x="703129" y="309778"/>
              <a:ext cx="635002" cy="635002"/>
            </a:xfrm>
            <a:prstGeom prst="ellipse">
              <a:avLst/>
            </a:prstGeom>
            <a:solidFill>
              <a:srgbClr val="EE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EEDE9"/>
                </a:solidFill>
                <a:latin typeface="Arial" panose="020B0604020202090204"/>
                <a:ea typeface="微软雅黑" panose="020B0503020204020204" pitchFamily="34" charset="-122"/>
                <a:sym typeface="Arial" panose="020B0604020202090204"/>
              </a:endParaRPr>
            </a:p>
          </p:txBody>
        </p:sp>
      </p:grpSp>
      <p:sp>
        <p:nvSpPr>
          <p:cNvPr id="7" name="textbox 22"/>
          <p:cNvSpPr/>
          <p:nvPr/>
        </p:nvSpPr>
        <p:spPr>
          <a:xfrm>
            <a:off x="2789382" y="445242"/>
            <a:ext cx="8802791" cy="327660"/>
          </a:xfrm>
          <a:prstGeom prst="rect">
            <a:avLst/>
          </a:prstGeom>
          <a:ln>
            <a:noFill/>
          </a:ln>
        </p:spPr>
        <p:txBody>
          <a:bodyPr vert="horz" wrap="square" lIns="0" tIns="0" rIns="0" bIns="0" anchor="ctr"/>
          <a:lstStyle/>
          <a:p>
            <a:pPr algn="r" rtl="0" eaLnBrk="0">
              <a:lnSpc>
                <a:spcPct val="88000"/>
              </a:lnSpc>
            </a:pPr>
            <a:r>
              <a:rPr lang="en-US" altLang="zh-CN" sz="1865" dirty="0">
                <a:solidFill>
                  <a:srgbClr val="5ABE9E"/>
                </a:solidFill>
                <a:latin typeface="微软雅黑" panose="020B0503020204020204" pitchFamily="34" charset="-122"/>
                <a:ea typeface="微软雅黑" panose="020B0503020204020204" pitchFamily="34" charset="-122"/>
              </a:rPr>
              <a:t>………………………</a:t>
            </a:r>
            <a:endParaRPr lang="zh-CN" altLang="en-US" sz="1865" dirty="0">
              <a:solidFill>
                <a:srgbClr val="5ABE9E"/>
              </a:solidFill>
              <a:latin typeface="微软雅黑" panose="020B0503020204020204" pitchFamily="34" charset="-122"/>
              <a:ea typeface="微软雅黑" panose="020B0503020204020204" pitchFamily="34" charset="-122"/>
            </a:endParaRPr>
          </a:p>
        </p:txBody>
      </p:sp>
      <p:sp>
        <p:nvSpPr>
          <p:cNvPr id="8" name="椭圆 7"/>
          <p:cNvSpPr/>
          <p:nvPr/>
        </p:nvSpPr>
        <p:spPr>
          <a:xfrm>
            <a:off x="11626300" y="613493"/>
            <a:ext cx="96000" cy="96000"/>
          </a:xfrm>
          <a:prstGeom prst="ellipse">
            <a:avLst/>
          </a:prstGeom>
          <a:noFill/>
          <a:ln w="19050">
            <a:solidFill>
              <a:srgbClr val="F9B4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矩形: 单圆角 1"/>
          <p:cNvSpPr/>
          <p:nvPr/>
        </p:nvSpPr>
        <p:spPr>
          <a:xfrm rot="5400000">
            <a:off x="5103391" y="-172784"/>
            <a:ext cx="1985217" cy="10800000"/>
          </a:xfrm>
          <a:prstGeom prst="round1Rect">
            <a:avLst>
              <a:gd name="adj" fmla="val 0"/>
            </a:avLst>
          </a:prstGeom>
          <a:solidFill>
            <a:srgbClr val="5ABE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textbox 438"/>
          <p:cNvSpPr/>
          <p:nvPr/>
        </p:nvSpPr>
        <p:spPr>
          <a:xfrm>
            <a:off x="1173031" y="4701436"/>
            <a:ext cx="10009320" cy="1617984"/>
          </a:xfrm>
          <a:prstGeom prst="rect">
            <a:avLst/>
          </a:prstGeom>
        </p:spPr>
        <p:txBody>
          <a:bodyPr vert="horz" wrap="square" lIns="0" tIns="0" rIns="0" bIns="0"/>
          <a:lstStyle/>
          <a:p>
            <a:pPr eaLnBrk="0">
              <a:lnSpc>
                <a:spcPct val="130000"/>
              </a:lnSpc>
              <a:spcBef>
                <a:spcPts val="800"/>
              </a:spcBef>
            </a:pPr>
            <a:r>
              <a:rPr lang="zh-CN" altLang="en-US" b="1" spc="67"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也有部分院校，实训室建设新、设施较完善，但只涉及家政部分内容，依托在养老、或幼儿等专业。专注康养、养老专业；场地开阔、设备新，部分院校配置了基础护理设备，及智能化模拟化设备。</a:t>
            </a:r>
          </a:p>
        </p:txBody>
      </p:sp>
      <p:sp>
        <p:nvSpPr>
          <p:cNvPr id="11" name="textbox 446"/>
          <p:cNvSpPr/>
          <p:nvPr/>
        </p:nvSpPr>
        <p:spPr>
          <a:xfrm>
            <a:off x="4415807" y="3576477"/>
            <a:ext cx="3482109" cy="424716"/>
          </a:xfrm>
          <a:prstGeom prst="rect">
            <a:avLst/>
          </a:prstGeom>
        </p:spPr>
        <p:txBody>
          <a:bodyPr vert="horz" wrap="square" lIns="0" tIns="0" rIns="0" bIns="0"/>
          <a:lstStyle/>
          <a:p>
            <a:pPr algn="ctr" rtl="0" eaLnBrk="0">
              <a:lnSpc>
                <a:spcPct val="79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algn="ctr" eaLnBrk="0"/>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护理实训</a:t>
            </a:r>
            <a:r>
              <a:rPr sz="1400" b="1" spc="9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16" name="textbox 446"/>
          <p:cNvSpPr/>
          <p:nvPr/>
        </p:nvSpPr>
        <p:spPr>
          <a:xfrm>
            <a:off x="765916" y="3576477"/>
            <a:ext cx="3482109" cy="424716"/>
          </a:xfrm>
          <a:prstGeom prst="rect">
            <a:avLst/>
          </a:prstGeom>
        </p:spPr>
        <p:txBody>
          <a:bodyPr vert="horz" wrap="square" lIns="0" tIns="0" rIns="0" bIns="0"/>
          <a:lstStyle/>
          <a:p>
            <a:pPr algn="ctr" rtl="0" eaLnBrk="0">
              <a:lnSpc>
                <a:spcPct val="79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algn="ctr" eaLnBrk="0"/>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护理实训</a:t>
            </a:r>
            <a:r>
              <a:rPr sz="1400" b="1" spc="9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17" name="textbox 446"/>
          <p:cNvSpPr/>
          <p:nvPr/>
        </p:nvSpPr>
        <p:spPr>
          <a:xfrm>
            <a:off x="8013891" y="3576477"/>
            <a:ext cx="3482109" cy="424716"/>
          </a:xfrm>
          <a:prstGeom prst="rect">
            <a:avLst/>
          </a:prstGeom>
        </p:spPr>
        <p:txBody>
          <a:bodyPr vert="horz" wrap="square" lIns="0" tIns="0" rIns="0" bIns="0"/>
          <a:lstStyle/>
          <a:p>
            <a:pPr algn="ctr" rtl="0" eaLnBrk="0">
              <a:lnSpc>
                <a:spcPct val="79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algn="ctr" eaLnBrk="0"/>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护理实训</a:t>
            </a:r>
            <a:r>
              <a:rPr sz="1400" b="1" spc="9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704165" y="1586071"/>
            <a:ext cx="10793579" cy="1756281"/>
            <a:chOff x="704165" y="5711316"/>
            <a:chExt cx="10793579" cy="1756281"/>
          </a:xfrm>
        </p:grpSpPr>
        <p:pic>
          <p:nvPicPr>
            <p:cNvPr id="4" name="picture 459"/>
            <p:cNvPicPr>
              <a:picLocks noChangeAspect="1"/>
            </p:cNvPicPr>
            <p:nvPr/>
          </p:nvPicPr>
          <p:blipFill>
            <a:blip r:embed="rId2"/>
            <a:stretch>
              <a:fillRect/>
            </a:stretch>
          </p:blipFill>
          <p:spPr>
            <a:xfrm rot="21600000">
              <a:off x="8964094" y="5711316"/>
              <a:ext cx="2533650" cy="1739265"/>
            </a:xfrm>
            <a:prstGeom prst="rect">
              <a:avLst/>
            </a:prstGeom>
          </p:spPr>
        </p:pic>
        <p:pic>
          <p:nvPicPr>
            <p:cNvPr id="5" name="picture 460"/>
            <p:cNvPicPr>
              <a:picLocks noChangeAspect="1"/>
            </p:cNvPicPr>
            <p:nvPr/>
          </p:nvPicPr>
          <p:blipFill>
            <a:blip r:embed="rId3"/>
            <a:stretch>
              <a:fillRect/>
            </a:stretch>
          </p:blipFill>
          <p:spPr>
            <a:xfrm rot="21600000">
              <a:off x="3452734" y="5711316"/>
              <a:ext cx="2531745" cy="1746885"/>
            </a:xfrm>
            <a:prstGeom prst="rect">
              <a:avLst/>
            </a:prstGeom>
          </p:spPr>
        </p:pic>
        <p:pic>
          <p:nvPicPr>
            <p:cNvPr id="6" name="picture 461"/>
            <p:cNvPicPr>
              <a:picLocks noChangeAspect="1"/>
            </p:cNvPicPr>
            <p:nvPr/>
          </p:nvPicPr>
          <p:blipFill>
            <a:blip r:embed="rId4"/>
            <a:stretch>
              <a:fillRect/>
            </a:stretch>
          </p:blipFill>
          <p:spPr>
            <a:xfrm rot="21600000">
              <a:off x="6213494" y="5719442"/>
              <a:ext cx="2521585" cy="1748155"/>
            </a:xfrm>
            <a:prstGeom prst="rect">
              <a:avLst/>
            </a:prstGeom>
          </p:spPr>
        </p:pic>
        <p:pic>
          <p:nvPicPr>
            <p:cNvPr id="9" name="picture 462"/>
            <p:cNvPicPr>
              <a:picLocks noChangeAspect="1"/>
            </p:cNvPicPr>
            <p:nvPr/>
          </p:nvPicPr>
          <p:blipFill>
            <a:blip r:embed="rId5"/>
            <a:stretch>
              <a:fillRect/>
            </a:stretch>
          </p:blipFill>
          <p:spPr>
            <a:xfrm rot="21600000">
              <a:off x="704165" y="5719442"/>
              <a:ext cx="2519680" cy="1746885"/>
            </a:xfrm>
            <a:prstGeom prst="rect">
              <a:avLst/>
            </a:prstGeom>
          </p:spPr>
        </p:pic>
      </p:grpSp>
      <p:grpSp>
        <p:nvGrpSpPr>
          <p:cNvPr id="94" name="组合 93"/>
          <p:cNvGrpSpPr/>
          <p:nvPr/>
        </p:nvGrpSpPr>
        <p:grpSpPr>
          <a:xfrm>
            <a:off x="435533" y="356032"/>
            <a:ext cx="7204695" cy="635002"/>
            <a:chOff x="435533" y="309778"/>
            <a:chExt cx="7204695" cy="635002"/>
          </a:xfrm>
        </p:grpSpPr>
        <p:sp>
          <p:nvSpPr>
            <p:cNvPr id="95" name="TextBox 1"/>
            <p:cNvSpPr txBox="1"/>
            <p:nvPr/>
          </p:nvSpPr>
          <p:spPr>
            <a:xfrm>
              <a:off x="1300031" y="345480"/>
              <a:ext cx="6340197" cy="584775"/>
            </a:xfrm>
            <a:prstGeom prst="rect">
              <a:avLst/>
            </a:prstGeom>
            <a:noFill/>
          </p:spPr>
          <p:txBody>
            <a:bodyPr wrap="none" rtlCol="0">
              <a:spAutoFit/>
            </a:bodyPr>
            <a:lstStyle/>
            <a:p>
              <a:r>
                <a:rPr lang="zh-CN" altLang="en-US" sz="3200" b="1" dirty="0">
                  <a:solidFill>
                    <a:srgbClr val="5ABE9E"/>
                  </a:solidFill>
                  <a:latin typeface="Arial" panose="020B0604020202090204"/>
                  <a:ea typeface="微软雅黑" panose="020B0503020204020204" pitchFamily="34" charset="-122"/>
                  <a:sym typeface="Arial" panose="020B0604020202090204"/>
                </a:rPr>
                <a:t>台山市技工学校家政服务培训基地</a:t>
              </a:r>
            </a:p>
          </p:txBody>
        </p:sp>
        <p:sp>
          <p:nvSpPr>
            <p:cNvPr id="96" name="椭圆 95"/>
            <p:cNvSpPr/>
            <p:nvPr/>
          </p:nvSpPr>
          <p:spPr>
            <a:xfrm>
              <a:off x="435533" y="309778"/>
              <a:ext cx="635002" cy="635002"/>
            </a:xfrm>
            <a:prstGeom prst="ellipse">
              <a:avLst/>
            </a:prstGeom>
            <a:solidFill>
              <a:srgbClr val="ED6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sp>
          <p:nvSpPr>
            <p:cNvPr id="99" name="椭圆 98"/>
            <p:cNvSpPr/>
            <p:nvPr/>
          </p:nvSpPr>
          <p:spPr>
            <a:xfrm>
              <a:off x="703129" y="309778"/>
              <a:ext cx="635002" cy="635002"/>
            </a:xfrm>
            <a:prstGeom prst="ellipse">
              <a:avLst/>
            </a:prstGeom>
            <a:solidFill>
              <a:srgbClr val="EE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EEDE9"/>
                </a:solidFill>
                <a:latin typeface="Arial" panose="020B0604020202090204"/>
                <a:ea typeface="微软雅黑" panose="020B0503020204020204" pitchFamily="34" charset="-122"/>
                <a:sym typeface="Arial" panose="020B0604020202090204"/>
              </a:endParaRPr>
            </a:p>
          </p:txBody>
        </p:sp>
      </p:grpSp>
      <p:sp>
        <p:nvSpPr>
          <p:cNvPr id="7" name="textbox 22"/>
          <p:cNvSpPr/>
          <p:nvPr/>
        </p:nvSpPr>
        <p:spPr>
          <a:xfrm>
            <a:off x="2789382" y="445242"/>
            <a:ext cx="8802791" cy="327660"/>
          </a:xfrm>
          <a:prstGeom prst="rect">
            <a:avLst/>
          </a:prstGeom>
          <a:ln>
            <a:noFill/>
          </a:ln>
        </p:spPr>
        <p:txBody>
          <a:bodyPr vert="horz" wrap="square" lIns="0" tIns="0" rIns="0" bIns="0" anchor="ctr"/>
          <a:lstStyle/>
          <a:p>
            <a:pPr algn="r" rtl="0" eaLnBrk="0">
              <a:lnSpc>
                <a:spcPct val="88000"/>
              </a:lnSpc>
            </a:pPr>
            <a:r>
              <a:rPr lang="en-US" altLang="zh-CN" sz="1865" dirty="0">
                <a:solidFill>
                  <a:srgbClr val="5ABE9E"/>
                </a:solidFill>
                <a:latin typeface="微软雅黑" panose="020B0503020204020204" pitchFamily="34" charset="-122"/>
                <a:ea typeface="微软雅黑" panose="020B0503020204020204" pitchFamily="34" charset="-122"/>
              </a:rPr>
              <a:t>……………………………………………………</a:t>
            </a:r>
            <a:endParaRPr lang="zh-CN" altLang="en-US" sz="1865" dirty="0">
              <a:solidFill>
                <a:srgbClr val="5ABE9E"/>
              </a:solidFill>
              <a:latin typeface="微软雅黑" panose="020B0503020204020204" pitchFamily="34" charset="-122"/>
              <a:ea typeface="微软雅黑" panose="020B0503020204020204" pitchFamily="34" charset="-122"/>
            </a:endParaRPr>
          </a:p>
        </p:txBody>
      </p:sp>
      <p:sp>
        <p:nvSpPr>
          <p:cNvPr id="8" name="椭圆 7"/>
          <p:cNvSpPr/>
          <p:nvPr/>
        </p:nvSpPr>
        <p:spPr>
          <a:xfrm>
            <a:off x="11626300" y="613493"/>
            <a:ext cx="96000" cy="96000"/>
          </a:xfrm>
          <a:prstGeom prst="ellipse">
            <a:avLst/>
          </a:prstGeom>
          <a:noFill/>
          <a:ln w="19050">
            <a:solidFill>
              <a:srgbClr val="F9B4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矩形: 单圆角 1"/>
          <p:cNvSpPr/>
          <p:nvPr/>
        </p:nvSpPr>
        <p:spPr>
          <a:xfrm rot="5400000">
            <a:off x="5103391" y="-172784"/>
            <a:ext cx="1985217" cy="10800000"/>
          </a:xfrm>
          <a:prstGeom prst="round1Rect">
            <a:avLst>
              <a:gd name="adj" fmla="val 0"/>
            </a:avLst>
          </a:prstGeom>
          <a:solidFill>
            <a:srgbClr val="5ABE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textbox 438"/>
          <p:cNvSpPr/>
          <p:nvPr/>
        </p:nvSpPr>
        <p:spPr>
          <a:xfrm>
            <a:off x="1173031" y="4701436"/>
            <a:ext cx="10009320" cy="1617984"/>
          </a:xfrm>
          <a:prstGeom prst="rect">
            <a:avLst/>
          </a:prstGeom>
        </p:spPr>
        <p:txBody>
          <a:bodyPr vert="horz" wrap="square" lIns="0" tIns="0" rIns="0" bIns="0"/>
          <a:lstStyle/>
          <a:p>
            <a:pPr eaLnBrk="0">
              <a:lnSpc>
                <a:spcPct val="130000"/>
              </a:lnSpc>
              <a:spcBef>
                <a:spcPts val="800"/>
              </a:spcBef>
            </a:pPr>
            <a:r>
              <a:rPr lang="zh-CN" altLang="en-US" b="1" spc="67"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护理类技工院校，实训室实操设备齐全，开设属于家政类的护理照护课程；</a:t>
            </a:r>
          </a:p>
          <a:p>
            <a:pPr eaLnBrk="0">
              <a:lnSpc>
                <a:spcPct val="130000"/>
              </a:lnSpc>
              <a:spcBef>
                <a:spcPts val="800"/>
              </a:spcBef>
            </a:pPr>
            <a:r>
              <a:rPr lang="zh-CN" altLang="en-US" b="1" spc="67"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实训室基础设备配备相对齐全、注重学生实操训练。</a:t>
            </a:r>
          </a:p>
        </p:txBody>
      </p:sp>
      <p:sp>
        <p:nvSpPr>
          <p:cNvPr id="10" name="textbox 464"/>
          <p:cNvSpPr/>
          <p:nvPr/>
        </p:nvSpPr>
        <p:spPr>
          <a:xfrm>
            <a:off x="3472516" y="3277197"/>
            <a:ext cx="2521715" cy="376897"/>
          </a:xfrm>
          <a:prstGeom prst="rect">
            <a:avLst/>
          </a:prstGeom>
        </p:spPr>
        <p:txBody>
          <a:bodyPr vert="horz" wrap="square" lIns="0" tIns="0" rIns="0" bIns="0"/>
          <a:lstStyle/>
          <a:p>
            <a:pPr algn="ctr" rtl="0" eaLnBrk="0">
              <a:lnSpc>
                <a:spcPct val="80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algn="ctr" eaLnBrk="0"/>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妇婴护理育婴师培训</a:t>
            </a:r>
            <a:r>
              <a:rPr sz="1400" b="1" spc="107"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18" name="textbox 465"/>
          <p:cNvSpPr/>
          <p:nvPr/>
        </p:nvSpPr>
        <p:spPr>
          <a:xfrm>
            <a:off x="6193704" y="3295998"/>
            <a:ext cx="2521713" cy="322197"/>
          </a:xfrm>
          <a:prstGeom prst="rect">
            <a:avLst/>
          </a:prstGeom>
        </p:spPr>
        <p:txBody>
          <a:bodyPr vert="horz" wrap="square" lIns="0" tIns="0" rIns="0" bIns="0"/>
          <a:lstStyle/>
          <a:p>
            <a:pPr algn="ctr" rtl="0" eaLnBrk="0">
              <a:lnSpc>
                <a:spcPct val="82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algn="ctr" eaLnBrk="0"/>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养老医护服务培训</a:t>
            </a:r>
            <a:r>
              <a:rPr sz="1400" b="1" spc="107"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19" name="textbox 467"/>
          <p:cNvSpPr/>
          <p:nvPr/>
        </p:nvSpPr>
        <p:spPr>
          <a:xfrm>
            <a:off x="8914889" y="3276357"/>
            <a:ext cx="2533905" cy="322197"/>
          </a:xfrm>
          <a:prstGeom prst="rect">
            <a:avLst/>
          </a:prstGeom>
        </p:spPr>
        <p:txBody>
          <a:bodyPr vert="horz" wrap="square" lIns="0" tIns="0" rIns="0" bIns="0"/>
          <a:lstStyle/>
          <a:p>
            <a:pPr algn="ctr" rtl="0" eaLnBrk="0">
              <a:lnSpc>
                <a:spcPct val="87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algn="ctr" eaLnBrk="0">
              <a:lnSpc>
                <a:spcPct val="99000"/>
              </a:lnSpc>
            </a:pPr>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学员妇婴护理操</a:t>
            </a:r>
            <a:r>
              <a:rPr sz="1400" b="1" spc="80"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作</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20" name="textbox 468"/>
          <p:cNvSpPr/>
          <p:nvPr/>
        </p:nvSpPr>
        <p:spPr>
          <a:xfrm>
            <a:off x="743208" y="3296504"/>
            <a:ext cx="2519681" cy="302556"/>
          </a:xfrm>
          <a:prstGeom prst="rect">
            <a:avLst/>
          </a:prstGeom>
        </p:spPr>
        <p:txBody>
          <a:bodyPr vert="horz" wrap="square" lIns="0" tIns="0" rIns="0" bIns="0"/>
          <a:lstStyle/>
          <a:p>
            <a:pPr algn="ctr" rtl="0" eaLnBrk="0">
              <a:lnSpc>
                <a:spcPct val="82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algn="ctr" eaLnBrk="0"/>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产后康复培训</a:t>
            </a:r>
            <a:r>
              <a:rPr sz="1400" b="1" spc="107"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组合 93"/>
          <p:cNvGrpSpPr/>
          <p:nvPr/>
        </p:nvGrpSpPr>
        <p:grpSpPr>
          <a:xfrm>
            <a:off x="435533" y="356032"/>
            <a:ext cx="6383958" cy="635002"/>
            <a:chOff x="435533" y="309778"/>
            <a:chExt cx="6383958" cy="635002"/>
          </a:xfrm>
        </p:grpSpPr>
        <p:sp>
          <p:nvSpPr>
            <p:cNvPr id="95" name="TextBox 1"/>
            <p:cNvSpPr txBox="1"/>
            <p:nvPr/>
          </p:nvSpPr>
          <p:spPr>
            <a:xfrm>
              <a:off x="1300031" y="345480"/>
              <a:ext cx="5519460" cy="584775"/>
            </a:xfrm>
            <a:prstGeom prst="rect">
              <a:avLst/>
            </a:prstGeom>
            <a:noFill/>
          </p:spPr>
          <p:txBody>
            <a:bodyPr wrap="none" rtlCol="0">
              <a:spAutoFit/>
            </a:bodyPr>
            <a:lstStyle/>
            <a:p>
              <a:r>
                <a:rPr lang="zh-CN" altLang="en-US" sz="3200" b="1" dirty="0">
                  <a:solidFill>
                    <a:srgbClr val="5ABE9E"/>
                  </a:solidFill>
                  <a:latin typeface="Arial" panose="020B0604020202090204"/>
                  <a:ea typeface="微软雅黑" panose="020B0503020204020204" pitchFamily="34" charset="-122"/>
                  <a:sym typeface="Arial" panose="020B0604020202090204"/>
                </a:rPr>
                <a:t>武汉市巾帼家政示范实训基地</a:t>
              </a:r>
            </a:p>
          </p:txBody>
        </p:sp>
        <p:sp>
          <p:nvSpPr>
            <p:cNvPr id="96" name="椭圆 95"/>
            <p:cNvSpPr/>
            <p:nvPr/>
          </p:nvSpPr>
          <p:spPr>
            <a:xfrm>
              <a:off x="435533" y="309778"/>
              <a:ext cx="635002" cy="635002"/>
            </a:xfrm>
            <a:prstGeom prst="ellipse">
              <a:avLst/>
            </a:prstGeom>
            <a:solidFill>
              <a:srgbClr val="ED6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sp>
          <p:nvSpPr>
            <p:cNvPr id="99" name="椭圆 98"/>
            <p:cNvSpPr/>
            <p:nvPr/>
          </p:nvSpPr>
          <p:spPr>
            <a:xfrm>
              <a:off x="703129" y="309778"/>
              <a:ext cx="635002" cy="635002"/>
            </a:xfrm>
            <a:prstGeom prst="ellipse">
              <a:avLst/>
            </a:prstGeom>
            <a:solidFill>
              <a:srgbClr val="EE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EEDE9"/>
                </a:solidFill>
                <a:latin typeface="Arial" panose="020B0604020202090204"/>
                <a:ea typeface="微软雅黑" panose="020B0503020204020204" pitchFamily="34" charset="-122"/>
                <a:sym typeface="Arial" panose="020B0604020202090204"/>
              </a:endParaRPr>
            </a:p>
          </p:txBody>
        </p:sp>
      </p:grpSp>
      <p:sp>
        <p:nvSpPr>
          <p:cNvPr id="7" name="textbox 22"/>
          <p:cNvSpPr/>
          <p:nvPr/>
        </p:nvSpPr>
        <p:spPr>
          <a:xfrm>
            <a:off x="2789382" y="445242"/>
            <a:ext cx="8802791" cy="327660"/>
          </a:xfrm>
          <a:prstGeom prst="rect">
            <a:avLst/>
          </a:prstGeom>
          <a:ln>
            <a:noFill/>
          </a:ln>
        </p:spPr>
        <p:txBody>
          <a:bodyPr vert="horz" wrap="square" lIns="0" tIns="0" rIns="0" bIns="0" anchor="ctr"/>
          <a:lstStyle/>
          <a:p>
            <a:pPr algn="r" rtl="0" eaLnBrk="0">
              <a:lnSpc>
                <a:spcPct val="88000"/>
              </a:lnSpc>
            </a:pPr>
            <a:r>
              <a:rPr lang="en-US" altLang="zh-CN" sz="1865" dirty="0">
                <a:solidFill>
                  <a:srgbClr val="5ABE9E"/>
                </a:solidFill>
                <a:latin typeface="微软雅黑" panose="020B0503020204020204" pitchFamily="34" charset="-122"/>
                <a:ea typeface="微软雅黑" panose="020B0503020204020204" pitchFamily="34" charset="-122"/>
              </a:rPr>
              <a:t>………………………………………………………………</a:t>
            </a:r>
            <a:endParaRPr lang="zh-CN" altLang="en-US" sz="1865" dirty="0">
              <a:solidFill>
                <a:srgbClr val="5ABE9E"/>
              </a:solidFill>
              <a:latin typeface="微软雅黑" panose="020B0503020204020204" pitchFamily="34" charset="-122"/>
              <a:ea typeface="微软雅黑" panose="020B0503020204020204" pitchFamily="34" charset="-122"/>
            </a:endParaRPr>
          </a:p>
        </p:txBody>
      </p:sp>
      <p:sp>
        <p:nvSpPr>
          <p:cNvPr id="8" name="椭圆 7"/>
          <p:cNvSpPr/>
          <p:nvPr/>
        </p:nvSpPr>
        <p:spPr>
          <a:xfrm>
            <a:off x="11626300" y="613493"/>
            <a:ext cx="96000" cy="96000"/>
          </a:xfrm>
          <a:prstGeom prst="ellipse">
            <a:avLst/>
          </a:prstGeom>
          <a:noFill/>
          <a:ln w="19050">
            <a:solidFill>
              <a:srgbClr val="F9B4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矩形: 单圆角 1"/>
          <p:cNvSpPr/>
          <p:nvPr/>
        </p:nvSpPr>
        <p:spPr>
          <a:xfrm rot="5400000">
            <a:off x="-495233" y="2822509"/>
            <a:ext cx="4588550" cy="2206083"/>
          </a:xfrm>
          <a:prstGeom prst="round1Rect">
            <a:avLst>
              <a:gd name="adj" fmla="val 0"/>
            </a:avLst>
          </a:prstGeom>
          <a:solidFill>
            <a:srgbClr val="5ABE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textbox 470"/>
          <p:cNvSpPr/>
          <p:nvPr/>
        </p:nvSpPr>
        <p:spPr>
          <a:xfrm>
            <a:off x="873578" y="1879490"/>
            <a:ext cx="1819821" cy="4533268"/>
          </a:xfrm>
          <a:prstGeom prst="rect">
            <a:avLst/>
          </a:prstGeom>
        </p:spPr>
        <p:txBody>
          <a:bodyPr vert="horz" wrap="square" lIns="0" tIns="0" rIns="0" bIns="0"/>
          <a:lstStyle/>
          <a:p>
            <a:pPr algn="ctr" eaLnBrk="0">
              <a:lnSpc>
                <a:spcPct val="130000"/>
              </a:lnSpc>
              <a:spcBef>
                <a:spcPts val="800"/>
              </a:spcBef>
            </a:pPr>
            <a:r>
              <a:rPr sz="2135" b="1" dirty="0" err="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地方家政示范</a:t>
            </a:r>
            <a:r>
              <a:rPr lang="en-US" sz="2135"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sz="2135" b="1" dirty="0" err="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实训基地</a:t>
            </a:r>
            <a:endParaRPr lang="en-US" altLang="en-US" sz="2135"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indent="-1905" algn="just" eaLnBrk="0">
              <a:lnSpc>
                <a:spcPct val="130000"/>
              </a:lnSpc>
              <a:spcBef>
                <a:spcPts val="800"/>
              </a:spcBef>
            </a:pP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涵盖养老、育幼、产后护理、老人照护、现代家政服务等专业；挂牌政府项目，社会认可度高、培养人才多；面向社会，环境相对舒适、设备齐全，与社会职业培训合技能鉴定相结合，资源共享，扩大品牌影响力。</a:t>
            </a:r>
            <a:endParaRPr lang="en-US"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12" name="picture 471"/>
          <p:cNvPicPr>
            <a:picLocks noChangeAspect="1"/>
          </p:cNvPicPr>
          <p:nvPr/>
        </p:nvPicPr>
        <p:blipFill>
          <a:blip r:embed="rId2"/>
          <a:stretch>
            <a:fillRect/>
          </a:stretch>
        </p:blipFill>
        <p:spPr>
          <a:xfrm rot="21600000">
            <a:off x="8916035" y="1631315"/>
            <a:ext cx="2668905" cy="1691640"/>
          </a:xfrm>
          <a:prstGeom prst="rect">
            <a:avLst/>
          </a:prstGeom>
        </p:spPr>
      </p:pic>
      <p:pic>
        <p:nvPicPr>
          <p:cNvPr id="13" name="picture 472"/>
          <p:cNvPicPr>
            <a:picLocks noChangeAspect="1"/>
          </p:cNvPicPr>
          <p:nvPr/>
        </p:nvPicPr>
        <p:blipFill>
          <a:blip r:embed="rId3"/>
          <a:stretch>
            <a:fillRect/>
          </a:stretch>
        </p:blipFill>
        <p:spPr>
          <a:xfrm rot="21600000">
            <a:off x="8851900" y="3971290"/>
            <a:ext cx="2802890" cy="1661160"/>
          </a:xfrm>
          <a:prstGeom prst="rect">
            <a:avLst/>
          </a:prstGeom>
        </p:spPr>
      </p:pic>
      <p:pic>
        <p:nvPicPr>
          <p:cNvPr id="14" name="picture 473"/>
          <p:cNvPicPr>
            <a:picLocks noChangeAspect="1"/>
          </p:cNvPicPr>
          <p:nvPr/>
        </p:nvPicPr>
        <p:blipFill>
          <a:blip r:embed="rId4"/>
          <a:stretch>
            <a:fillRect/>
          </a:stretch>
        </p:blipFill>
        <p:spPr>
          <a:xfrm rot="21600000">
            <a:off x="5884591" y="1631276"/>
            <a:ext cx="2830195" cy="1692910"/>
          </a:xfrm>
          <a:prstGeom prst="rect">
            <a:avLst/>
          </a:prstGeom>
        </p:spPr>
      </p:pic>
      <p:pic>
        <p:nvPicPr>
          <p:cNvPr id="15" name="picture 474"/>
          <p:cNvPicPr>
            <a:picLocks noChangeAspect="1"/>
          </p:cNvPicPr>
          <p:nvPr/>
        </p:nvPicPr>
        <p:blipFill>
          <a:blip r:embed="rId5"/>
          <a:stretch>
            <a:fillRect/>
          </a:stretch>
        </p:blipFill>
        <p:spPr>
          <a:xfrm rot="21600000">
            <a:off x="5872399" y="3975229"/>
            <a:ext cx="2834005" cy="1657350"/>
          </a:xfrm>
          <a:prstGeom prst="rect">
            <a:avLst/>
          </a:prstGeom>
        </p:spPr>
      </p:pic>
      <p:pic>
        <p:nvPicPr>
          <p:cNvPr id="16" name="picture 475"/>
          <p:cNvPicPr>
            <a:picLocks noChangeAspect="1"/>
          </p:cNvPicPr>
          <p:nvPr/>
        </p:nvPicPr>
        <p:blipFill>
          <a:blip r:embed="rId6"/>
          <a:stretch>
            <a:fillRect/>
          </a:stretch>
        </p:blipFill>
        <p:spPr>
          <a:xfrm rot="21600000">
            <a:off x="3059329" y="1631276"/>
            <a:ext cx="2675890" cy="1691005"/>
          </a:xfrm>
          <a:prstGeom prst="rect">
            <a:avLst/>
          </a:prstGeom>
        </p:spPr>
      </p:pic>
      <p:pic>
        <p:nvPicPr>
          <p:cNvPr id="17" name="picture 476"/>
          <p:cNvPicPr>
            <a:picLocks noChangeAspect="1"/>
          </p:cNvPicPr>
          <p:nvPr/>
        </p:nvPicPr>
        <p:blipFill>
          <a:blip r:embed="rId7"/>
          <a:stretch>
            <a:fillRect/>
          </a:stretch>
        </p:blipFill>
        <p:spPr>
          <a:xfrm rot="21600000">
            <a:off x="3051201" y="3975229"/>
            <a:ext cx="2675890" cy="1653540"/>
          </a:xfrm>
          <a:prstGeom prst="rect">
            <a:avLst/>
          </a:prstGeom>
        </p:spPr>
      </p:pic>
      <p:sp>
        <p:nvSpPr>
          <p:cNvPr id="22" name="textbox 478"/>
          <p:cNvSpPr/>
          <p:nvPr/>
        </p:nvSpPr>
        <p:spPr>
          <a:xfrm>
            <a:off x="2928331" y="3209462"/>
            <a:ext cx="2908300" cy="216747"/>
          </a:xfrm>
          <a:prstGeom prst="rect">
            <a:avLst/>
          </a:prstGeom>
        </p:spPr>
        <p:txBody>
          <a:bodyPr vert="horz" wrap="square" lIns="0" tIns="0" rIns="0" bIns="0"/>
          <a:lstStyle/>
          <a:p>
            <a:pPr algn="ctr" rtl="0" eaLnBrk="0">
              <a:lnSpc>
                <a:spcPct val="83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algn="ctr" eaLnBrk="0"/>
            <a:r>
              <a:rPr sz="1400" b="1" spc="133" dirty="0" err="1">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武汉市暨江汉区巾帼</a:t>
            </a:r>
            <a:endParaRPr lang="en-US"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endParaRPr>
          </a:p>
          <a:p>
            <a:pPr marL="17145" algn="ctr" eaLnBrk="0"/>
            <a:r>
              <a:rPr sz="1400" b="1" spc="133" dirty="0" err="1">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家政示范实训基</a:t>
            </a:r>
            <a:r>
              <a:rPr sz="1400" b="1" spc="93" dirty="0" err="1">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地</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23" name="textbox 480"/>
          <p:cNvSpPr/>
          <p:nvPr/>
        </p:nvSpPr>
        <p:spPr>
          <a:xfrm>
            <a:off x="9385235" y="5568914"/>
            <a:ext cx="1710606" cy="215903"/>
          </a:xfrm>
          <a:prstGeom prst="rect">
            <a:avLst/>
          </a:prstGeom>
        </p:spPr>
        <p:txBody>
          <a:bodyPr vert="horz" wrap="square" lIns="0" tIns="0" rIns="0" bIns="0"/>
          <a:lstStyle/>
          <a:p>
            <a:pPr algn="ctr" rtl="0" eaLnBrk="0">
              <a:lnSpc>
                <a:spcPct val="83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algn="ctr" eaLnBrk="0"/>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学员发展测评</a:t>
            </a:r>
            <a:r>
              <a:rPr sz="1400" b="1" spc="80"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24" name="textbox 481"/>
          <p:cNvSpPr/>
          <p:nvPr/>
        </p:nvSpPr>
        <p:spPr>
          <a:xfrm>
            <a:off x="6451695" y="5569253"/>
            <a:ext cx="1551124" cy="215903"/>
          </a:xfrm>
          <a:prstGeom prst="rect">
            <a:avLst/>
          </a:prstGeom>
        </p:spPr>
        <p:txBody>
          <a:bodyPr vert="horz" wrap="square" lIns="0" tIns="0" rIns="0" bIns="0"/>
          <a:lstStyle/>
          <a:p>
            <a:pPr algn="ctr" rtl="0" eaLnBrk="0">
              <a:lnSpc>
                <a:spcPct val="85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algn="ctr" eaLnBrk="0"/>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家庭烹饪培训</a:t>
            </a:r>
            <a:r>
              <a:rPr sz="1400" b="1" spc="9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25" name="textbox 482"/>
          <p:cNvSpPr/>
          <p:nvPr/>
        </p:nvSpPr>
        <p:spPr>
          <a:xfrm>
            <a:off x="9572085" y="3209125"/>
            <a:ext cx="1523756" cy="216411"/>
          </a:xfrm>
          <a:prstGeom prst="rect">
            <a:avLst/>
          </a:prstGeom>
        </p:spPr>
        <p:txBody>
          <a:bodyPr vert="horz" wrap="square" lIns="0" tIns="0" rIns="0" bIns="0"/>
          <a:lstStyle/>
          <a:p>
            <a:pPr algn="ctr" rtl="0" eaLnBrk="0">
              <a:lnSpc>
                <a:spcPct val="82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algn="ctr" eaLnBrk="0"/>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养老护理培训</a:t>
            </a:r>
            <a:r>
              <a:rPr sz="1400" b="1" spc="107"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26" name="textbox 483"/>
          <p:cNvSpPr/>
          <p:nvPr/>
        </p:nvSpPr>
        <p:spPr>
          <a:xfrm>
            <a:off x="6655044" y="3209463"/>
            <a:ext cx="1523756" cy="216410"/>
          </a:xfrm>
          <a:prstGeom prst="rect">
            <a:avLst/>
          </a:prstGeom>
        </p:spPr>
        <p:txBody>
          <a:bodyPr vert="horz" wrap="square" lIns="0" tIns="0" rIns="0" bIns="0"/>
          <a:lstStyle/>
          <a:p>
            <a:pPr algn="ctr" rtl="0" eaLnBrk="0">
              <a:lnSpc>
                <a:spcPct val="81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algn="ctr" eaLnBrk="0"/>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家政保洁培训</a:t>
            </a:r>
            <a:r>
              <a:rPr sz="1400" b="1" spc="9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27" name="textbox 484"/>
          <p:cNvSpPr/>
          <p:nvPr/>
        </p:nvSpPr>
        <p:spPr>
          <a:xfrm>
            <a:off x="3550317" y="5569758"/>
            <a:ext cx="1551124" cy="215903"/>
          </a:xfrm>
          <a:prstGeom prst="rect">
            <a:avLst/>
          </a:prstGeom>
        </p:spPr>
        <p:txBody>
          <a:bodyPr vert="horz" wrap="square" lIns="0" tIns="0" rIns="0" bIns="0"/>
          <a:lstStyle/>
          <a:p>
            <a:pPr algn="ctr" rtl="0" eaLnBrk="0">
              <a:lnSpc>
                <a:spcPct val="80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algn="ctr" eaLnBrk="0"/>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母婴护理培训</a:t>
            </a:r>
            <a:r>
              <a:rPr sz="1400" b="1" spc="107"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单圆角 67"/>
          <p:cNvSpPr/>
          <p:nvPr/>
        </p:nvSpPr>
        <p:spPr>
          <a:xfrm rot="5400000">
            <a:off x="5697082" y="570114"/>
            <a:ext cx="812057" cy="10873233"/>
          </a:xfrm>
          <a:prstGeom prst="round1Rect">
            <a:avLst>
              <a:gd name="adj" fmla="val 0"/>
            </a:avLst>
          </a:prstGeom>
          <a:solidFill>
            <a:srgbClr val="5ABE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94" name="组合 93"/>
          <p:cNvGrpSpPr/>
          <p:nvPr/>
        </p:nvGrpSpPr>
        <p:grpSpPr>
          <a:xfrm>
            <a:off x="435533" y="356032"/>
            <a:ext cx="10760156" cy="1112920"/>
            <a:chOff x="435533" y="309778"/>
            <a:chExt cx="10760156" cy="1112920"/>
          </a:xfrm>
        </p:grpSpPr>
        <p:sp>
          <p:nvSpPr>
            <p:cNvPr id="95" name="TextBox 1"/>
            <p:cNvSpPr txBox="1"/>
            <p:nvPr/>
          </p:nvSpPr>
          <p:spPr>
            <a:xfrm>
              <a:off x="1300031" y="345480"/>
              <a:ext cx="9895658" cy="1077218"/>
            </a:xfrm>
            <a:prstGeom prst="rect">
              <a:avLst/>
            </a:prstGeom>
            <a:noFill/>
          </p:spPr>
          <p:txBody>
            <a:bodyPr wrap="none" rtlCol="0">
              <a:spAutoFit/>
            </a:bodyPr>
            <a:lstStyle/>
            <a:p>
              <a:r>
                <a:rPr lang="zh-CN" altLang="en-US" sz="3200" b="1" dirty="0">
                  <a:solidFill>
                    <a:srgbClr val="5ABE9E"/>
                  </a:solidFill>
                  <a:latin typeface="Arial" panose="020B0604020202090204"/>
                  <a:ea typeface="微软雅黑" panose="020B0503020204020204" pitchFamily="34" charset="-122"/>
                  <a:sym typeface="Arial" panose="020B0604020202090204"/>
                </a:rPr>
                <a:t>南粤家政综合培训就业示范基地</a:t>
              </a:r>
              <a:r>
                <a:rPr lang="en-US" altLang="zh-CN" sz="3200" dirty="0">
                  <a:solidFill>
                    <a:srgbClr val="5ABE9E"/>
                  </a:solidFill>
                  <a:latin typeface="Arial" panose="020B0604020202090204"/>
                  <a:ea typeface="微软雅黑" panose="020B0503020204020204" pitchFamily="34" charset="-122"/>
                  <a:sym typeface="Arial" panose="020B0604020202090204"/>
                </a:rPr>
                <a:t>(</a:t>
              </a:r>
              <a:r>
                <a:rPr lang="zh-CN" altLang="en-US" sz="3200" dirty="0">
                  <a:solidFill>
                    <a:srgbClr val="5ABE9E"/>
                  </a:solidFill>
                  <a:latin typeface="Arial" panose="020B0604020202090204"/>
                  <a:ea typeface="微软雅黑" panose="020B0503020204020204" pitchFamily="34" charset="-122"/>
                  <a:sym typeface="Arial" panose="020B0604020202090204"/>
                </a:rPr>
                <a:t>茂名市高级技工学校</a:t>
              </a:r>
              <a:r>
                <a:rPr lang="en-US" altLang="zh-CN" sz="3200" dirty="0">
                  <a:solidFill>
                    <a:srgbClr val="5ABE9E"/>
                  </a:solidFill>
                  <a:latin typeface="Arial" panose="020B0604020202090204"/>
                  <a:ea typeface="微软雅黑" panose="020B0503020204020204" pitchFamily="34" charset="-122"/>
                  <a:sym typeface="Arial" panose="020B0604020202090204"/>
                </a:rPr>
                <a:t>)</a:t>
              </a:r>
            </a:p>
            <a:p>
              <a:endParaRPr lang="en-US" altLang="zh-CN" sz="3200" b="1" dirty="0">
                <a:solidFill>
                  <a:srgbClr val="5ABE9E"/>
                </a:solidFill>
                <a:latin typeface="Arial" panose="020B0604020202090204"/>
                <a:ea typeface="微软雅黑" panose="020B0503020204020204" pitchFamily="34" charset="-122"/>
                <a:sym typeface="Arial" panose="020B0604020202090204"/>
              </a:endParaRPr>
            </a:p>
          </p:txBody>
        </p:sp>
        <p:sp>
          <p:nvSpPr>
            <p:cNvPr id="96" name="椭圆 95"/>
            <p:cNvSpPr/>
            <p:nvPr/>
          </p:nvSpPr>
          <p:spPr>
            <a:xfrm>
              <a:off x="435533" y="309778"/>
              <a:ext cx="635002" cy="635002"/>
            </a:xfrm>
            <a:prstGeom prst="ellipse">
              <a:avLst/>
            </a:prstGeom>
            <a:solidFill>
              <a:srgbClr val="ED6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sp>
          <p:nvSpPr>
            <p:cNvPr id="99" name="椭圆 98"/>
            <p:cNvSpPr/>
            <p:nvPr/>
          </p:nvSpPr>
          <p:spPr>
            <a:xfrm>
              <a:off x="703129" y="309778"/>
              <a:ext cx="635002" cy="635002"/>
            </a:xfrm>
            <a:prstGeom prst="ellipse">
              <a:avLst/>
            </a:prstGeom>
            <a:solidFill>
              <a:srgbClr val="EE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EEDE9"/>
                </a:solidFill>
                <a:latin typeface="Arial" panose="020B0604020202090204"/>
                <a:ea typeface="微软雅黑" panose="020B0503020204020204" pitchFamily="34" charset="-122"/>
                <a:sym typeface="Arial" panose="020B0604020202090204"/>
              </a:endParaRPr>
            </a:p>
          </p:txBody>
        </p:sp>
      </p:grpSp>
      <p:sp>
        <p:nvSpPr>
          <p:cNvPr id="7" name="textbox 22"/>
          <p:cNvSpPr/>
          <p:nvPr/>
        </p:nvSpPr>
        <p:spPr>
          <a:xfrm>
            <a:off x="2789382" y="445242"/>
            <a:ext cx="8802791" cy="327660"/>
          </a:xfrm>
          <a:prstGeom prst="rect">
            <a:avLst/>
          </a:prstGeom>
          <a:ln>
            <a:noFill/>
          </a:ln>
        </p:spPr>
        <p:txBody>
          <a:bodyPr vert="horz" wrap="square" lIns="0" tIns="0" rIns="0" bIns="0" anchor="ctr"/>
          <a:lstStyle/>
          <a:p>
            <a:pPr algn="r" rtl="0" eaLnBrk="0">
              <a:lnSpc>
                <a:spcPct val="88000"/>
              </a:lnSpc>
            </a:pPr>
            <a:r>
              <a:rPr lang="en-US" altLang="zh-CN" sz="1865" dirty="0">
                <a:solidFill>
                  <a:srgbClr val="5ABE9E"/>
                </a:solidFill>
                <a:latin typeface="微软雅黑" panose="020B0503020204020204" pitchFamily="34" charset="-122"/>
                <a:ea typeface="微软雅黑" panose="020B0503020204020204" pitchFamily="34" charset="-122"/>
              </a:rPr>
              <a:t>……</a:t>
            </a:r>
            <a:endParaRPr lang="zh-CN" altLang="en-US" sz="1865" dirty="0">
              <a:solidFill>
                <a:srgbClr val="5ABE9E"/>
              </a:solidFill>
              <a:latin typeface="微软雅黑" panose="020B0503020204020204" pitchFamily="34" charset="-122"/>
              <a:ea typeface="微软雅黑" panose="020B0503020204020204" pitchFamily="34" charset="-122"/>
            </a:endParaRPr>
          </a:p>
        </p:txBody>
      </p:sp>
      <p:sp>
        <p:nvSpPr>
          <p:cNvPr id="8" name="椭圆 7"/>
          <p:cNvSpPr/>
          <p:nvPr/>
        </p:nvSpPr>
        <p:spPr>
          <a:xfrm>
            <a:off x="11626300" y="613493"/>
            <a:ext cx="96000" cy="96000"/>
          </a:xfrm>
          <a:prstGeom prst="ellipse">
            <a:avLst/>
          </a:prstGeom>
          <a:noFill/>
          <a:ln w="19050">
            <a:solidFill>
              <a:srgbClr val="F9B4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textbox 486"/>
          <p:cNvSpPr/>
          <p:nvPr/>
        </p:nvSpPr>
        <p:spPr>
          <a:xfrm>
            <a:off x="899202" y="5717545"/>
            <a:ext cx="3472773" cy="1001607"/>
          </a:xfrm>
          <a:prstGeom prst="rect">
            <a:avLst/>
          </a:prstGeom>
        </p:spPr>
        <p:txBody>
          <a:bodyPr vert="horz" wrap="square" lIns="0" tIns="0" rIns="0" bIns="0"/>
          <a:lstStyle/>
          <a:p>
            <a:pPr marL="18415" eaLnBrk="0"/>
            <a:r>
              <a:rPr sz="1865" b="1" spc="107" dirty="0" err="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南粤家政三大工程之一</a:t>
            </a:r>
            <a:r>
              <a:rPr sz="1865" b="1" spc="107"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sz="1865" b="1" spc="107" dirty="0" err="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家政综合服务示范基地”挂</a:t>
            </a:r>
            <a:r>
              <a:rPr sz="1865" b="1" spc="40" dirty="0" err="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牌</a:t>
            </a:r>
            <a:r>
              <a:rPr sz="1865" b="1" dirty="0" err="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学校</a:t>
            </a:r>
            <a:endParaRPr lang="en-US" altLang="en-US" sz="1865"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4" name="picture 487"/>
          <p:cNvPicPr>
            <a:picLocks noChangeAspect="1"/>
          </p:cNvPicPr>
          <p:nvPr/>
        </p:nvPicPr>
        <p:blipFill>
          <a:blip r:embed="rId2"/>
          <a:stretch>
            <a:fillRect/>
          </a:stretch>
        </p:blipFill>
        <p:spPr>
          <a:xfrm rot="21600000">
            <a:off x="3454401" y="1352078"/>
            <a:ext cx="2592705" cy="1757680"/>
          </a:xfrm>
          <a:prstGeom prst="rect">
            <a:avLst/>
          </a:prstGeom>
        </p:spPr>
      </p:pic>
      <p:pic>
        <p:nvPicPr>
          <p:cNvPr id="5" name="picture 488"/>
          <p:cNvPicPr>
            <a:picLocks noChangeAspect="1"/>
          </p:cNvPicPr>
          <p:nvPr/>
        </p:nvPicPr>
        <p:blipFill>
          <a:blip r:embed="rId3"/>
          <a:stretch>
            <a:fillRect/>
          </a:stretch>
        </p:blipFill>
        <p:spPr>
          <a:xfrm rot="21600000">
            <a:off x="666496" y="1362123"/>
            <a:ext cx="2590800" cy="1731010"/>
          </a:xfrm>
          <a:prstGeom prst="rect">
            <a:avLst/>
          </a:prstGeom>
        </p:spPr>
      </p:pic>
      <p:pic>
        <p:nvPicPr>
          <p:cNvPr id="6" name="picture 489"/>
          <p:cNvPicPr>
            <a:picLocks noChangeAspect="1"/>
          </p:cNvPicPr>
          <p:nvPr/>
        </p:nvPicPr>
        <p:blipFill>
          <a:blip r:embed="rId4"/>
          <a:stretch>
            <a:fillRect/>
          </a:stretch>
        </p:blipFill>
        <p:spPr>
          <a:xfrm rot="21600000">
            <a:off x="8989569" y="1362144"/>
            <a:ext cx="2549525" cy="1754505"/>
          </a:xfrm>
          <a:prstGeom prst="rect">
            <a:avLst/>
          </a:prstGeom>
        </p:spPr>
      </p:pic>
      <p:pic>
        <p:nvPicPr>
          <p:cNvPr id="9" name="picture 490"/>
          <p:cNvPicPr>
            <a:picLocks noChangeAspect="1"/>
          </p:cNvPicPr>
          <p:nvPr/>
        </p:nvPicPr>
        <p:blipFill>
          <a:blip r:embed="rId5"/>
          <a:stretch>
            <a:fillRect/>
          </a:stretch>
        </p:blipFill>
        <p:spPr>
          <a:xfrm rot="21600000">
            <a:off x="6244337" y="1362122"/>
            <a:ext cx="2549525" cy="1741805"/>
          </a:xfrm>
          <a:prstGeom prst="rect">
            <a:avLst/>
          </a:prstGeom>
        </p:spPr>
      </p:pic>
      <p:pic>
        <p:nvPicPr>
          <p:cNvPr id="10" name="picture 491"/>
          <p:cNvPicPr>
            <a:picLocks noChangeAspect="1"/>
          </p:cNvPicPr>
          <p:nvPr/>
        </p:nvPicPr>
        <p:blipFill>
          <a:blip r:embed="rId6"/>
          <a:stretch>
            <a:fillRect/>
          </a:stretch>
        </p:blipFill>
        <p:spPr>
          <a:xfrm rot="21600000">
            <a:off x="3458463" y="3505884"/>
            <a:ext cx="2590800" cy="1680845"/>
          </a:xfrm>
          <a:prstGeom prst="rect">
            <a:avLst/>
          </a:prstGeom>
        </p:spPr>
      </p:pic>
      <p:pic>
        <p:nvPicPr>
          <p:cNvPr id="18" name="picture 492"/>
          <p:cNvPicPr>
            <a:picLocks noChangeAspect="1"/>
          </p:cNvPicPr>
          <p:nvPr/>
        </p:nvPicPr>
        <p:blipFill>
          <a:blip r:embed="rId7"/>
          <a:stretch>
            <a:fillRect/>
          </a:stretch>
        </p:blipFill>
        <p:spPr>
          <a:xfrm rot="21600000">
            <a:off x="8989569" y="3496993"/>
            <a:ext cx="2549525" cy="1703705"/>
          </a:xfrm>
          <a:prstGeom prst="rect">
            <a:avLst/>
          </a:prstGeom>
        </p:spPr>
      </p:pic>
      <p:pic>
        <p:nvPicPr>
          <p:cNvPr id="19" name="picture 493"/>
          <p:cNvPicPr>
            <a:picLocks noChangeAspect="1"/>
          </p:cNvPicPr>
          <p:nvPr/>
        </p:nvPicPr>
        <p:blipFill>
          <a:blip r:embed="rId8"/>
          <a:stretch>
            <a:fillRect/>
          </a:stretch>
        </p:blipFill>
        <p:spPr>
          <a:xfrm rot="21600000">
            <a:off x="668528" y="3501821"/>
            <a:ext cx="2588260" cy="1678940"/>
          </a:xfrm>
          <a:prstGeom prst="rect">
            <a:avLst/>
          </a:prstGeom>
        </p:spPr>
      </p:pic>
      <p:pic>
        <p:nvPicPr>
          <p:cNvPr id="20" name="picture 494"/>
          <p:cNvPicPr>
            <a:picLocks noChangeAspect="1"/>
          </p:cNvPicPr>
          <p:nvPr/>
        </p:nvPicPr>
        <p:blipFill>
          <a:blip r:embed="rId9"/>
          <a:stretch>
            <a:fillRect/>
          </a:stretch>
        </p:blipFill>
        <p:spPr>
          <a:xfrm rot="21600000">
            <a:off x="6244337" y="3495725"/>
            <a:ext cx="2549525" cy="1691640"/>
          </a:xfrm>
          <a:prstGeom prst="rect">
            <a:avLst/>
          </a:prstGeom>
        </p:spPr>
      </p:pic>
      <p:sp>
        <p:nvSpPr>
          <p:cNvPr id="21" name="textbox 495"/>
          <p:cNvSpPr/>
          <p:nvPr/>
        </p:nvSpPr>
        <p:spPr>
          <a:xfrm>
            <a:off x="1352799" y="2980608"/>
            <a:ext cx="1647575" cy="525275"/>
          </a:xfrm>
          <a:prstGeom prst="rect">
            <a:avLst/>
          </a:prstGeom>
        </p:spPr>
        <p:txBody>
          <a:bodyPr vert="horz" wrap="square" lIns="0" tIns="0" rIns="0" bIns="0"/>
          <a:lstStyle/>
          <a:p>
            <a:pPr algn="l" rtl="0" eaLnBrk="0">
              <a:lnSpc>
                <a:spcPct val="82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eaLnBrk="0"/>
            <a:r>
              <a:rPr sz="1400" b="1" spc="133" dirty="0" err="1">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幼儿照护实训</a:t>
            </a:r>
            <a:r>
              <a:rPr sz="1400" b="1" spc="120" dirty="0" err="1">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28" name="textbox 496"/>
          <p:cNvSpPr/>
          <p:nvPr/>
        </p:nvSpPr>
        <p:spPr>
          <a:xfrm>
            <a:off x="9657235" y="2980945"/>
            <a:ext cx="1723461" cy="2511898"/>
          </a:xfrm>
          <a:prstGeom prst="rect">
            <a:avLst/>
          </a:prstGeom>
        </p:spPr>
        <p:txBody>
          <a:bodyPr vert="horz" wrap="square" lIns="0" tIns="0" rIns="0" bIns="0"/>
          <a:lstStyle/>
          <a:p>
            <a:pPr algn="l" rtl="0" eaLnBrk="0">
              <a:lnSpc>
                <a:spcPct val="81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23495" eaLnBrk="0"/>
            <a:r>
              <a:rPr sz="1400" b="1" spc="133" dirty="0" err="1">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中医推拿实训</a:t>
            </a:r>
            <a:r>
              <a:rPr sz="1400" b="1" spc="40" dirty="0" err="1">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29" name="textbox 499"/>
          <p:cNvSpPr/>
          <p:nvPr/>
        </p:nvSpPr>
        <p:spPr>
          <a:xfrm>
            <a:off x="4106661" y="2980775"/>
            <a:ext cx="1724660" cy="233157"/>
          </a:xfrm>
          <a:prstGeom prst="rect">
            <a:avLst/>
          </a:prstGeom>
        </p:spPr>
        <p:txBody>
          <a:bodyPr vert="horz" wrap="square" lIns="0" tIns="0" rIns="0" bIns="0"/>
          <a:lstStyle/>
          <a:p>
            <a:pPr algn="l" rtl="0" eaLnBrk="0">
              <a:lnSpc>
                <a:spcPct val="82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eaLnBrk="0"/>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感觉统合实训</a:t>
            </a:r>
            <a:r>
              <a:rPr sz="1400" b="1" spc="107"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30" name="textbox 500"/>
          <p:cNvSpPr/>
          <p:nvPr/>
        </p:nvSpPr>
        <p:spPr>
          <a:xfrm>
            <a:off x="4272443" y="5294308"/>
            <a:ext cx="1299681" cy="226910"/>
          </a:xfrm>
          <a:prstGeom prst="rect">
            <a:avLst/>
          </a:prstGeom>
        </p:spPr>
        <p:txBody>
          <a:bodyPr vert="horz" wrap="square" lIns="0" tIns="0" rIns="0" bIns="0"/>
          <a:lstStyle/>
          <a:p>
            <a:pPr marL="17145" eaLnBrk="0"/>
            <a:r>
              <a:rPr sz="1400" b="1" spc="133" dirty="0" err="1">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茶艺实训</a:t>
            </a:r>
            <a:r>
              <a:rPr sz="1400" b="1" spc="107" dirty="0" err="1">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31" name="textbox 501"/>
          <p:cNvSpPr/>
          <p:nvPr/>
        </p:nvSpPr>
        <p:spPr>
          <a:xfrm>
            <a:off x="7058646" y="5294308"/>
            <a:ext cx="1298427" cy="226910"/>
          </a:xfrm>
          <a:prstGeom prst="rect">
            <a:avLst/>
          </a:prstGeom>
        </p:spPr>
        <p:txBody>
          <a:bodyPr vert="horz" wrap="square" lIns="0" tIns="0" rIns="0" bIns="0"/>
          <a:lstStyle/>
          <a:p>
            <a:pPr marL="17145" eaLnBrk="0"/>
            <a:r>
              <a:rPr sz="1400" b="1" spc="133" dirty="0" err="1">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妆发实训</a:t>
            </a:r>
            <a:r>
              <a:rPr sz="1400" b="1" spc="107" dirty="0" err="1">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64" name="textbox 502"/>
          <p:cNvSpPr/>
          <p:nvPr/>
        </p:nvSpPr>
        <p:spPr>
          <a:xfrm>
            <a:off x="7205289" y="2981281"/>
            <a:ext cx="1243386" cy="232246"/>
          </a:xfrm>
          <a:prstGeom prst="rect">
            <a:avLst/>
          </a:prstGeom>
        </p:spPr>
        <p:txBody>
          <a:bodyPr vert="horz" wrap="square" lIns="0" tIns="0" rIns="0" bIns="0"/>
          <a:lstStyle/>
          <a:p>
            <a:pPr algn="l" rtl="0" eaLnBrk="0">
              <a:lnSpc>
                <a:spcPct val="79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eaLnBrk="0"/>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护理实训</a:t>
            </a:r>
            <a:r>
              <a:rPr sz="1400" b="1" spc="9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65" name="textbox 486"/>
          <p:cNvSpPr/>
          <p:nvPr/>
        </p:nvSpPr>
        <p:spPr>
          <a:xfrm>
            <a:off x="4843910" y="5784794"/>
            <a:ext cx="6448888" cy="1001607"/>
          </a:xfrm>
          <a:prstGeom prst="rect">
            <a:avLst/>
          </a:prstGeom>
        </p:spPr>
        <p:txBody>
          <a:bodyPr vert="horz" wrap="square" lIns="0" tIns="0" rIns="0" bIns="0"/>
          <a:lstStyle/>
          <a:p>
            <a:pPr marL="17780" eaLnBrk="0">
              <a:lnSpc>
                <a:spcPct val="130000"/>
              </a:lnSpc>
            </a:pPr>
            <a:r>
              <a:rPr sz="1050" b="1" spc="-53" dirty="0" err="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专攻家政服务专业，科目划分细致全面；政府项目</a:t>
            </a:r>
            <a:r>
              <a:rPr sz="1050" b="1" spc="-53"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a:t>
            </a:r>
            <a:r>
              <a:rPr sz="1050" b="1" spc="-53" dirty="0" err="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建设规格要求高、实践性强</a:t>
            </a:r>
            <a:r>
              <a:rPr sz="1050" b="1" dirty="0" err="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a:t>
            </a:r>
            <a:r>
              <a:rPr sz="1050" b="1" spc="-40" dirty="0" err="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学生管理严格纪律性强，考核要求高</a:t>
            </a:r>
            <a:r>
              <a:rPr sz="1050" b="1" spc="-4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a:t>
            </a:r>
            <a:r>
              <a:rPr sz="1050" b="1" spc="-40" dirty="0" err="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偏重实践操作、教师队伍</a:t>
            </a:r>
            <a:r>
              <a:rPr sz="1050" b="1" dirty="0" err="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专业；</a:t>
            </a:r>
            <a:r>
              <a:rPr sz="1050" b="1" spc="-40" dirty="0" err="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与社会职业培训合技能鉴定相结合</a:t>
            </a:r>
            <a:r>
              <a:rPr sz="1050" b="1" spc="-4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，资源共享，扩大专业影响力</a:t>
            </a:r>
            <a:r>
              <a:rPr sz="105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a:t>
            </a:r>
            <a:endParaRPr lang="en-US" altLang="en-US" sz="1050" b="1" dirty="0">
              <a:solidFill>
                <a:schemeClr val="bg1"/>
              </a:solidFill>
              <a:effectLst>
                <a:outerShdw blurRad="38100" dist="38100" dir="2700000" algn="tl">
                  <a:srgbClr val="000000">
                    <a:alpha val="43137"/>
                  </a:srgbClr>
                </a:outerShdw>
              </a:effectLst>
            </a:endParaRPr>
          </a:p>
        </p:txBody>
      </p:sp>
      <p:sp>
        <p:nvSpPr>
          <p:cNvPr id="66" name="textbox 495"/>
          <p:cNvSpPr/>
          <p:nvPr/>
        </p:nvSpPr>
        <p:spPr>
          <a:xfrm>
            <a:off x="1352799" y="5294308"/>
            <a:ext cx="1647575" cy="446279"/>
          </a:xfrm>
          <a:prstGeom prst="rect">
            <a:avLst/>
          </a:prstGeom>
        </p:spPr>
        <p:txBody>
          <a:bodyPr vert="horz" wrap="square" lIns="0" tIns="0" rIns="0" bIns="0"/>
          <a:lstStyle/>
          <a:p>
            <a:pPr marL="184785" eaLnBrk="0"/>
            <a:r>
              <a:rPr sz="1400" b="1" spc="133" dirty="0" err="1">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烹饪实训</a:t>
            </a:r>
            <a:r>
              <a:rPr sz="1400" b="1" spc="93" dirty="0" err="1">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67" name="textbox 496"/>
          <p:cNvSpPr/>
          <p:nvPr/>
        </p:nvSpPr>
        <p:spPr>
          <a:xfrm>
            <a:off x="9657235" y="5294308"/>
            <a:ext cx="1723461" cy="480067"/>
          </a:xfrm>
          <a:prstGeom prst="rect">
            <a:avLst/>
          </a:prstGeom>
        </p:spPr>
        <p:txBody>
          <a:bodyPr vert="horz" wrap="square" lIns="0" tIns="0" rIns="0" bIns="0"/>
          <a:lstStyle/>
          <a:p>
            <a:pPr marL="17145" eaLnBrk="0"/>
            <a:r>
              <a:rPr sz="1400" b="1" spc="133" dirty="0" err="1">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家电养护实训</a:t>
            </a:r>
            <a:r>
              <a:rPr sz="1400" b="1" spc="93" dirty="0" err="1">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4" name="组合 93"/>
          <p:cNvGrpSpPr/>
          <p:nvPr/>
        </p:nvGrpSpPr>
        <p:grpSpPr>
          <a:xfrm>
            <a:off x="435533" y="356032"/>
            <a:ext cx="6794326" cy="635002"/>
            <a:chOff x="435533" y="309778"/>
            <a:chExt cx="6794326" cy="635002"/>
          </a:xfrm>
        </p:grpSpPr>
        <p:sp>
          <p:nvSpPr>
            <p:cNvPr id="95" name="TextBox 1"/>
            <p:cNvSpPr txBox="1"/>
            <p:nvPr/>
          </p:nvSpPr>
          <p:spPr>
            <a:xfrm>
              <a:off x="1300031" y="345480"/>
              <a:ext cx="5929828" cy="584775"/>
            </a:xfrm>
            <a:prstGeom prst="rect">
              <a:avLst/>
            </a:prstGeom>
            <a:noFill/>
          </p:spPr>
          <p:txBody>
            <a:bodyPr wrap="none" rtlCol="0">
              <a:spAutoFit/>
            </a:bodyPr>
            <a:lstStyle/>
            <a:p>
              <a:r>
                <a:rPr lang="zh-CN" altLang="en-US" sz="3200" b="1" dirty="0">
                  <a:solidFill>
                    <a:srgbClr val="3B4C6F"/>
                  </a:solidFill>
                  <a:latin typeface="Arial" panose="020B0604020202090204"/>
                  <a:ea typeface="微软雅黑" panose="020B0503020204020204" pitchFamily="34" charset="-122"/>
                  <a:sym typeface="Arial" panose="020B0604020202090204"/>
                </a:rPr>
                <a:t>中国家政服务行业发展背景分析</a:t>
              </a:r>
            </a:p>
          </p:txBody>
        </p:sp>
        <p:sp>
          <p:nvSpPr>
            <p:cNvPr id="96" name="椭圆 95"/>
            <p:cNvSpPr/>
            <p:nvPr/>
          </p:nvSpPr>
          <p:spPr>
            <a:xfrm>
              <a:off x="435533" y="309778"/>
              <a:ext cx="635002" cy="635002"/>
            </a:xfrm>
            <a:prstGeom prst="ellipse">
              <a:avLst/>
            </a:prstGeom>
            <a:solidFill>
              <a:srgbClr val="ED6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90204"/>
                <a:ea typeface="微软雅黑" panose="020B0503020204020204" pitchFamily="34" charset="-122"/>
                <a:sym typeface="Arial" panose="020B0604020202090204"/>
              </a:endParaRPr>
            </a:p>
          </p:txBody>
        </p:sp>
        <p:sp>
          <p:nvSpPr>
            <p:cNvPr id="99" name="椭圆 98"/>
            <p:cNvSpPr/>
            <p:nvPr/>
          </p:nvSpPr>
          <p:spPr>
            <a:xfrm>
              <a:off x="703129" y="309778"/>
              <a:ext cx="635002" cy="635002"/>
            </a:xfrm>
            <a:prstGeom prst="ellipse">
              <a:avLst/>
            </a:prstGeom>
            <a:solidFill>
              <a:srgbClr val="F9B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90204"/>
                <a:ea typeface="微软雅黑" panose="020B0503020204020204" pitchFamily="34" charset="-122"/>
                <a:sym typeface="Arial" panose="020B0604020202090204"/>
              </a:endParaRPr>
            </a:p>
          </p:txBody>
        </p:sp>
      </p:grpSp>
      <p:sp>
        <p:nvSpPr>
          <p:cNvPr id="2" name="textbox 21"/>
          <p:cNvSpPr/>
          <p:nvPr/>
        </p:nvSpPr>
        <p:spPr>
          <a:xfrm>
            <a:off x="582506" y="1899557"/>
            <a:ext cx="5246793" cy="3750733"/>
          </a:xfrm>
          <a:prstGeom prst="rect">
            <a:avLst/>
          </a:prstGeom>
        </p:spPr>
        <p:txBody>
          <a:bodyPr vert="horz" wrap="square" lIns="0" tIns="0" rIns="0" bIns="0"/>
          <a:lstStyle/>
          <a:p>
            <a:pPr algn="just" rtl="0" eaLnBrk="0">
              <a:lnSpc>
                <a:spcPct val="92000"/>
              </a:lnSpc>
            </a:pPr>
            <a:endParaRPr lang="en-US" altLang="en-US" sz="135" dirty="0">
              <a:solidFill>
                <a:srgbClr val="ED6568"/>
              </a:solidFill>
              <a:latin typeface="微软雅黑" panose="020B0503020204020204" pitchFamily="34" charset="-122"/>
              <a:ea typeface="微软雅黑" panose="020B0503020204020204" pitchFamily="34" charset="-122"/>
            </a:endParaRPr>
          </a:p>
          <a:p>
            <a:pPr marL="17145" algn="just" eaLnBrk="0">
              <a:lnSpc>
                <a:spcPct val="91000"/>
              </a:lnSpc>
            </a:pPr>
            <a:r>
              <a:rPr sz="3200" b="1" spc="-13" dirty="0">
                <a:ln w="3175" cap="flat" cmpd="sng">
                  <a:noFill/>
                  <a:prstDash val="solid"/>
                  <a:miter lim="0"/>
                </a:ln>
                <a:solidFill>
                  <a:srgbClr val="ED6568"/>
                </a:solidFill>
                <a:latin typeface="微软雅黑" panose="020B0503020204020204" pitchFamily="34" charset="-122"/>
                <a:ea typeface="微软雅黑" panose="020B0503020204020204" pitchFamily="34" charset="-122"/>
                <a:cs typeface="微软雅黑" panose="020B0503020204020204" pitchFamily="34" charset="-122"/>
              </a:rPr>
              <a:t>社会需</a:t>
            </a:r>
            <a:r>
              <a:rPr sz="3200" b="1" dirty="0">
                <a:ln w="3175" cap="flat" cmpd="sng">
                  <a:noFill/>
                  <a:prstDash val="solid"/>
                  <a:miter lim="0"/>
                </a:ln>
                <a:solidFill>
                  <a:srgbClr val="ED6568"/>
                </a:solidFill>
                <a:latin typeface="微软雅黑" panose="020B0503020204020204" pitchFamily="34" charset="-122"/>
                <a:ea typeface="微软雅黑" panose="020B0503020204020204" pitchFamily="34" charset="-122"/>
                <a:cs typeface="微软雅黑" panose="020B0503020204020204" pitchFamily="34" charset="-122"/>
              </a:rPr>
              <a:t>求大</a:t>
            </a:r>
            <a:endParaRPr lang="en-US" altLang="en-US" sz="3200" b="1" dirty="0">
              <a:solidFill>
                <a:srgbClr val="ED6568"/>
              </a:solidFill>
              <a:latin typeface="微软雅黑" panose="020B0503020204020204" pitchFamily="34" charset="-122"/>
              <a:ea typeface="微软雅黑" panose="020B0503020204020204" pitchFamily="34" charset="-122"/>
            </a:endParaRPr>
          </a:p>
          <a:p>
            <a:pPr algn="just" rtl="0" eaLnBrk="0">
              <a:lnSpc>
                <a:spcPct val="104000"/>
              </a:lnSpc>
            </a:pPr>
            <a:endParaRPr lang="en-US" altLang="en-US" sz="1465" dirty="0">
              <a:solidFill>
                <a:srgbClr val="3B4C6F"/>
              </a:solidFill>
              <a:latin typeface="微软雅黑" panose="020B0503020204020204" pitchFamily="34" charset="-122"/>
              <a:ea typeface="微软雅黑" panose="020B0503020204020204" pitchFamily="34" charset="-122"/>
            </a:endParaRPr>
          </a:p>
          <a:p>
            <a:pPr algn="just" rtl="0" eaLnBrk="0">
              <a:lnSpc>
                <a:spcPct val="7000"/>
              </a:lnSpc>
            </a:pPr>
            <a:endParaRPr lang="en-US" altLang="en-US" sz="135" dirty="0">
              <a:solidFill>
                <a:srgbClr val="3B4C6F"/>
              </a:solidFill>
              <a:latin typeface="微软雅黑" panose="020B0503020204020204" pitchFamily="34" charset="-122"/>
              <a:ea typeface="微软雅黑" panose="020B0503020204020204" pitchFamily="34" charset="-122"/>
            </a:endParaRPr>
          </a:p>
          <a:p>
            <a:pPr marL="58420" indent="2540" eaLnBrk="0">
              <a:lnSpc>
                <a:spcPct val="150000"/>
              </a:lnSpc>
            </a:pPr>
            <a:r>
              <a:rPr sz="1600" spc="-1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家政服务业，关系千万家庭育儿养老的民生福祉，亦关乎推进城乡一体化发展的国之大计</a:t>
            </a:r>
            <a:r>
              <a:rPr lang="zh-CN" altLang="en-US" sz="1600" spc="-1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a:t>
            </a:r>
            <a:r>
              <a:rPr sz="1600" spc="-1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中国经济发展的成果在切实改善居民的生活水平和生活状态，中国家庭的可支配收入逐渐提高，家庭规模逐渐向小型化发展，越来越多的家庭选择更加专业的服务。人口结构的变化、高龄人群规模的逐渐增加</a:t>
            </a:r>
            <a:r>
              <a:rPr lang="zh-CN" altLang="en-US" sz="1600" spc="-1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、新一代消费者崛起等</a:t>
            </a:r>
            <a:r>
              <a:rPr sz="1600" spc="-1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催生着“家场景服务需求的释放。</a:t>
            </a:r>
            <a:r>
              <a:rPr lang="zh-CN" altLang="en-US" sz="1600" spc="-1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家政</a:t>
            </a:r>
            <a:r>
              <a:rPr sz="1600" spc="-1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服务行业正在走向历史舞台</a:t>
            </a:r>
            <a:r>
              <a:rPr lang="zh-CN" altLang="en-US" sz="1600" spc="-1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a:t>
            </a:r>
            <a:r>
              <a:rPr sz="1600" spc="-1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且</a:t>
            </a:r>
            <a:r>
              <a:rPr sz="1600"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行业规模有望</a:t>
            </a:r>
            <a:r>
              <a:rPr sz="1600" spc="-1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进</a:t>
            </a:r>
            <a:r>
              <a:rPr sz="1600"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一步扩大</a:t>
            </a:r>
            <a:r>
              <a:rPr lang="zh-CN" altLang="en-US" sz="1600"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，预计到</a:t>
            </a:r>
            <a:r>
              <a:rPr lang="en-US" altLang="zh-CN" sz="1600"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2025</a:t>
            </a:r>
            <a:r>
              <a:rPr lang="zh-CN" altLang="en-US" sz="1600"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年，市场规模达</a:t>
            </a:r>
            <a:r>
              <a:rPr lang="en-US" altLang="zh-CN" sz="1600"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1.4</a:t>
            </a:r>
            <a:r>
              <a:rPr lang="zh-CN" altLang="en-US" sz="1600"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万亿元（来源：财经郎眼）</a:t>
            </a:r>
            <a:r>
              <a:rPr sz="1600"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en-US" sz="1600" dirty="0">
              <a:solidFill>
                <a:srgbClr val="3B4C6F"/>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custDataLst>
              <p:tags r:id="rId1"/>
            </p:custDataLst>
          </p:nvPr>
        </p:nvPicPr>
        <p:blipFill>
          <a:blip r:embed="rId3"/>
          <a:srcRect/>
          <a:stretch>
            <a:fillRect/>
          </a:stretch>
        </p:blipFill>
        <p:spPr>
          <a:xfrm>
            <a:off x="5829300" y="1753870"/>
            <a:ext cx="6247765" cy="4041775"/>
          </a:xfrm>
          <a:prstGeom prst="rect">
            <a:avLst/>
          </a:prstGeom>
        </p:spPr>
      </p:pic>
      <p:sp>
        <p:nvSpPr>
          <p:cNvPr id="7" name="textbox 22"/>
          <p:cNvSpPr/>
          <p:nvPr/>
        </p:nvSpPr>
        <p:spPr>
          <a:xfrm>
            <a:off x="4686301" y="445242"/>
            <a:ext cx="6905872" cy="327660"/>
          </a:xfrm>
          <a:prstGeom prst="rect">
            <a:avLst/>
          </a:prstGeom>
          <a:ln>
            <a:noFill/>
          </a:ln>
        </p:spPr>
        <p:txBody>
          <a:bodyPr vert="horz" wrap="square" lIns="0" tIns="0" rIns="0" bIns="0" anchor="ctr"/>
          <a:lstStyle/>
          <a:p>
            <a:pPr algn="r" rtl="0" eaLnBrk="0">
              <a:lnSpc>
                <a:spcPct val="88000"/>
              </a:lnSpc>
            </a:pPr>
            <a:r>
              <a:rPr lang="en-US" altLang="zh-CN" sz="1865" dirty="0">
                <a:solidFill>
                  <a:srgbClr val="3B4C6F"/>
                </a:solidFill>
                <a:latin typeface="微软雅黑" panose="020B0503020204020204" pitchFamily="34" charset="-122"/>
                <a:ea typeface="微软雅黑" panose="020B0503020204020204" pitchFamily="34" charset="-122"/>
              </a:rPr>
              <a:t>…………………………………………………………</a:t>
            </a:r>
            <a:endParaRPr lang="zh-CN" altLang="en-US" sz="1865" dirty="0">
              <a:solidFill>
                <a:srgbClr val="3B4C6F"/>
              </a:solidFill>
              <a:latin typeface="微软雅黑" panose="020B0503020204020204" pitchFamily="34" charset="-122"/>
              <a:ea typeface="微软雅黑" panose="020B0503020204020204" pitchFamily="34" charset="-122"/>
            </a:endParaRPr>
          </a:p>
        </p:txBody>
      </p:sp>
      <p:sp>
        <p:nvSpPr>
          <p:cNvPr id="8" name="椭圆 7"/>
          <p:cNvSpPr/>
          <p:nvPr/>
        </p:nvSpPr>
        <p:spPr>
          <a:xfrm>
            <a:off x="11626300" y="613493"/>
            <a:ext cx="96000" cy="96000"/>
          </a:xfrm>
          <a:prstGeom prst="ellipse">
            <a:avLst/>
          </a:prstGeom>
          <a:noFill/>
          <a:ln w="19050">
            <a:solidFill>
              <a:srgbClr val="ED65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单圆角 67"/>
          <p:cNvSpPr/>
          <p:nvPr/>
        </p:nvSpPr>
        <p:spPr>
          <a:xfrm rot="5400000">
            <a:off x="5689971" y="606730"/>
            <a:ext cx="812057" cy="10800000"/>
          </a:xfrm>
          <a:prstGeom prst="round1Rect">
            <a:avLst>
              <a:gd name="adj" fmla="val 0"/>
            </a:avLst>
          </a:prstGeom>
          <a:solidFill>
            <a:srgbClr val="5ABE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94" name="组合 93"/>
          <p:cNvGrpSpPr/>
          <p:nvPr/>
        </p:nvGrpSpPr>
        <p:grpSpPr>
          <a:xfrm>
            <a:off x="435533" y="356032"/>
            <a:ext cx="10077276" cy="635002"/>
            <a:chOff x="435533" y="309778"/>
            <a:chExt cx="10077276" cy="635002"/>
          </a:xfrm>
        </p:grpSpPr>
        <p:sp>
          <p:nvSpPr>
            <p:cNvPr id="95" name="TextBox 1"/>
            <p:cNvSpPr txBox="1"/>
            <p:nvPr/>
          </p:nvSpPr>
          <p:spPr>
            <a:xfrm>
              <a:off x="1300031" y="345480"/>
              <a:ext cx="9212778" cy="584775"/>
            </a:xfrm>
            <a:prstGeom prst="rect">
              <a:avLst/>
            </a:prstGeom>
            <a:noFill/>
          </p:spPr>
          <p:txBody>
            <a:bodyPr wrap="none" rtlCol="0">
              <a:spAutoFit/>
            </a:bodyPr>
            <a:lstStyle/>
            <a:p>
              <a:r>
                <a:rPr lang="zh-CN" altLang="en-US" sz="3200" b="1" dirty="0">
                  <a:solidFill>
                    <a:srgbClr val="5ABE9E"/>
                  </a:solidFill>
                  <a:latin typeface="Arial" panose="020B0604020202090204"/>
                  <a:ea typeface="微软雅黑" panose="020B0503020204020204" pitchFamily="34" charset="-122"/>
                  <a:sym typeface="Arial" panose="020B0604020202090204"/>
                </a:rPr>
                <a:t>濮阳职业技术学院生物与食品工程学院家政实训室</a:t>
              </a:r>
            </a:p>
          </p:txBody>
        </p:sp>
        <p:sp>
          <p:nvSpPr>
            <p:cNvPr id="96" name="椭圆 95"/>
            <p:cNvSpPr/>
            <p:nvPr/>
          </p:nvSpPr>
          <p:spPr>
            <a:xfrm>
              <a:off x="435533" y="309778"/>
              <a:ext cx="635002" cy="635002"/>
            </a:xfrm>
            <a:prstGeom prst="ellipse">
              <a:avLst/>
            </a:prstGeom>
            <a:solidFill>
              <a:srgbClr val="ED6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sp>
          <p:nvSpPr>
            <p:cNvPr id="99" name="椭圆 98"/>
            <p:cNvSpPr/>
            <p:nvPr/>
          </p:nvSpPr>
          <p:spPr>
            <a:xfrm>
              <a:off x="703129" y="309778"/>
              <a:ext cx="635002" cy="635002"/>
            </a:xfrm>
            <a:prstGeom prst="ellipse">
              <a:avLst/>
            </a:prstGeom>
            <a:solidFill>
              <a:srgbClr val="EE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EEDE9"/>
                </a:solidFill>
                <a:latin typeface="Arial" panose="020B0604020202090204"/>
                <a:ea typeface="微软雅黑" panose="020B0503020204020204" pitchFamily="34" charset="-122"/>
                <a:sym typeface="Arial" panose="020B0604020202090204"/>
              </a:endParaRPr>
            </a:p>
          </p:txBody>
        </p:sp>
      </p:grpSp>
      <p:sp>
        <p:nvSpPr>
          <p:cNvPr id="7" name="textbox 22"/>
          <p:cNvSpPr/>
          <p:nvPr/>
        </p:nvSpPr>
        <p:spPr>
          <a:xfrm>
            <a:off x="2789382" y="445242"/>
            <a:ext cx="8802791" cy="327660"/>
          </a:xfrm>
          <a:prstGeom prst="rect">
            <a:avLst/>
          </a:prstGeom>
          <a:ln>
            <a:noFill/>
          </a:ln>
        </p:spPr>
        <p:txBody>
          <a:bodyPr vert="horz" wrap="square" lIns="0" tIns="0" rIns="0" bIns="0" anchor="ctr"/>
          <a:lstStyle/>
          <a:p>
            <a:pPr algn="r" rtl="0" eaLnBrk="0">
              <a:lnSpc>
                <a:spcPct val="88000"/>
              </a:lnSpc>
            </a:pPr>
            <a:r>
              <a:rPr lang="en-US" altLang="zh-CN" sz="1865" dirty="0">
                <a:solidFill>
                  <a:srgbClr val="5ABE9E"/>
                </a:solidFill>
                <a:latin typeface="微软雅黑" panose="020B0503020204020204" pitchFamily="34" charset="-122"/>
                <a:ea typeface="微软雅黑" panose="020B0503020204020204" pitchFamily="34" charset="-122"/>
              </a:rPr>
              <a:t>………………</a:t>
            </a:r>
            <a:endParaRPr lang="zh-CN" altLang="en-US" sz="1865" dirty="0">
              <a:solidFill>
                <a:srgbClr val="5ABE9E"/>
              </a:solidFill>
              <a:latin typeface="微软雅黑" panose="020B0503020204020204" pitchFamily="34" charset="-122"/>
              <a:ea typeface="微软雅黑" panose="020B0503020204020204" pitchFamily="34" charset="-122"/>
            </a:endParaRPr>
          </a:p>
        </p:txBody>
      </p:sp>
      <p:sp>
        <p:nvSpPr>
          <p:cNvPr id="8" name="椭圆 7"/>
          <p:cNvSpPr/>
          <p:nvPr/>
        </p:nvSpPr>
        <p:spPr>
          <a:xfrm>
            <a:off x="11626300" y="613493"/>
            <a:ext cx="96000" cy="96000"/>
          </a:xfrm>
          <a:prstGeom prst="ellipse">
            <a:avLst/>
          </a:prstGeom>
          <a:noFill/>
          <a:ln w="19050">
            <a:solidFill>
              <a:srgbClr val="F9B4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textbox 486"/>
          <p:cNvSpPr/>
          <p:nvPr/>
        </p:nvSpPr>
        <p:spPr>
          <a:xfrm>
            <a:off x="899202" y="5699765"/>
            <a:ext cx="3472773" cy="1001607"/>
          </a:xfrm>
          <a:prstGeom prst="rect">
            <a:avLst/>
          </a:prstGeom>
        </p:spPr>
        <p:txBody>
          <a:bodyPr vert="horz" wrap="square" lIns="0" tIns="0" rIns="0" bIns="0"/>
          <a:lstStyle/>
          <a:p>
            <a:pPr marL="18415" eaLnBrk="0"/>
            <a:r>
              <a:rPr lang="zh-CN" altLang="en-US" sz="1400" b="1" spc="107"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省内开设家政服务、托育、养老专业的专科学院。实训室建设规模大、专业开设齐全，结合领先技术，全程参与建设</a:t>
            </a:r>
          </a:p>
        </p:txBody>
      </p:sp>
      <p:sp>
        <p:nvSpPr>
          <p:cNvPr id="65" name="textbox 486"/>
          <p:cNvSpPr/>
          <p:nvPr/>
        </p:nvSpPr>
        <p:spPr>
          <a:xfrm>
            <a:off x="4843780" y="5784850"/>
            <a:ext cx="6449060" cy="727710"/>
          </a:xfrm>
          <a:prstGeom prst="rect">
            <a:avLst/>
          </a:prstGeom>
        </p:spPr>
        <p:txBody>
          <a:bodyPr vert="horz" wrap="square" lIns="0" tIns="0" rIns="0" bIns="0"/>
          <a:lstStyle/>
          <a:p>
            <a:pPr marL="17780" eaLnBrk="0">
              <a:lnSpc>
                <a:spcPct val="130000"/>
              </a:lnSpc>
            </a:pPr>
            <a:r>
              <a:rPr lang="zh-CN" altLang="en-US" sz="1050" b="1" spc="-53"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涵盖养老、育幼、产后护理、老人照护、现代家政服务等专业；结合课程特点、合理运用先进教学模式如：  </a:t>
            </a:r>
            <a:r>
              <a:rPr lang="en-US" altLang="zh-CN" sz="1050" b="1" spc="-53"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MR</a:t>
            </a:r>
            <a:r>
              <a:rPr lang="zh-CN" altLang="en-US" sz="1050" b="1" spc="-53"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050" b="1" spc="-53"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VR</a:t>
            </a:r>
            <a:r>
              <a:rPr lang="zh-CN" altLang="en-US" sz="1050" b="1" spc="-53"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、线上模拟操纵系统等；布局合理、环境舒适受到省内领导关注，树位省内乃至全国家政学实训室建设典范。</a:t>
            </a:r>
            <a:endParaRPr lang="en-US" altLang="en-US" sz="1050" b="1" dirty="0">
              <a:solidFill>
                <a:schemeClr val="bg1"/>
              </a:solidFill>
              <a:effectLst>
                <a:outerShdw blurRad="38100" dist="38100" dir="2700000" algn="tl">
                  <a:srgbClr val="000000">
                    <a:alpha val="43137"/>
                  </a:srgbClr>
                </a:outerShdw>
              </a:effectLst>
            </a:endParaRPr>
          </a:p>
        </p:txBody>
      </p:sp>
      <p:sp>
        <p:nvSpPr>
          <p:cNvPr id="2" name="textbox 504"/>
          <p:cNvSpPr/>
          <p:nvPr/>
        </p:nvSpPr>
        <p:spPr>
          <a:xfrm>
            <a:off x="788579" y="4939912"/>
            <a:ext cx="10803594" cy="238329"/>
          </a:xfrm>
          <a:prstGeom prst="rect">
            <a:avLst/>
          </a:prstGeom>
        </p:spPr>
        <p:txBody>
          <a:bodyPr vert="horz" wrap="square" lIns="0" tIns="0" rIns="0" bIns="0"/>
          <a:lstStyle/>
          <a:p>
            <a:pPr algn="l" rtl="0" eaLnBrk="0">
              <a:lnSpc>
                <a:spcPct val="83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643255" eaLnBrk="0">
              <a:lnSpc>
                <a:spcPts val="1485"/>
              </a:lnSpc>
            </a:pPr>
            <a:r>
              <a:rPr sz="1400" b="1" spc="40" dirty="0" err="1">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幼儿照护实训室</a:t>
            </a:r>
            <a:r>
              <a:rPr sz="1400" b="1" spc="40"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                       </a:t>
            </a:r>
            <a:r>
              <a:rPr sz="1400" b="1" spc="40" dirty="0" err="1">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产后康复实训室</a:t>
            </a:r>
            <a:r>
              <a:rPr sz="1400" b="1" spc="40"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                           </a:t>
            </a:r>
            <a:r>
              <a:rPr sz="1400" b="1" spc="40" dirty="0" err="1">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老年照护实训室</a:t>
            </a:r>
            <a:r>
              <a:rPr sz="1400" b="1" spc="40"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   </a:t>
            </a:r>
            <a:r>
              <a:rPr sz="1400" b="1" spc="27"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 </a:t>
            </a:r>
            <a:r>
              <a:rPr sz="1400" b="1"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                          </a:t>
            </a:r>
            <a:r>
              <a:rPr sz="1400" b="1" dirty="0" err="1">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感统综合实训室</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pic>
        <p:nvPicPr>
          <p:cNvPr id="11" name="picture 505"/>
          <p:cNvPicPr>
            <a:picLocks noChangeAspect="1"/>
          </p:cNvPicPr>
          <p:nvPr/>
        </p:nvPicPr>
        <p:blipFill>
          <a:blip r:embed="rId2"/>
          <a:stretch>
            <a:fillRect/>
          </a:stretch>
        </p:blipFill>
        <p:spPr>
          <a:xfrm rot="21600000">
            <a:off x="3464560" y="3340101"/>
            <a:ext cx="2714625" cy="1628775"/>
          </a:xfrm>
          <a:prstGeom prst="rect">
            <a:avLst/>
          </a:prstGeom>
        </p:spPr>
      </p:pic>
      <p:pic>
        <p:nvPicPr>
          <p:cNvPr id="12" name="picture 506"/>
          <p:cNvPicPr>
            <a:picLocks noChangeAspect="1"/>
          </p:cNvPicPr>
          <p:nvPr/>
        </p:nvPicPr>
        <p:blipFill>
          <a:blip r:embed="rId3"/>
          <a:stretch>
            <a:fillRect/>
          </a:stretch>
        </p:blipFill>
        <p:spPr>
          <a:xfrm rot="21600000">
            <a:off x="3464560" y="1326387"/>
            <a:ext cx="2714625" cy="1590675"/>
          </a:xfrm>
          <a:prstGeom prst="rect">
            <a:avLst/>
          </a:prstGeom>
        </p:spPr>
      </p:pic>
      <p:pic>
        <p:nvPicPr>
          <p:cNvPr id="13" name="picture 507"/>
          <p:cNvPicPr>
            <a:picLocks noChangeAspect="1"/>
          </p:cNvPicPr>
          <p:nvPr/>
        </p:nvPicPr>
        <p:blipFill>
          <a:blip r:embed="rId4"/>
          <a:stretch>
            <a:fillRect/>
          </a:stretch>
        </p:blipFill>
        <p:spPr>
          <a:xfrm rot="21600000">
            <a:off x="9022079" y="3340101"/>
            <a:ext cx="2560320" cy="1647190"/>
          </a:xfrm>
          <a:prstGeom prst="rect">
            <a:avLst/>
          </a:prstGeom>
        </p:spPr>
      </p:pic>
      <p:pic>
        <p:nvPicPr>
          <p:cNvPr id="14" name="picture 508"/>
          <p:cNvPicPr>
            <a:picLocks noChangeAspect="1"/>
          </p:cNvPicPr>
          <p:nvPr/>
        </p:nvPicPr>
        <p:blipFill>
          <a:blip r:embed="rId5"/>
          <a:stretch>
            <a:fillRect/>
          </a:stretch>
        </p:blipFill>
        <p:spPr>
          <a:xfrm rot="21600000">
            <a:off x="9022079" y="1316229"/>
            <a:ext cx="2598420" cy="1602105"/>
          </a:xfrm>
          <a:prstGeom prst="rect">
            <a:avLst/>
          </a:prstGeom>
        </p:spPr>
      </p:pic>
      <p:pic>
        <p:nvPicPr>
          <p:cNvPr id="15" name="picture 509"/>
          <p:cNvPicPr>
            <a:picLocks noChangeAspect="1"/>
          </p:cNvPicPr>
          <p:nvPr/>
        </p:nvPicPr>
        <p:blipFill>
          <a:blip r:embed="rId6"/>
          <a:stretch>
            <a:fillRect/>
          </a:stretch>
        </p:blipFill>
        <p:spPr>
          <a:xfrm rot="21600000">
            <a:off x="784351" y="3340101"/>
            <a:ext cx="2480945" cy="1649730"/>
          </a:xfrm>
          <a:prstGeom prst="rect">
            <a:avLst/>
          </a:prstGeom>
        </p:spPr>
      </p:pic>
      <p:pic>
        <p:nvPicPr>
          <p:cNvPr id="16" name="picture 510"/>
          <p:cNvPicPr>
            <a:picLocks noChangeAspect="1"/>
          </p:cNvPicPr>
          <p:nvPr/>
        </p:nvPicPr>
        <p:blipFill>
          <a:blip r:embed="rId7"/>
          <a:stretch>
            <a:fillRect/>
          </a:stretch>
        </p:blipFill>
        <p:spPr>
          <a:xfrm rot="21600000">
            <a:off x="6378447" y="3340101"/>
            <a:ext cx="2442210" cy="1631950"/>
          </a:xfrm>
          <a:prstGeom prst="rect">
            <a:avLst/>
          </a:prstGeom>
        </p:spPr>
      </p:pic>
      <p:pic>
        <p:nvPicPr>
          <p:cNvPr id="17" name="picture 511"/>
          <p:cNvPicPr>
            <a:picLocks noChangeAspect="1"/>
          </p:cNvPicPr>
          <p:nvPr/>
        </p:nvPicPr>
        <p:blipFill>
          <a:blip r:embed="rId8"/>
          <a:stretch>
            <a:fillRect/>
          </a:stretch>
        </p:blipFill>
        <p:spPr>
          <a:xfrm rot="21600000">
            <a:off x="784351" y="1324355"/>
            <a:ext cx="2478405" cy="1593215"/>
          </a:xfrm>
          <a:prstGeom prst="rect">
            <a:avLst/>
          </a:prstGeom>
        </p:spPr>
      </p:pic>
      <p:pic>
        <p:nvPicPr>
          <p:cNvPr id="22" name="picture 512"/>
          <p:cNvPicPr>
            <a:picLocks noChangeAspect="1"/>
          </p:cNvPicPr>
          <p:nvPr/>
        </p:nvPicPr>
        <p:blipFill>
          <a:blip r:embed="rId9"/>
          <a:stretch>
            <a:fillRect/>
          </a:stretch>
        </p:blipFill>
        <p:spPr>
          <a:xfrm rot="21600000">
            <a:off x="6374384" y="1326389"/>
            <a:ext cx="2456180" cy="1586865"/>
          </a:xfrm>
          <a:prstGeom prst="rect">
            <a:avLst/>
          </a:prstGeom>
        </p:spPr>
      </p:pic>
      <p:sp>
        <p:nvSpPr>
          <p:cNvPr id="23" name="textbox 514"/>
          <p:cNvSpPr/>
          <p:nvPr/>
        </p:nvSpPr>
        <p:spPr>
          <a:xfrm>
            <a:off x="1155028" y="2776360"/>
            <a:ext cx="1931758" cy="215900"/>
          </a:xfrm>
          <a:prstGeom prst="rect">
            <a:avLst/>
          </a:prstGeom>
        </p:spPr>
        <p:txBody>
          <a:bodyPr vert="horz" wrap="square" lIns="0" tIns="0" rIns="0" bIns="0"/>
          <a:lstStyle/>
          <a:p>
            <a:pPr algn="l" rtl="0" eaLnBrk="0">
              <a:lnSpc>
                <a:spcPct val="81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eaLnBrk="0"/>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幼儿行为观察实训</a:t>
            </a:r>
            <a:r>
              <a:rPr sz="1400" b="1" spc="120"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24" name="textbox 516"/>
          <p:cNvSpPr/>
          <p:nvPr/>
        </p:nvSpPr>
        <p:spPr>
          <a:xfrm>
            <a:off x="9649287" y="2776359"/>
            <a:ext cx="1846713" cy="235536"/>
          </a:xfrm>
          <a:prstGeom prst="rect">
            <a:avLst/>
          </a:prstGeom>
        </p:spPr>
        <p:txBody>
          <a:bodyPr vert="horz" wrap="square" lIns="0" tIns="0" rIns="0" bIns="0"/>
          <a:lstStyle/>
          <a:p>
            <a:pPr algn="l" rtl="0" eaLnBrk="0">
              <a:lnSpc>
                <a:spcPct val="82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eaLnBrk="0"/>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幼儿园环境实训</a:t>
            </a:r>
            <a:r>
              <a:rPr sz="1400" b="1" spc="120"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25" name="textbox 517"/>
          <p:cNvSpPr/>
          <p:nvPr/>
        </p:nvSpPr>
        <p:spPr>
          <a:xfrm>
            <a:off x="3978766" y="2776527"/>
            <a:ext cx="1592847" cy="235536"/>
          </a:xfrm>
          <a:prstGeom prst="rect">
            <a:avLst/>
          </a:prstGeom>
        </p:spPr>
        <p:txBody>
          <a:bodyPr vert="horz" wrap="square" lIns="0" tIns="0" rIns="0" bIns="0"/>
          <a:lstStyle/>
          <a:p>
            <a:pPr algn="l" rtl="0" eaLnBrk="0">
              <a:lnSpc>
                <a:spcPct val="82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eaLnBrk="0"/>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中西餐实操厨</a:t>
            </a:r>
            <a:r>
              <a:rPr sz="1400" b="1" spc="40"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房</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
        <p:nvSpPr>
          <p:cNvPr id="26" name="textbox 518"/>
          <p:cNvSpPr/>
          <p:nvPr/>
        </p:nvSpPr>
        <p:spPr>
          <a:xfrm>
            <a:off x="7095206" y="2777033"/>
            <a:ext cx="1319174" cy="191547"/>
          </a:xfrm>
          <a:prstGeom prst="rect">
            <a:avLst/>
          </a:prstGeom>
        </p:spPr>
        <p:txBody>
          <a:bodyPr vert="horz" wrap="square" lIns="0" tIns="0" rIns="0" bIns="0"/>
          <a:lstStyle/>
          <a:p>
            <a:pPr algn="l" rtl="0" eaLnBrk="0">
              <a:lnSpc>
                <a:spcPct val="79000"/>
              </a:lnSpc>
            </a:pPr>
            <a:endParaRPr lang="en-US" altLang="en-US" sz="1400" b="1" dirty="0">
              <a:solidFill>
                <a:srgbClr val="3B4C6F"/>
              </a:solidFill>
              <a:latin typeface="微软雅黑" panose="020B0503020204020204" pitchFamily="34" charset="-122"/>
              <a:ea typeface="微软雅黑" panose="020B0503020204020204" pitchFamily="34" charset="-122"/>
            </a:endParaRPr>
          </a:p>
          <a:p>
            <a:pPr marL="17145" eaLnBrk="0"/>
            <a:r>
              <a:rPr sz="1400" b="1" spc="13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茶艺实训</a:t>
            </a:r>
            <a:r>
              <a:rPr sz="1400" b="1" spc="107"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室</a:t>
            </a:r>
            <a:endParaRPr lang="en-US" altLang="en-US" sz="1400" b="1" dirty="0">
              <a:solidFill>
                <a:srgbClr val="3B4C6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组合 93"/>
          <p:cNvGrpSpPr/>
          <p:nvPr/>
        </p:nvGrpSpPr>
        <p:grpSpPr>
          <a:xfrm>
            <a:off x="435533" y="356032"/>
            <a:ext cx="9306233" cy="1112920"/>
            <a:chOff x="435533" y="309778"/>
            <a:chExt cx="9306233" cy="1112920"/>
          </a:xfrm>
        </p:grpSpPr>
        <p:sp>
          <p:nvSpPr>
            <p:cNvPr id="95" name="TextBox 1"/>
            <p:cNvSpPr txBox="1"/>
            <p:nvPr/>
          </p:nvSpPr>
          <p:spPr>
            <a:xfrm>
              <a:off x="1300031" y="345480"/>
              <a:ext cx="8441735" cy="1077218"/>
            </a:xfrm>
            <a:prstGeom prst="rect">
              <a:avLst/>
            </a:prstGeom>
            <a:noFill/>
          </p:spPr>
          <p:txBody>
            <a:bodyPr wrap="none" rtlCol="0">
              <a:spAutoFit/>
            </a:bodyPr>
            <a:lstStyle/>
            <a:p>
              <a:r>
                <a:rPr lang="zh-CN" altLang="en-US" sz="3200" b="1" dirty="0">
                  <a:solidFill>
                    <a:srgbClr val="5ABE9E"/>
                  </a:solidFill>
                  <a:latin typeface="微软雅黑" panose="020B0503020204020204" pitchFamily="34" charset="-122"/>
                  <a:ea typeface="微软雅黑" panose="020B0503020204020204" pitchFamily="34" charset="-122"/>
                  <a:sym typeface="Arial" panose="020B0604020202090204"/>
                </a:rPr>
                <a:t>部分案例：家政类相关实训室</a:t>
              </a:r>
              <a:r>
                <a:rPr lang="zh-CN" altLang="en-US" sz="3200" dirty="0">
                  <a:solidFill>
                    <a:srgbClr val="5ABE9E"/>
                  </a:solidFill>
                  <a:latin typeface="微软雅黑" panose="020B0503020204020204" pitchFamily="34" charset="-122"/>
                  <a:ea typeface="微软雅黑" panose="020B0503020204020204" pitchFamily="34" charset="-122"/>
                  <a:sym typeface="Arial" panose="020B0604020202090204"/>
                </a:rPr>
                <a:t>（</a:t>
              </a:r>
              <a:r>
                <a:rPr lang="en-US" altLang="zh-CN" sz="3200" dirty="0">
                  <a:solidFill>
                    <a:srgbClr val="5ABE9E"/>
                  </a:solidFill>
                  <a:latin typeface="微软雅黑" panose="020B0503020204020204" pitchFamily="34" charset="-122"/>
                  <a:ea typeface="微软雅黑" panose="020B0503020204020204" pitchFamily="34" charset="-122"/>
                  <a:sym typeface="Arial" panose="020B0604020202090204"/>
                </a:rPr>
                <a:t>2020-2023</a:t>
              </a:r>
              <a:r>
                <a:rPr lang="zh-CN" altLang="en-US" sz="3200" dirty="0">
                  <a:solidFill>
                    <a:srgbClr val="5ABE9E"/>
                  </a:solidFill>
                  <a:latin typeface="微软雅黑" panose="020B0503020204020204" pitchFamily="34" charset="-122"/>
                  <a:ea typeface="微软雅黑" panose="020B0503020204020204" pitchFamily="34" charset="-122"/>
                  <a:sym typeface="Arial" panose="020B0604020202090204"/>
                </a:rPr>
                <a:t>）</a:t>
              </a:r>
            </a:p>
            <a:p>
              <a:endParaRPr lang="zh-CN" altLang="en-US" sz="3200" b="1" dirty="0">
                <a:solidFill>
                  <a:srgbClr val="5ABE9E"/>
                </a:solidFill>
                <a:latin typeface="微软雅黑" panose="020B0503020204020204" pitchFamily="34" charset="-122"/>
                <a:ea typeface="微软雅黑" panose="020B0503020204020204" pitchFamily="34" charset="-122"/>
                <a:sym typeface="Arial" panose="020B0604020202090204"/>
              </a:endParaRPr>
            </a:p>
          </p:txBody>
        </p:sp>
        <p:sp>
          <p:nvSpPr>
            <p:cNvPr id="96" name="椭圆 95"/>
            <p:cNvSpPr/>
            <p:nvPr/>
          </p:nvSpPr>
          <p:spPr>
            <a:xfrm>
              <a:off x="435533" y="309778"/>
              <a:ext cx="635002" cy="635002"/>
            </a:xfrm>
            <a:prstGeom prst="ellipse">
              <a:avLst/>
            </a:prstGeom>
            <a:solidFill>
              <a:srgbClr val="ED6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sp>
          <p:nvSpPr>
            <p:cNvPr id="99" name="椭圆 98"/>
            <p:cNvSpPr/>
            <p:nvPr/>
          </p:nvSpPr>
          <p:spPr>
            <a:xfrm>
              <a:off x="703129" y="309778"/>
              <a:ext cx="635002" cy="635002"/>
            </a:xfrm>
            <a:prstGeom prst="ellipse">
              <a:avLst/>
            </a:prstGeom>
            <a:solidFill>
              <a:srgbClr val="EE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EEDE9"/>
                </a:solidFill>
                <a:latin typeface="Arial" panose="020B0604020202090204"/>
                <a:ea typeface="微软雅黑" panose="020B0503020204020204" pitchFamily="34" charset="-122"/>
                <a:sym typeface="Arial" panose="020B0604020202090204"/>
              </a:endParaRPr>
            </a:p>
          </p:txBody>
        </p:sp>
      </p:grpSp>
      <p:sp>
        <p:nvSpPr>
          <p:cNvPr id="7" name="textbox 22"/>
          <p:cNvSpPr/>
          <p:nvPr/>
        </p:nvSpPr>
        <p:spPr>
          <a:xfrm>
            <a:off x="2789382" y="445242"/>
            <a:ext cx="8802791" cy="327660"/>
          </a:xfrm>
          <a:prstGeom prst="rect">
            <a:avLst/>
          </a:prstGeom>
          <a:ln>
            <a:noFill/>
          </a:ln>
        </p:spPr>
        <p:txBody>
          <a:bodyPr vert="horz" wrap="square" lIns="0" tIns="0" rIns="0" bIns="0" anchor="ctr"/>
          <a:lstStyle/>
          <a:p>
            <a:pPr algn="r" rtl="0" eaLnBrk="0">
              <a:lnSpc>
                <a:spcPct val="88000"/>
              </a:lnSpc>
            </a:pPr>
            <a:r>
              <a:rPr lang="en-US" altLang="zh-CN" sz="1865" dirty="0">
                <a:solidFill>
                  <a:srgbClr val="5ABE9E"/>
                </a:solidFill>
                <a:latin typeface="微软雅黑" panose="020B0503020204020204" pitchFamily="34" charset="-122"/>
                <a:ea typeface="微软雅黑" panose="020B0503020204020204" pitchFamily="34" charset="-122"/>
              </a:rPr>
              <a:t>……………………………</a:t>
            </a:r>
            <a:endParaRPr lang="zh-CN" altLang="en-US" sz="1865" dirty="0">
              <a:solidFill>
                <a:srgbClr val="5ABE9E"/>
              </a:solidFill>
              <a:latin typeface="微软雅黑" panose="020B0503020204020204" pitchFamily="34" charset="-122"/>
              <a:ea typeface="微软雅黑" panose="020B0503020204020204" pitchFamily="34" charset="-122"/>
            </a:endParaRPr>
          </a:p>
        </p:txBody>
      </p:sp>
      <p:sp>
        <p:nvSpPr>
          <p:cNvPr id="8" name="椭圆 7"/>
          <p:cNvSpPr/>
          <p:nvPr/>
        </p:nvSpPr>
        <p:spPr>
          <a:xfrm>
            <a:off x="11626300" y="613493"/>
            <a:ext cx="96000" cy="96000"/>
          </a:xfrm>
          <a:prstGeom prst="ellipse">
            <a:avLst/>
          </a:prstGeom>
          <a:noFill/>
          <a:ln w="19050">
            <a:solidFill>
              <a:srgbClr val="F9B4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aphicFrame>
        <p:nvGraphicFramePr>
          <p:cNvPr id="4" name="表格 3"/>
          <p:cNvGraphicFramePr>
            <a:graphicFrameLocks noGrp="1"/>
          </p:cNvGraphicFramePr>
          <p:nvPr>
            <p:custDataLst>
              <p:tags r:id="rId1"/>
            </p:custDataLst>
          </p:nvPr>
        </p:nvGraphicFramePr>
        <p:xfrm>
          <a:off x="584202" y="1493521"/>
          <a:ext cx="11007971" cy="4718254"/>
        </p:xfrm>
        <a:graphic>
          <a:graphicData uri="http://schemas.openxmlformats.org/drawingml/2006/table">
            <a:tbl>
              <a:tblPr>
                <a:tableStyleId>{5C22544A-7EE6-4342-B048-85BDC9FD1C3A}</a:tableStyleId>
              </a:tblPr>
              <a:tblGrid>
                <a:gridCol w="668549">
                  <a:extLst>
                    <a:ext uri="{9D8B030D-6E8A-4147-A177-3AD203B41FA5}">
                      <a16:colId xmlns:a16="http://schemas.microsoft.com/office/drawing/2014/main" val="20000"/>
                    </a:ext>
                  </a:extLst>
                </a:gridCol>
                <a:gridCol w="896173">
                  <a:extLst>
                    <a:ext uri="{9D8B030D-6E8A-4147-A177-3AD203B41FA5}">
                      <a16:colId xmlns:a16="http://schemas.microsoft.com/office/drawing/2014/main" val="20001"/>
                    </a:ext>
                  </a:extLst>
                </a:gridCol>
                <a:gridCol w="2429856">
                  <a:extLst>
                    <a:ext uri="{9D8B030D-6E8A-4147-A177-3AD203B41FA5}">
                      <a16:colId xmlns:a16="http://schemas.microsoft.com/office/drawing/2014/main" val="20002"/>
                    </a:ext>
                  </a:extLst>
                </a:gridCol>
                <a:gridCol w="5104051">
                  <a:extLst>
                    <a:ext uri="{9D8B030D-6E8A-4147-A177-3AD203B41FA5}">
                      <a16:colId xmlns:a16="http://schemas.microsoft.com/office/drawing/2014/main" val="20003"/>
                    </a:ext>
                  </a:extLst>
                </a:gridCol>
                <a:gridCol w="811013">
                  <a:extLst>
                    <a:ext uri="{9D8B030D-6E8A-4147-A177-3AD203B41FA5}">
                      <a16:colId xmlns:a16="http://schemas.microsoft.com/office/drawing/2014/main" val="20004"/>
                    </a:ext>
                  </a:extLst>
                </a:gridCol>
                <a:gridCol w="1098329">
                  <a:extLst>
                    <a:ext uri="{9D8B030D-6E8A-4147-A177-3AD203B41FA5}">
                      <a16:colId xmlns:a16="http://schemas.microsoft.com/office/drawing/2014/main" val="20005"/>
                    </a:ext>
                  </a:extLst>
                </a:gridCol>
              </a:tblGrid>
              <a:tr h="411573">
                <a:tc>
                  <a:txBody>
                    <a:bodyPr/>
                    <a:lstStyle/>
                    <a:p>
                      <a:pPr algn="ctr"/>
                      <a:r>
                        <a:rPr lang="zh-CN" sz="1600" b="1" i="0" kern="0" dirty="0">
                          <a:solidFill>
                            <a:schemeClr val="bg1"/>
                          </a:solidFill>
                          <a:latin typeface="微软雅黑" panose="020B0503020204020204" pitchFamily="34" charset="-122"/>
                          <a:ea typeface="微软雅黑" panose="020B0503020204020204" pitchFamily="34" charset="-122"/>
                        </a:rPr>
                        <a:t>序号</a:t>
                      </a:r>
                    </a:p>
                  </a:txBody>
                  <a:tcPr marL="12319" marR="12319" marT="12319" marB="12319" anchor="ctr">
                    <a:lnL w="12700" cap="flat" cmpd="sng" algn="ctr">
                      <a:solidFill>
                        <a:srgbClr val="5ABE9E"/>
                      </a:solidFill>
                      <a:prstDash val="solid"/>
                      <a:round/>
                      <a:headEnd type="none" w="med" len="med"/>
                      <a:tailEnd type="none" w="med" len="med"/>
                    </a:lnL>
                    <a:lnT w="12700" cap="flat" cmpd="sng" algn="ctr">
                      <a:solidFill>
                        <a:srgbClr val="5ABE9E"/>
                      </a:solidFill>
                      <a:prstDash val="solid"/>
                      <a:round/>
                      <a:headEnd type="none" w="med" len="med"/>
                      <a:tailEnd type="none" w="med" len="med"/>
                    </a:lnT>
                    <a:solidFill>
                      <a:srgbClr val="5ABE9E"/>
                    </a:solidFill>
                  </a:tcPr>
                </a:tc>
                <a:tc>
                  <a:txBody>
                    <a:bodyPr/>
                    <a:lstStyle/>
                    <a:p>
                      <a:pPr algn="ctr"/>
                      <a:r>
                        <a:rPr lang="zh-CN" sz="1600" b="1" i="0" kern="0" dirty="0">
                          <a:solidFill>
                            <a:schemeClr val="bg1"/>
                          </a:solidFill>
                          <a:latin typeface="微软雅黑" panose="020B0503020204020204" pitchFamily="34" charset="-122"/>
                          <a:ea typeface="微软雅黑" panose="020B0503020204020204" pitchFamily="34" charset="-122"/>
                        </a:rPr>
                        <a:t>区域</a:t>
                      </a:r>
                    </a:p>
                  </a:txBody>
                  <a:tcPr marL="12319" marR="12319" marT="12319" marB="12319" anchor="ctr">
                    <a:lnT w="12700" cap="flat" cmpd="sng" algn="ctr">
                      <a:solidFill>
                        <a:srgbClr val="5ABE9E"/>
                      </a:solidFill>
                      <a:prstDash val="solid"/>
                      <a:round/>
                      <a:headEnd type="none" w="med" len="med"/>
                      <a:tailEnd type="none" w="med" len="med"/>
                    </a:lnT>
                    <a:solidFill>
                      <a:srgbClr val="5ABE9E"/>
                    </a:solidFill>
                  </a:tcPr>
                </a:tc>
                <a:tc>
                  <a:txBody>
                    <a:bodyPr/>
                    <a:lstStyle/>
                    <a:p>
                      <a:pPr algn="ctr"/>
                      <a:r>
                        <a:rPr lang="zh-CN" sz="1600" b="1" i="0" kern="0" dirty="0">
                          <a:solidFill>
                            <a:schemeClr val="bg1"/>
                          </a:solidFill>
                          <a:latin typeface="微软雅黑" panose="020B0503020204020204" pitchFamily="34" charset="-122"/>
                          <a:ea typeface="微软雅黑" panose="020B0503020204020204" pitchFamily="34" charset="-122"/>
                        </a:rPr>
                        <a:t>学校名称</a:t>
                      </a:r>
                    </a:p>
                  </a:txBody>
                  <a:tcPr marL="12319" marR="12319" marT="12319" marB="12319" anchor="ctr">
                    <a:lnT w="12700" cap="flat" cmpd="sng" algn="ctr">
                      <a:solidFill>
                        <a:srgbClr val="5ABE9E"/>
                      </a:solidFill>
                      <a:prstDash val="solid"/>
                      <a:round/>
                      <a:headEnd type="none" w="med" len="med"/>
                      <a:tailEnd type="none" w="med" len="med"/>
                    </a:lnT>
                    <a:solidFill>
                      <a:srgbClr val="5ABE9E"/>
                    </a:solidFill>
                  </a:tcPr>
                </a:tc>
                <a:tc>
                  <a:txBody>
                    <a:bodyPr/>
                    <a:lstStyle/>
                    <a:p>
                      <a:pPr algn="ctr"/>
                      <a:r>
                        <a:rPr lang="zh-CN" sz="1600" b="1" i="0" kern="0" dirty="0">
                          <a:solidFill>
                            <a:schemeClr val="bg1"/>
                          </a:solidFill>
                          <a:latin typeface="微软雅黑" panose="020B0503020204020204" pitchFamily="34" charset="-122"/>
                          <a:ea typeface="微软雅黑" panose="020B0503020204020204" pitchFamily="34" charset="-122"/>
                        </a:rPr>
                        <a:t>项目</a:t>
                      </a:r>
                    </a:p>
                  </a:txBody>
                  <a:tcPr marL="12319" marR="12319" marT="12319" marB="12319" anchor="ctr">
                    <a:lnT w="12700" cap="flat" cmpd="sng" algn="ctr">
                      <a:solidFill>
                        <a:srgbClr val="5ABE9E"/>
                      </a:solidFill>
                      <a:prstDash val="solid"/>
                      <a:round/>
                      <a:headEnd type="none" w="med" len="med"/>
                      <a:tailEnd type="none" w="med" len="med"/>
                    </a:lnT>
                    <a:solidFill>
                      <a:srgbClr val="5ABE9E"/>
                    </a:solidFill>
                  </a:tcPr>
                </a:tc>
                <a:tc>
                  <a:txBody>
                    <a:bodyPr/>
                    <a:lstStyle/>
                    <a:p>
                      <a:pPr algn="ctr"/>
                      <a:r>
                        <a:rPr lang="zh-CN" sz="1600" b="1" i="0" kern="0" dirty="0">
                          <a:solidFill>
                            <a:schemeClr val="bg1"/>
                          </a:solidFill>
                          <a:latin typeface="微软雅黑" panose="020B0503020204020204" pitchFamily="34" charset="-122"/>
                          <a:ea typeface="微软雅黑" panose="020B0503020204020204" pitchFamily="34" charset="-122"/>
                        </a:rPr>
                        <a:t>年度</a:t>
                      </a:r>
                    </a:p>
                  </a:txBody>
                  <a:tcPr marL="12319" marR="12319" marT="12319" marB="12319" anchor="ctr">
                    <a:lnT w="12700" cap="flat" cmpd="sng" algn="ctr">
                      <a:solidFill>
                        <a:srgbClr val="5ABE9E"/>
                      </a:solidFill>
                      <a:prstDash val="solid"/>
                      <a:round/>
                      <a:headEnd type="none" w="med" len="med"/>
                      <a:tailEnd type="none" w="med" len="med"/>
                    </a:lnT>
                    <a:solidFill>
                      <a:srgbClr val="5ABE9E"/>
                    </a:solidFill>
                  </a:tcPr>
                </a:tc>
                <a:tc>
                  <a:txBody>
                    <a:bodyPr/>
                    <a:lstStyle/>
                    <a:p>
                      <a:pPr algn="ctr"/>
                      <a:r>
                        <a:rPr lang="zh-CN" sz="1600" b="1" i="0" kern="0" dirty="0">
                          <a:solidFill>
                            <a:schemeClr val="bg1"/>
                          </a:solidFill>
                          <a:latin typeface="微软雅黑" panose="020B0503020204020204" pitchFamily="34" charset="-122"/>
                          <a:ea typeface="微软雅黑" panose="020B0503020204020204" pitchFamily="34" charset="-122"/>
                        </a:rPr>
                        <a:t>学校性质</a:t>
                      </a:r>
                    </a:p>
                  </a:txBody>
                  <a:tcPr marL="12319" marR="12319" marT="12319" marB="12319" anchor="ctr">
                    <a:lnR w="12700" cap="flat" cmpd="sng" algn="ctr">
                      <a:solidFill>
                        <a:srgbClr val="5ABE9E"/>
                      </a:solidFill>
                      <a:prstDash val="solid"/>
                      <a:round/>
                      <a:headEnd type="none" w="med" len="med"/>
                      <a:tailEnd type="none" w="med" len="med"/>
                    </a:lnR>
                    <a:lnT w="12700" cap="flat" cmpd="sng" algn="ctr">
                      <a:solidFill>
                        <a:srgbClr val="5ABE9E"/>
                      </a:solidFill>
                      <a:prstDash val="solid"/>
                      <a:round/>
                      <a:headEnd type="none" w="med" len="med"/>
                      <a:tailEnd type="none" w="med" len="med"/>
                    </a:lnT>
                    <a:solidFill>
                      <a:srgbClr val="5ABE9E"/>
                    </a:solidFill>
                  </a:tcPr>
                </a:tc>
                <a:extLst>
                  <a:ext uri="{0D108BD9-81ED-4DB2-BD59-A6C34878D82A}">
                    <a16:rowId xmlns:a16="http://schemas.microsoft.com/office/drawing/2014/main" val="10000"/>
                  </a:ext>
                </a:extLst>
              </a:tr>
              <a:tr h="409352">
                <a:tc>
                  <a:txBody>
                    <a:bodyPr/>
                    <a:lstStyle/>
                    <a:p>
                      <a:pPr algn="ctr"/>
                      <a:r>
                        <a:rPr lang="en-US" sz="1300" kern="0" dirty="0">
                          <a:solidFill>
                            <a:schemeClr val="tx1"/>
                          </a:solidFill>
                          <a:latin typeface="微软雅黑" panose="020B0503020204020204" pitchFamily="34" charset="-122"/>
                          <a:ea typeface="微软雅黑" panose="020B0503020204020204" pitchFamily="34" charset="-122"/>
                        </a:rPr>
                        <a:t>1</a:t>
                      </a:r>
                    </a:p>
                  </a:txBody>
                  <a:tcPr marL="9239" marR="9239" marT="9239" marB="9239" anchor="ctr">
                    <a:lnL w="12700" cap="flat" cmpd="sng" algn="ctr">
                      <a:solidFill>
                        <a:srgbClr val="5ABE9E"/>
                      </a:solidFill>
                      <a:prstDash val="solid"/>
                      <a:round/>
                      <a:headEnd type="none" w="med" len="med"/>
                      <a:tailEnd type="none" w="med" len="med"/>
                    </a:lnL>
                    <a:lnR w="3175" cap="flat" cmpd="sng" algn="ctr">
                      <a:solidFill>
                        <a:schemeClr val="tx2"/>
                      </a:solidFill>
                      <a:prstDash val="solid"/>
                      <a:round/>
                      <a:headEnd type="none" w="med" len="med"/>
                      <a:tailEnd type="none" w="med" len="med"/>
                    </a:lnR>
                    <a:lnB w="3175" cap="flat" cmpd="sng" algn="ctr">
                      <a:solidFill>
                        <a:schemeClr val="tx2"/>
                      </a:solidFill>
                      <a:prstDash val="solid"/>
                      <a:round/>
                      <a:headEnd type="none" w="med" len="med"/>
                      <a:tailEnd type="none" w="med" len="med"/>
                    </a:lnB>
                    <a:solidFill>
                      <a:schemeClr val="bg1"/>
                    </a:solidFill>
                  </a:tcPr>
                </a:tc>
                <a:tc>
                  <a:txBody>
                    <a:bodyPr/>
                    <a:lstStyle/>
                    <a:p>
                      <a:pPr algn="ctr"/>
                      <a:r>
                        <a:rPr lang="zh-CN" sz="1300" kern="0" dirty="0">
                          <a:solidFill>
                            <a:schemeClr val="tx1"/>
                          </a:solidFill>
                          <a:latin typeface="微软雅黑" panose="020B0503020204020204" pitchFamily="34" charset="-122"/>
                          <a:ea typeface="微软雅黑" panose="020B0503020204020204" pitchFamily="34" charset="-122"/>
                        </a:rPr>
                        <a:t>贵州</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B w="3175" cap="flat" cmpd="sng" algn="ctr">
                      <a:solidFill>
                        <a:schemeClr val="tx2"/>
                      </a:solidFill>
                      <a:prstDash val="solid"/>
                      <a:round/>
                      <a:headEnd type="none" w="med" len="med"/>
                      <a:tailEnd type="none" w="med" len="med"/>
                    </a:lnB>
                    <a:solidFill>
                      <a:schemeClr val="bg1"/>
                    </a:solidFill>
                  </a:tcPr>
                </a:tc>
                <a:tc>
                  <a:txBody>
                    <a:bodyPr/>
                    <a:lstStyle/>
                    <a:p>
                      <a:pPr algn="ctr"/>
                      <a:r>
                        <a:rPr lang="zh-CN" sz="1300" kern="0" dirty="0">
                          <a:solidFill>
                            <a:schemeClr val="tx1"/>
                          </a:solidFill>
                          <a:latin typeface="微软雅黑" panose="020B0503020204020204" pitchFamily="34" charset="-122"/>
                          <a:ea typeface="微软雅黑" panose="020B0503020204020204" pitchFamily="34" charset="-122"/>
                        </a:rPr>
                        <a:t>铜仁</a:t>
                      </a:r>
                      <a:r>
                        <a:rPr lang="zh-CN" sz="1300" kern="0" dirty="0">
                          <a:solidFill>
                            <a:schemeClr val="tx1"/>
                          </a:solidFill>
                          <a:latin typeface="微软雅黑" panose="020B0503020204020204" pitchFamily="34" charset="-122"/>
                          <a:ea typeface="微软雅黑" panose="020B0503020204020204" pitchFamily="34" charset="-122"/>
                          <a:sym typeface="+mn-ea"/>
                        </a:rPr>
                        <a:t>幼儿师范高等专科学校</a:t>
                      </a:r>
                      <a:endParaRPr lang="zh-CN" sz="1300" kern="0" dirty="0">
                        <a:solidFill>
                          <a:schemeClr val="tx1"/>
                        </a:solidFill>
                        <a:latin typeface="微软雅黑" panose="020B0503020204020204" pitchFamily="34" charset="-122"/>
                        <a:ea typeface="微软雅黑" panose="020B0503020204020204" pitchFamily="34" charset="-122"/>
                      </a:endParaRP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B w="3175" cap="flat" cmpd="sng" algn="ctr">
                      <a:solidFill>
                        <a:schemeClr val="tx2"/>
                      </a:solidFill>
                      <a:prstDash val="solid"/>
                      <a:round/>
                      <a:headEnd type="none" w="med" len="med"/>
                      <a:tailEnd type="none" w="med" len="med"/>
                    </a:lnB>
                    <a:solidFill>
                      <a:schemeClr val="bg1"/>
                    </a:solidFill>
                  </a:tcPr>
                </a:tc>
                <a:tc>
                  <a:txBody>
                    <a:bodyPr/>
                    <a:lstStyle/>
                    <a:p>
                      <a:pPr algn="ctr"/>
                      <a:r>
                        <a:rPr lang="zh-CN" sz="1300" kern="0" dirty="0">
                          <a:solidFill>
                            <a:schemeClr val="tx1"/>
                          </a:solidFill>
                          <a:latin typeface="微软雅黑" panose="020B0503020204020204" pitchFamily="34" charset="-122"/>
                          <a:ea typeface="微软雅黑" panose="020B0503020204020204" pitchFamily="34" charset="-122"/>
                        </a:rPr>
                        <a:t>学前初教旅游实训室项目</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B w="3175" cap="flat" cmpd="sng" algn="ctr">
                      <a:solidFill>
                        <a:schemeClr val="tx2"/>
                      </a:solidFill>
                      <a:prstDash val="solid"/>
                      <a:round/>
                      <a:headEnd type="none" w="med" len="med"/>
                      <a:tailEnd type="none" w="med" len="med"/>
                    </a:lnB>
                    <a:solidFill>
                      <a:schemeClr val="bg1"/>
                    </a:solidFill>
                  </a:tcPr>
                </a:tc>
                <a:tc>
                  <a:txBody>
                    <a:bodyPr/>
                    <a:lstStyle/>
                    <a:p>
                      <a:pPr algn="ctr"/>
                      <a:r>
                        <a:rPr lang="en-US" sz="1300" kern="0" dirty="0">
                          <a:solidFill>
                            <a:schemeClr val="tx1"/>
                          </a:solidFill>
                          <a:latin typeface="微软雅黑" panose="020B0503020204020204" pitchFamily="34" charset="-122"/>
                          <a:ea typeface="微软雅黑" panose="020B0503020204020204" pitchFamily="34" charset="-122"/>
                        </a:rPr>
                        <a:t>2023</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B w="3175" cap="flat" cmpd="sng" algn="ctr">
                      <a:solidFill>
                        <a:schemeClr val="tx2"/>
                      </a:solidFill>
                      <a:prstDash val="solid"/>
                      <a:round/>
                      <a:headEnd type="none" w="med" len="med"/>
                      <a:tailEnd type="none" w="med" len="med"/>
                    </a:lnB>
                    <a:solidFill>
                      <a:schemeClr val="bg1"/>
                    </a:solidFill>
                  </a:tcPr>
                </a:tc>
                <a:tc>
                  <a:txBody>
                    <a:bodyPr/>
                    <a:lstStyle/>
                    <a:p>
                      <a:pPr algn="ctr"/>
                      <a:r>
                        <a:rPr lang="zh-CN" sz="1300" kern="0" dirty="0">
                          <a:solidFill>
                            <a:schemeClr val="tx1"/>
                          </a:solidFill>
                          <a:latin typeface="微软雅黑" panose="020B0503020204020204" pitchFamily="34" charset="-122"/>
                          <a:ea typeface="微软雅黑" panose="020B0503020204020204" pitchFamily="34" charset="-122"/>
                        </a:rPr>
                        <a:t>高职</a:t>
                      </a:r>
                    </a:p>
                  </a:txBody>
                  <a:tcPr marL="9239" marR="9239" marT="9239" marB="9239" anchor="ctr">
                    <a:lnL w="3175" cap="flat" cmpd="sng" algn="ctr">
                      <a:solidFill>
                        <a:schemeClr val="tx2"/>
                      </a:solidFill>
                      <a:prstDash val="solid"/>
                      <a:round/>
                      <a:headEnd type="none" w="med" len="med"/>
                      <a:tailEnd type="none" w="med" len="med"/>
                    </a:lnL>
                    <a:lnR w="12700" cap="flat" cmpd="sng" algn="ctr">
                      <a:solidFill>
                        <a:srgbClr val="5ABE9E"/>
                      </a:solidFill>
                      <a:prstDash val="solid"/>
                      <a:round/>
                      <a:headEnd type="none" w="med" len="med"/>
                      <a:tailEnd type="none" w="med" len="med"/>
                    </a:lnR>
                    <a:lnB w="317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8559">
                <a:tc>
                  <a:txBody>
                    <a:bodyPr/>
                    <a:lstStyle/>
                    <a:p>
                      <a:pPr algn="ctr"/>
                      <a:r>
                        <a:rPr lang="en-US" sz="1300" kern="0">
                          <a:solidFill>
                            <a:schemeClr val="tx1"/>
                          </a:solidFill>
                          <a:latin typeface="微软雅黑" panose="020B0503020204020204" pitchFamily="34" charset="-122"/>
                          <a:ea typeface="微软雅黑" panose="020B0503020204020204" pitchFamily="34" charset="-122"/>
                        </a:rPr>
                        <a:t>2</a:t>
                      </a:r>
                    </a:p>
                  </a:txBody>
                  <a:tcPr marL="9239" marR="9239" marT="9239" marB="9239" anchor="ctr">
                    <a:lnL w="12700" cap="flat" cmpd="sng" algn="ctr">
                      <a:solidFill>
                        <a:srgbClr val="5ABE9E"/>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a:r>
                        <a:rPr lang="zh-CN" sz="1300" kern="0" dirty="0">
                          <a:solidFill>
                            <a:schemeClr val="tx1"/>
                          </a:solidFill>
                          <a:latin typeface="微软雅黑" panose="020B0503020204020204" pitchFamily="34" charset="-122"/>
                          <a:ea typeface="微软雅黑" panose="020B0503020204020204" pitchFamily="34" charset="-122"/>
                        </a:rPr>
                        <a:t>陕西</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a:r>
                        <a:rPr lang="zh-CN" sz="1300" kern="0" dirty="0">
                          <a:solidFill>
                            <a:schemeClr val="tx1"/>
                          </a:solidFill>
                          <a:latin typeface="微软雅黑" panose="020B0503020204020204" pitchFamily="34" charset="-122"/>
                          <a:ea typeface="微软雅黑" panose="020B0503020204020204" pitchFamily="34" charset="-122"/>
                        </a:rPr>
                        <a:t>商洛职业技术学院</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a:r>
                        <a:rPr lang="zh-CN" sz="1300" kern="0" dirty="0">
                          <a:solidFill>
                            <a:schemeClr val="tx1"/>
                          </a:solidFill>
                          <a:latin typeface="微软雅黑" panose="020B0503020204020204" pitchFamily="34" charset="-122"/>
                          <a:ea typeface="微软雅黑" panose="020B0503020204020204" pitchFamily="34" charset="-122"/>
                        </a:rPr>
                        <a:t>新生儿照护、母婴照护、保育师、居家服务、养老护理、营养餐制作、保健调理实训室</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a:r>
                        <a:rPr lang="en-US" sz="1300" kern="0" dirty="0">
                          <a:solidFill>
                            <a:schemeClr val="tx1"/>
                          </a:solidFill>
                          <a:latin typeface="微软雅黑" panose="020B0503020204020204" pitchFamily="34" charset="-122"/>
                          <a:ea typeface="微软雅黑" panose="020B0503020204020204" pitchFamily="34" charset="-122"/>
                        </a:rPr>
                        <a:t>2023</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a:r>
                        <a:rPr lang="zh-CN" sz="1300" kern="0" dirty="0">
                          <a:solidFill>
                            <a:schemeClr val="tx1"/>
                          </a:solidFill>
                          <a:latin typeface="微软雅黑" panose="020B0503020204020204" pitchFamily="34" charset="-122"/>
                          <a:ea typeface="微软雅黑" panose="020B0503020204020204" pitchFamily="34" charset="-122"/>
                        </a:rPr>
                        <a:t>高职</a:t>
                      </a:r>
                    </a:p>
                  </a:txBody>
                  <a:tcPr marL="9239" marR="9239" marT="9239" marB="9239" anchor="ctr">
                    <a:lnL w="3175" cap="flat" cmpd="sng" algn="ctr">
                      <a:solidFill>
                        <a:schemeClr val="tx2"/>
                      </a:solidFill>
                      <a:prstDash val="solid"/>
                      <a:round/>
                      <a:headEnd type="none" w="med" len="med"/>
                      <a:tailEnd type="none" w="med" len="med"/>
                    </a:lnL>
                    <a:lnR w="12700" cap="flat" cmpd="sng" algn="ctr">
                      <a:solidFill>
                        <a:srgbClr val="5ABE9E"/>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2"/>
                  </a:ext>
                </a:extLst>
              </a:tr>
              <a:tr h="489299">
                <a:tc>
                  <a:txBody>
                    <a:bodyPr/>
                    <a:lstStyle/>
                    <a:p>
                      <a:pPr algn="ctr"/>
                      <a:r>
                        <a:rPr lang="en-US" sz="1300" kern="0" dirty="0">
                          <a:solidFill>
                            <a:schemeClr val="tx1"/>
                          </a:solidFill>
                          <a:latin typeface="微软雅黑" panose="020B0503020204020204" pitchFamily="34" charset="-122"/>
                          <a:ea typeface="微软雅黑" panose="020B0503020204020204" pitchFamily="34" charset="-122"/>
                        </a:rPr>
                        <a:t>3</a:t>
                      </a:r>
                    </a:p>
                  </a:txBody>
                  <a:tcPr marL="9239" marR="9239" marT="9239" marB="9239" anchor="ctr">
                    <a:lnL w="12700" cap="flat" cmpd="sng" algn="ctr">
                      <a:solidFill>
                        <a:srgbClr val="5ABE9E"/>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r>
                        <a:rPr lang="zh-CN" sz="1300" kern="0">
                          <a:solidFill>
                            <a:schemeClr val="tx1"/>
                          </a:solidFill>
                          <a:latin typeface="微软雅黑" panose="020B0503020204020204" pitchFamily="34" charset="-122"/>
                          <a:ea typeface="微软雅黑" panose="020B0503020204020204" pitchFamily="34" charset="-122"/>
                        </a:rPr>
                        <a:t>广东</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r>
                        <a:rPr lang="zh-CN" sz="1300" kern="0" dirty="0">
                          <a:solidFill>
                            <a:schemeClr val="tx1"/>
                          </a:solidFill>
                          <a:latin typeface="微软雅黑" panose="020B0503020204020204" pitchFamily="34" charset="-122"/>
                          <a:ea typeface="微软雅黑" panose="020B0503020204020204" pitchFamily="34" charset="-122"/>
                        </a:rPr>
                        <a:t>乳源瑶族自治县中等</a:t>
                      </a:r>
                      <a:endParaRPr lang="en-US" altLang="zh-CN" sz="1300" kern="0" dirty="0">
                        <a:solidFill>
                          <a:schemeClr val="tx1"/>
                        </a:solidFill>
                        <a:latin typeface="微软雅黑" panose="020B0503020204020204" pitchFamily="34" charset="-122"/>
                        <a:ea typeface="微软雅黑" panose="020B0503020204020204" pitchFamily="34" charset="-122"/>
                      </a:endParaRPr>
                    </a:p>
                    <a:p>
                      <a:pPr algn="ctr"/>
                      <a:r>
                        <a:rPr lang="zh-CN" sz="1300" kern="0" dirty="0">
                          <a:solidFill>
                            <a:schemeClr val="tx1"/>
                          </a:solidFill>
                          <a:latin typeface="微软雅黑" panose="020B0503020204020204" pitchFamily="34" charset="-122"/>
                          <a:ea typeface="微软雅黑" panose="020B0503020204020204" pitchFamily="34" charset="-122"/>
                        </a:rPr>
                        <a:t>职业技术学校</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r>
                        <a:rPr lang="zh-CN" sz="1300" kern="0" dirty="0">
                          <a:solidFill>
                            <a:schemeClr val="tx1"/>
                          </a:solidFill>
                          <a:latin typeface="微软雅黑" panose="020B0503020204020204" pitchFamily="34" charset="-122"/>
                          <a:ea typeface="微软雅黑" panose="020B0503020204020204" pitchFamily="34" charset="-122"/>
                          <a:sym typeface="+mn-ea"/>
                        </a:rPr>
                        <a:t>“扩容提质”项目之南粤家政实训室建设</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r>
                        <a:rPr lang="en-US" sz="1300" kern="0">
                          <a:solidFill>
                            <a:schemeClr val="tx1"/>
                          </a:solidFill>
                          <a:latin typeface="微软雅黑" panose="020B0503020204020204" pitchFamily="34" charset="-122"/>
                          <a:ea typeface="微软雅黑" panose="020B0503020204020204" pitchFamily="34" charset="-122"/>
                        </a:rPr>
                        <a:t>2023</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r>
                        <a:rPr lang="zh-CN" sz="1300" kern="0" dirty="0">
                          <a:solidFill>
                            <a:schemeClr val="tx1"/>
                          </a:solidFill>
                          <a:latin typeface="微软雅黑" panose="020B0503020204020204" pitchFamily="34" charset="-122"/>
                          <a:ea typeface="微软雅黑" panose="020B0503020204020204" pitchFamily="34" charset="-122"/>
                        </a:rPr>
                        <a:t>中职</a:t>
                      </a:r>
                    </a:p>
                  </a:txBody>
                  <a:tcPr marL="9239" marR="9239" marT="9239" marB="9239" anchor="ctr">
                    <a:lnL w="3175" cap="flat" cmpd="sng" algn="ctr">
                      <a:solidFill>
                        <a:schemeClr val="tx2"/>
                      </a:solidFill>
                      <a:prstDash val="solid"/>
                      <a:round/>
                      <a:headEnd type="none" w="med" len="med"/>
                      <a:tailEnd type="none" w="med" len="med"/>
                    </a:lnL>
                    <a:lnR w="12700" cap="flat" cmpd="sng" algn="ctr">
                      <a:solidFill>
                        <a:srgbClr val="5ABE9E"/>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38928">
                <a:tc>
                  <a:txBody>
                    <a:bodyPr/>
                    <a:lstStyle/>
                    <a:p>
                      <a:pPr algn="ctr"/>
                      <a:r>
                        <a:rPr lang="en-US" sz="1300" kern="0">
                          <a:solidFill>
                            <a:schemeClr val="tx1"/>
                          </a:solidFill>
                          <a:latin typeface="微软雅黑" panose="020B0503020204020204" pitchFamily="34" charset="-122"/>
                          <a:ea typeface="微软雅黑" panose="020B0503020204020204" pitchFamily="34" charset="-122"/>
                        </a:rPr>
                        <a:t>4</a:t>
                      </a:r>
                    </a:p>
                  </a:txBody>
                  <a:tcPr marL="9239" marR="9239" marT="9239" marB="9239" anchor="ctr">
                    <a:lnL w="12700" cap="flat" cmpd="sng" algn="ctr">
                      <a:solidFill>
                        <a:srgbClr val="5ABE9E"/>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a:r>
                        <a:rPr lang="zh-CN" sz="1300" kern="0">
                          <a:solidFill>
                            <a:schemeClr val="tx1"/>
                          </a:solidFill>
                          <a:latin typeface="微软雅黑" panose="020B0503020204020204" pitchFamily="34" charset="-122"/>
                          <a:ea typeface="微软雅黑" panose="020B0503020204020204" pitchFamily="34" charset="-122"/>
                          <a:sym typeface="+mn-ea"/>
                        </a:rPr>
                        <a:t>新疆</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a:r>
                        <a:rPr lang="zh-CN" sz="1300" kern="0">
                          <a:solidFill>
                            <a:schemeClr val="tx1"/>
                          </a:solidFill>
                          <a:latin typeface="微软雅黑" panose="020B0503020204020204" pitchFamily="34" charset="-122"/>
                          <a:ea typeface="微软雅黑" panose="020B0503020204020204" pitchFamily="34" charset="-122"/>
                        </a:rPr>
                        <a:t>泽普县技工学校</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a:r>
                        <a:rPr lang="zh-CN" sz="1300" kern="0" dirty="0">
                          <a:solidFill>
                            <a:schemeClr val="tx1"/>
                          </a:solidFill>
                          <a:latin typeface="微软雅黑" panose="020B0503020204020204" pitchFamily="34" charset="-122"/>
                          <a:ea typeface="微软雅黑" panose="020B0503020204020204" pitchFamily="34" charset="-122"/>
                        </a:rPr>
                        <a:t>家政收纳、老年基础护理、老年康复训练、婴幼儿保健照护、婴幼儿生活照护、婴幼儿行为观察、育婴理实一体化实训室</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a:r>
                        <a:rPr lang="en-US" sz="1300" kern="0">
                          <a:solidFill>
                            <a:schemeClr val="tx1"/>
                          </a:solidFill>
                          <a:latin typeface="微软雅黑" panose="020B0503020204020204" pitchFamily="34" charset="-122"/>
                          <a:ea typeface="微软雅黑" panose="020B0503020204020204" pitchFamily="34" charset="-122"/>
                        </a:rPr>
                        <a:t>2023</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a:r>
                        <a:rPr lang="zh-CN" sz="1300" kern="0" dirty="0">
                          <a:solidFill>
                            <a:schemeClr val="tx1"/>
                          </a:solidFill>
                          <a:latin typeface="微软雅黑" panose="020B0503020204020204" pitchFamily="34" charset="-122"/>
                          <a:ea typeface="微软雅黑" panose="020B0503020204020204" pitchFamily="34" charset="-122"/>
                        </a:rPr>
                        <a:t>技校</a:t>
                      </a:r>
                    </a:p>
                  </a:txBody>
                  <a:tcPr marL="9239" marR="9239" marT="9239" marB="9239" anchor="ctr">
                    <a:lnL w="3175" cap="flat" cmpd="sng" algn="ctr">
                      <a:solidFill>
                        <a:schemeClr val="tx2"/>
                      </a:solidFill>
                      <a:prstDash val="solid"/>
                      <a:round/>
                      <a:headEnd type="none" w="med" len="med"/>
                      <a:tailEnd type="none" w="med" len="med"/>
                    </a:lnL>
                    <a:lnR w="12700" cap="flat" cmpd="sng" algn="ctr">
                      <a:solidFill>
                        <a:srgbClr val="5ABE9E"/>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4"/>
                  </a:ext>
                </a:extLst>
              </a:tr>
              <a:tr h="411573">
                <a:tc>
                  <a:txBody>
                    <a:bodyPr/>
                    <a:lstStyle/>
                    <a:p>
                      <a:pPr algn="ctr"/>
                      <a:r>
                        <a:rPr lang="en-US" sz="1300" kern="0" dirty="0">
                          <a:solidFill>
                            <a:schemeClr val="tx1"/>
                          </a:solidFill>
                          <a:latin typeface="微软雅黑" panose="020B0503020204020204" pitchFamily="34" charset="-122"/>
                          <a:ea typeface="微软雅黑" panose="020B0503020204020204" pitchFamily="34" charset="-122"/>
                        </a:rPr>
                        <a:t>5</a:t>
                      </a:r>
                    </a:p>
                  </a:txBody>
                  <a:tcPr marL="9239" marR="9239" marT="9239" marB="9239" anchor="ctr">
                    <a:lnL w="12700" cap="flat" cmpd="sng" algn="ctr">
                      <a:solidFill>
                        <a:srgbClr val="5ABE9E"/>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r>
                        <a:rPr lang="zh-CN" sz="1300" kern="0">
                          <a:solidFill>
                            <a:schemeClr val="tx1"/>
                          </a:solidFill>
                          <a:latin typeface="微软雅黑" panose="020B0503020204020204" pitchFamily="34" charset="-122"/>
                          <a:ea typeface="微软雅黑" panose="020B0503020204020204" pitchFamily="34" charset="-122"/>
                        </a:rPr>
                        <a:t>河北</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r>
                        <a:rPr lang="zh-CN" sz="1300" kern="0" dirty="0">
                          <a:solidFill>
                            <a:schemeClr val="tx1"/>
                          </a:solidFill>
                          <a:latin typeface="微软雅黑" panose="020B0503020204020204" pitchFamily="34" charset="-122"/>
                          <a:ea typeface="微软雅黑" panose="020B0503020204020204" pitchFamily="34" charset="-122"/>
                        </a:rPr>
                        <a:t>曲周县人力资源和社会保障局</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r>
                        <a:rPr lang="zh-CN" sz="1300" kern="0" dirty="0">
                          <a:solidFill>
                            <a:schemeClr val="tx1"/>
                          </a:solidFill>
                          <a:latin typeface="微软雅黑" panose="020B0503020204020204" pitchFamily="34" charset="-122"/>
                          <a:ea typeface="微软雅黑" panose="020B0503020204020204" pitchFamily="34" charset="-122"/>
                        </a:rPr>
                        <a:t>曲周县公共实训基地项目设备采购项目</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r>
                        <a:rPr lang="en-US" sz="1300" kern="0" dirty="0">
                          <a:solidFill>
                            <a:schemeClr val="tx1"/>
                          </a:solidFill>
                          <a:latin typeface="微软雅黑" panose="020B0503020204020204" pitchFamily="34" charset="-122"/>
                          <a:ea typeface="微软雅黑" panose="020B0503020204020204" pitchFamily="34" charset="-122"/>
                        </a:rPr>
                        <a:t>2023</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r>
                        <a:rPr lang="zh-CN" sz="1300" kern="0" dirty="0">
                          <a:solidFill>
                            <a:schemeClr val="tx1"/>
                          </a:solidFill>
                          <a:latin typeface="微软雅黑" panose="020B0503020204020204" pitchFamily="34" charset="-122"/>
                          <a:ea typeface="微软雅黑" panose="020B0503020204020204" pitchFamily="34" charset="-122"/>
                        </a:rPr>
                        <a:t>人社</a:t>
                      </a:r>
                    </a:p>
                  </a:txBody>
                  <a:tcPr marL="9239" marR="9239" marT="9239" marB="9239" anchor="ctr">
                    <a:lnL w="3175" cap="flat" cmpd="sng" algn="ctr">
                      <a:solidFill>
                        <a:schemeClr val="tx2"/>
                      </a:solidFill>
                      <a:prstDash val="solid"/>
                      <a:round/>
                      <a:headEnd type="none" w="med" len="med"/>
                      <a:tailEnd type="none" w="med" len="med"/>
                    </a:lnL>
                    <a:lnR w="12700" cap="flat" cmpd="sng" algn="ctr">
                      <a:solidFill>
                        <a:srgbClr val="5ABE9E"/>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50133">
                <a:tc>
                  <a:txBody>
                    <a:bodyPr/>
                    <a:lstStyle/>
                    <a:p>
                      <a:pPr algn="ctr"/>
                      <a:r>
                        <a:rPr lang="en-US" sz="1300" kern="0">
                          <a:solidFill>
                            <a:schemeClr val="tx1"/>
                          </a:solidFill>
                          <a:latin typeface="微软雅黑" panose="020B0503020204020204" pitchFamily="34" charset="-122"/>
                          <a:ea typeface="微软雅黑" panose="020B0503020204020204" pitchFamily="34" charset="-122"/>
                        </a:rPr>
                        <a:t>6</a:t>
                      </a:r>
                    </a:p>
                  </a:txBody>
                  <a:tcPr marL="9239" marR="9239" marT="9239" marB="9239" anchor="ctr">
                    <a:lnL w="12700" cap="flat" cmpd="sng" algn="ctr">
                      <a:solidFill>
                        <a:srgbClr val="5ABE9E"/>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a:r>
                        <a:rPr lang="zh-CN" sz="1300" kern="0" dirty="0">
                          <a:solidFill>
                            <a:schemeClr val="tx1"/>
                          </a:solidFill>
                          <a:latin typeface="微软雅黑" panose="020B0503020204020204" pitchFamily="34" charset="-122"/>
                          <a:ea typeface="微软雅黑" panose="020B0503020204020204" pitchFamily="34" charset="-122"/>
                        </a:rPr>
                        <a:t>四川</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a:r>
                        <a:rPr lang="zh-CN" sz="1300" kern="0" dirty="0">
                          <a:solidFill>
                            <a:schemeClr val="tx1"/>
                          </a:solidFill>
                          <a:latin typeface="微软雅黑" panose="020B0503020204020204" pitchFamily="34" charset="-122"/>
                          <a:ea typeface="微软雅黑" panose="020B0503020204020204" pitchFamily="34" charset="-122"/>
                        </a:rPr>
                        <a:t>青神职业技术学校</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a:r>
                        <a:rPr lang="zh-CN" sz="1300" kern="0" dirty="0">
                          <a:solidFill>
                            <a:schemeClr val="tx1"/>
                          </a:solidFill>
                          <a:latin typeface="微软雅黑" panose="020B0503020204020204" pitchFamily="34" charset="-122"/>
                          <a:ea typeface="微软雅黑" panose="020B0503020204020204" pitchFamily="34" charset="-122"/>
                        </a:rPr>
                        <a:t>母婴照护专业设备采购项目</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a:r>
                        <a:rPr lang="en-US" sz="1300" kern="0" dirty="0">
                          <a:solidFill>
                            <a:schemeClr val="tx1"/>
                          </a:solidFill>
                          <a:latin typeface="微软雅黑" panose="020B0503020204020204" pitchFamily="34" charset="-122"/>
                          <a:ea typeface="微软雅黑" panose="020B0503020204020204" pitchFamily="34" charset="-122"/>
                        </a:rPr>
                        <a:t>2023</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a:r>
                        <a:rPr lang="zh-CN" sz="1300" kern="0" dirty="0">
                          <a:solidFill>
                            <a:schemeClr val="tx1"/>
                          </a:solidFill>
                          <a:latin typeface="微软雅黑" panose="020B0503020204020204" pitchFamily="34" charset="-122"/>
                          <a:ea typeface="微软雅黑" panose="020B0503020204020204" pitchFamily="34" charset="-122"/>
                        </a:rPr>
                        <a:t>中职</a:t>
                      </a:r>
                    </a:p>
                  </a:txBody>
                  <a:tcPr marL="9239" marR="9239" marT="9239" marB="9239" anchor="ctr">
                    <a:lnL w="3175" cap="flat" cmpd="sng" algn="ctr">
                      <a:solidFill>
                        <a:schemeClr val="tx2"/>
                      </a:solidFill>
                      <a:prstDash val="solid"/>
                      <a:round/>
                      <a:headEnd type="none" w="med" len="med"/>
                      <a:tailEnd type="none" w="med" len="med"/>
                    </a:lnL>
                    <a:lnR w="12700" cap="flat" cmpd="sng" algn="ctr">
                      <a:solidFill>
                        <a:srgbClr val="5ABE9E"/>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6"/>
                  </a:ext>
                </a:extLst>
              </a:tr>
              <a:tr h="409352">
                <a:tc>
                  <a:txBody>
                    <a:bodyPr/>
                    <a:lstStyle/>
                    <a:p>
                      <a:pPr algn="ctr"/>
                      <a:r>
                        <a:rPr lang="en-US" sz="1300" kern="0" dirty="0">
                          <a:solidFill>
                            <a:schemeClr val="tx1"/>
                          </a:solidFill>
                          <a:latin typeface="微软雅黑" panose="020B0503020204020204" pitchFamily="34" charset="-122"/>
                          <a:ea typeface="微软雅黑" panose="020B0503020204020204" pitchFamily="34" charset="-122"/>
                        </a:rPr>
                        <a:t>7</a:t>
                      </a:r>
                    </a:p>
                  </a:txBody>
                  <a:tcPr marL="9239" marR="9239" marT="9239" marB="9239" anchor="ctr">
                    <a:lnL w="12700" cap="flat" cmpd="sng" algn="ctr">
                      <a:solidFill>
                        <a:srgbClr val="5ABE9E"/>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r>
                        <a:rPr lang="zh-CN" sz="1300" kern="0">
                          <a:solidFill>
                            <a:schemeClr val="tx1"/>
                          </a:solidFill>
                          <a:latin typeface="微软雅黑" panose="020B0503020204020204" pitchFamily="34" charset="-122"/>
                          <a:ea typeface="微软雅黑" panose="020B0503020204020204" pitchFamily="34" charset="-122"/>
                          <a:sym typeface="+mn-ea"/>
                        </a:rPr>
                        <a:t>新疆</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r>
                        <a:rPr lang="zh-CN" sz="1300" kern="0" dirty="0">
                          <a:solidFill>
                            <a:schemeClr val="tx1"/>
                          </a:solidFill>
                          <a:latin typeface="微软雅黑" panose="020B0503020204020204" pitchFamily="34" charset="-122"/>
                          <a:ea typeface="微软雅黑" panose="020B0503020204020204" pitchFamily="34" charset="-122"/>
                          <a:sym typeface="+mn-ea"/>
                        </a:rPr>
                        <a:t>伽师县中等职业技术学校</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r>
                        <a:rPr lang="zh-CN" sz="1300" kern="0" dirty="0">
                          <a:solidFill>
                            <a:schemeClr val="tx1"/>
                          </a:solidFill>
                          <a:latin typeface="微软雅黑" panose="020B0503020204020204" pitchFamily="34" charset="-122"/>
                          <a:ea typeface="微软雅黑" panose="020B0503020204020204" pitchFamily="34" charset="-122"/>
                        </a:rPr>
                        <a:t>中餐烹饪与现代家政服务与管理实训室建设项目</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r>
                        <a:rPr lang="en-US" sz="1300" kern="0" dirty="0">
                          <a:solidFill>
                            <a:schemeClr val="tx1"/>
                          </a:solidFill>
                          <a:latin typeface="微软雅黑" panose="020B0503020204020204" pitchFamily="34" charset="-122"/>
                          <a:ea typeface="微软雅黑" panose="020B0503020204020204" pitchFamily="34" charset="-122"/>
                        </a:rPr>
                        <a:t>2023</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r>
                        <a:rPr lang="zh-CN" sz="1300" kern="0" dirty="0">
                          <a:solidFill>
                            <a:schemeClr val="tx1"/>
                          </a:solidFill>
                          <a:latin typeface="微软雅黑" panose="020B0503020204020204" pitchFamily="34" charset="-122"/>
                          <a:ea typeface="微软雅黑" panose="020B0503020204020204" pitchFamily="34" charset="-122"/>
                        </a:rPr>
                        <a:t>中职</a:t>
                      </a:r>
                    </a:p>
                  </a:txBody>
                  <a:tcPr marL="9239" marR="9239" marT="9239" marB="9239" anchor="ctr">
                    <a:lnL w="3175" cap="flat" cmpd="sng" algn="ctr">
                      <a:solidFill>
                        <a:schemeClr val="tx2"/>
                      </a:solidFill>
                      <a:prstDash val="solid"/>
                      <a:round/>
                      <a:headEnd type="none" w="med" len="med"/>
                      <a:tailEnd type="none" w="med" len="med"/>
                    </a:lnL>
                    <a:lnR w="12700" cap="flat" cmpd="sng" algn="ctr">
                      <a:solidFill>
                        <a:srgbClr val="5ABE9E"/>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10833">
                <a:tc>
                  <a:txBody>
                    <a:bodyPr/>
                    <a:lstStyle/>
                    <a:p>
                      <a:pPr algn="ctr"/>
                      <a:r>
                        <a:rPr lang="en-US" sz="1300" kern="0">
                          <a:solidFill>
                            <a:schemeClr val="tx1"/>
                          </a:solidFill>
                          <a:latin typeface="微软雅黑" panose="020B0503020204020204" pitchFamily="34" charset="-122"/>
                          <a:ea typeface="微软雅黑" panose="020B0503020204020204" pitchFamily="34" charset="-122"/>
                        </a:rPr>
                        <a:t>8</a:t>
                      </a:r>
                    </a:p>
                  </a:txBody>
                  <a:tcPr marL="9239" marR="9239" marT="9239" marB="9239" anchor="ctr">
                    <a:lnL w="12700" cap="flat" cmpd="sng" algn="ctr">
                      <a:solidFill>
                        <a:srgbClr val="5ABE9E"/>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a:r>
                        <a:rPr lang="zh-CN" sz="1300" kern="0">
                          <a:solidFill>
                            <a:schemeClr val="tx1"/>
                          </a:solidFill>
                          <a:latin typeface="微软雅黑" panose="020B0503020204020204" pitchFamily="34" charset="-122"/>
                          <a:ea typeface="微软雅黑" panose="020B0503020204020204" pitchFamily="34" charset="-122"/>
                        </a:rPr>
                        <a:t>浙江</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a:r>
                        <a:rPr lang="zh-CN" sz="1300" kern="0">
                          <a:solidFill>
                            <a:schemeClr val="tx1"/>
                          </a:solidFill>
                          <a:latin typeface="微软雅黑" panose="020B0503020204020204" pitchFamily="34" charset="-122"/>
                          <a:ea typeface="微软雅黑" panose="020B0503020204020204" pitchFamily="34" charset="-122"/>
                        </a:rPr>
                        <a:t>浙江省机电技师学院</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a:r>
                        <a:rPr lang="zh-CN" sz="1300" kern="0" dirty="0">
                          <a:solidFill>
                            <a:schemeClr val="tx1"/>
                          </a:solidFill>
                          <a:latin typeface="微软雅黑" panose="020B0503020204020204" pitchFamily="34" charset="-122"/>
                          <a:ea typeface="微软雅黑" panose="020B0503020204020204" pitchFamily="34" charset="-122"/>
                        </a:rPr>
                        <a:t>幼儿教育专业实训室建设采购项目</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a:r>
                        <a:rPr lang="en-US" sz="1300" kern="0">
                          <a:solidFill>
                            <a:schemeClr val="tx1"/>
                          </a:solidFill>
                          <a:latin typeface="微软雅黑" panose="020B0503020204020204" pitchFamily="34" charset="-122"/>
                          <a:ea typeface="微软雅黑" panose="020B0503020204020204" pitchFamily="34" charset="-122"/>
                        </a:rPr>
                        <a:t>2023</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a:r>
                        <a:rPr lang="zh-CN" sz="1300" kern="0" dirty="0">
                          <a:solidFill>
                            <a:schemeClr val="tx1"/>
                          </a:solidFill>
                          <a:latin typeface="微软雅黑" panose="020B0503020204020204" pitchFamily="34" charset="-122"/>
                          <a:ea typeface="微软雅黑" panose="020B0503020204020204" pitchFamily="34" charset="-122"/>
                        </a:rPr>
                        <a:t>技师学院</a:t>
                      </a:r>
                    </a:p>
                  </a:txBody>
                  <a:tcPr marL="9239" marR="9239" marT="9239" marB="9239" anchor="ctr">
                    <a:lnL w="3175" cap="flat" cmpd="sng" algn="ctr">
                      <a:solidFill>
                        <a:schemeClr val="tx2"/>
                      </a:solidFill>
                      <a:prstDash val="solid"/>
                      <a:round/>
                      <a:headEnd type="none" w="med" len="med"/>
                      <a:tailEnd type="none" w="med" len="med"/>
                    </a:lnL>
                    <a:lnR w="12700" cap="flat" cmpd="sng" algn="ctr">
                      <a:solidFill>
                        <a:srgbClr val="5ABE9E"/>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8"/>
                  </a:ext>
                </a:extLst>
              </a:tr>
              <a:tr h="410093">
                <a:tc>
                  <a:txBody>
                    <a:bodyPr/>
                    <a:lstStyle/>
                    <a:p>
                      <a:pPr algn="ctr"/>
                      <a:r>
                        <a:rPr lang="en-US" sz="1300" kern="0" dirty="0">
                          <a:solidFill>
                            <a:schemeClr val="tx1"/>
                          </a:solidFill>
                          <a:latin typeface="微软雅黑" panose="020B0503020204020204" pitchFamily="34" charset="-122"/>
                          <a:ea typeface="微软雅黑" panose="020B0503020204020204" pitchFamily="34" charset="-122"/>
                        </a:rPr>
                        <a:t>9</a:t>
                      </a:r>
                    </a:p>
                  </a:txBody>
                  <a:tcPr marL="9239" marR="9239" marT="9239" marB="9239" anchor="ctr">
                    <a:lnL w="12700" cap="flat" cmpd="sng" algn="ctr">
                      <a:solidFill>
                        <a:srgbClr val="5ABE9E"/>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r>
                        <a:rPr lang="zh-CN" sz="1300" kern="0" dirty="0">
                          <a:solidFill>
                            <a:schemeClr val="tx1"/>
                          </a:solidFill>
                          <a:latin typeface="微软雅黑" panose="020B0503020204020204" pitchFamily="34" charset="-122"/>
                          <a:ea typeface="微软雅黑" panose="020B0503020204020204" pitchFamily="34" charset="-122"/>
                        </a:rPr>
                        <a:t>广西</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r>
                        <a:rPr lang="zh-CN" sz="1300" kern="0" dirty="0">
                          <a:solidFill>
                            <a:schemeClr val="tx1"/>
                          </a:solidFill>
                          <a:latin typeface="微软雅黑" panose="020B0503020204020204" pitchFamily="34" charset="-122"/>
                          <a:ea typeface="微软雅黑" panose="020B0503020204020204" pitchFamily="34" charset="-122"/>
                        </a:rPr>
                        <a:t>柳州城市职业学院</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r>
                        <a:rPr lang="zh-CN" sz="1300" kern="0" dirty="0">
                          <a:solidFill>
                            <a:schemeClr val="tx1"/>
                          </a:solidFill>
                          <a:latin typeface="微软雅黑" panose="020B0503020204020204" pitchFamily="34" charset="-122"/>
                          <a:ea typeface="微软雅黑" panose="020B0503020204020204" pitchFamily="34" charset="-122"/>
                        </a:rPr>
                        <a:t>母婴护理与卫生保健实训室项目</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r>
                        <a:rPr lang="en-US" sz="1300" kern="0" dirty="0">
                          <a:solidFill>
                            <a:schemeClr val="tx1"/>
                          </a:solidFill>
                          <a:latin typeface="微软雅黑" panose="020B0503020204020204" pitchFamily="34" charset="-122"/>
                          <a:ea typeface="微软雅黑" panose="020B0503020204020204" pitchFamily="34" charset="-122"/>
                        </a:rPr>
                        <a:t>2023</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r>
                        <a:rPr lang="zh-CN" sz="1300" kern="0" dirty="0">
                          <a:solidFill>
                            <a:schemeClr val="tx1"/>
                          </a:solidFill>
                          <a:latin typeface="微软雅黑" panose="020B0503020204020204" pitchFamily="34" charset="-122"/>
                          <a:ea typeface="微软雅黑" panose="020B0503020204020204" pitchFamily="34" charset="-122"/>
                        </a:rPr>
                        <a:t>高职</a:t>
                      </a:r>
                    </a:p>
                  </a:txBody>
                  <a:tcPr marL="9239" marR="9239" marT="9239" marB="9239" anchor="ctr">
                    <a:lnL w="3175" cap="flat" cmpd="sng" algn="ctr">
                      <a:solidFill>
                        <a:schemeClr val="tx2"/>
                      </a:solidFill>
                      <a:prstDash val="solid"/>
                      <a:round/>
                      <a:headEnd type="none" w="med" len="med"/>
                      <a:tailEnd type="none" w="med" len="med"/>
                    </a:lnL>
                    <a:lnR w="12700" cap="flat" cmpd="sng" algn="ctr">
                      <a:solidFill>
                        <a:srgbClr val="5ABE9E"/>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488559">
                <a:tc>
                  <a:txBody>
                    <a:bodyPr/>
                    <a:lstStyle/>
                    <a:p>
                      <a:pPr algn="ctr"/>
                      <a:r>
                        <a:rPr lang="en-US" sz="1300" kern="0">
                          <a:solidFill>
                            <a:schemeClr val="tx1"/>
                          </a:solidFill>
                          <a:latin typeface="微软雅黑" panose="020B0503020204020204" pitchFamily="34" charset="-122"/>
                          <a:ea typeface="微软雅黑" panose="020B0503020204020204" pitchFamily="34" charset="-122"/>
                        </a:rPr>
                        <a:t>10</a:t>
                      </a:r>
                    </a:p>
                  </a:txBody>
                  <a:tcPr marL="9239" marR="9239" marT="9239" marB="9239" anchor="ctr">
                    <a:lnL w="12700" cap="flat" cmpd="sng" algn="ctr">
                      <a:solidFill>
                        <a:srgbClr val="5ABE9E"/>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rgbClr val="5ABE9E"/>
                      </a:solidFill>
                      <a:prstDash val="solid"/>
                      <a:round/>
                      <a:headEnd type="none" w="med" len="med"/>
                      <a:tailEnd type="none" w="med" len="med"/>
                    </a:lnB>
                  </a:tcPr>
                </a:tc>
                <a:tc>
                  <a:txBody>
                    <a:bodyPr/>
                    <a:lstStyle/>
                    <a:p>
                      <a:pPr algn="ctr"/>
                      <a:r>
                        <a:rPr lang="zh-CN" sz="1300" kern="0">
                          <a:solidFill>
                            <a:schemeClr val="tx1"/>
                          </a:solidFill>
                          <a:latin typeface="微软雅黑" panose="020B0503020204020204" pitchFamily="34" charset="-122"/>
                          <a:ea typeface="微软雅黑" panose="020B0503020204020204" pitchFamily="34" charset="-122"/>
                        </a:rPr>
                        <a:t>河北</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rgbClr val="5ABE9E"/>
                      </a:solidFill>
                      <a:prstDash val="solid"/>
                      <a:round/>
                      <a:headEnd type="none" w="med" len="med"/>
                      <a:tailEnd type="none" w="med" len="med"/>
                    </a:lnB>
                  </a:tcPr>
                </a:tc>
                <a:tc>
                  <a:txBody>
                    <a:bodyPr/>
                    <a:lstStyle/>
                    <a:p>
                      <a:pPr algn="ctr"/>
                      <a:r>
                        <a:rPr lang="zh-CN" sz="1300" kern="0">
                          <a:solidFill>
                            <a:schemeClr val="tx1"/>
                          </a:solidFill>
                          <a:latin typeface="微软雅黑" panose="020B0503020204020204" pitchFamily="34" charset="-122"/>
                          <a:ea typeface="微软雅黑" panose="020B0503020204020204" pitchFamily="34" charset="-122"/>
                        </a:rPr>
                        <a:t>保定幼儿师范高等专科学校</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rgbClr val="5ABE9E"/>
                      </a:solidFill>
                      <a:prstDash val="solid"/>
                      <a:round/>
                      <a:headEnd type="none" w="med" len="med"/>
                      <a:tailEnd type="none" w="med" len="med"/>
                    </a:lnB>
                  </a:tcPr>
                </a:tc>
                <a:tc>
                  <a:txBody>
                    <a:bodyPr/>
                    <a:lstStyle/>
                    <a:p>
                      <a:pPr algn="ctr"/>
                      <a:r>
                        <a:rPr lang="zh-CN" sz="1300" kern="0" dirty="0">
                          <a:solidFill>
                            <a:schemeClr val="tx1"/>
                          </a:solidFill>
                          <a:latin typeface="微软雅黑" panose="020B0503020204020204" pitchFamily="34" charset="-122"/>
                          <a:ea typeface="微软雅黑" panose="020B0503020204020204" pitchFamily="34" charset="-122"/>
                        </a:rPr>
                        <a:t>儿童言语教育技能大师工作室、虚拟仿真教学设备、</a:t>
                      </a:r>
                      <a:endParaRPr lang="en-US" altLang="zh-CN" sz="1300" kern="0" dirty="0">
                        <a:solidFill>
                          <a:schemeClr val="tx1"/>
                        </a:solidFill>
                        <a:latin typeface="微软雅黑" panose="020B0503020204020204" pitchFamily="34" charset="-122"/>
                        <a:ea typeface="微软雅黑" panose="020B0503020204020204" pitchFamily="34" charset="-122"/>
                      </a:endParaRPr>
                    </a:p>
                    <a:p>
                      <a:pPr algn="ctr"/>
                      <a:r>
                        <a:rPr lang="zh-CN" sz="1300" kern="0" dirty="0">
                          <a:solidFill>
                            <a:schemeClr val="tx1"/>
                          </a:solidFill>
                          <a:latin typeface="微软雅黑" panose="020B0503020204020204" pitchFamily="34" charset="-122"/>
                          <a:ea typeface="微软雅黑" panose="020B0503020204020204" pitchFamily="34" charset="-122"/>
                        </a:rPr>
                        <a:t>模拟托育实训室等</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rgbClr val="5ABE9E"/>
                      </a:solidFill>
                      <a:prstDash val="solid"/>
                      <a:round/>
                      <a:headEnd type="none" w="med" len="med"/>
                      <a:tailEnd type="none" w="med" len="med"/>
                    </a:lnB>
                  </a:tcPr>
                </a:tc>
                <a:tc>
                  <a:txBody>
                    <a:bodyPr/>
                    <a:lstStyle/>
                    <a:p>
                      <a:pPr algn="ctr"/>
                      <a:r>
                        <a:rPr lang="en-US" sz="1300" kern="0" dirty="0">
                          <a:solidFill>
                            <a:schemeClr val="tx1"/>
                          </a:solidFill>
                          <a:latin typeface="微软雅黑" panose="020B0503020204020204" pitchFamily="34" charset="-122"/>
                          <a:ea typeface="微软雅黑" panose="020B0503020204020204" pitchFamily="34" charset="-122"/>
                        </a:rPr>
                        <a:t>2023</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rgbClr val="5ABE9E"/>
                      </a:solidFill>
                      <a:prstDash val="solid"/>
                      <a:round/>
                      <a:headEnd type="none" w="med" len="med"/>
                      <a:tailEnd type="none" w="med" len="med"/>
                    </a:lnB>
                  </a:tcPr>
                </a:tc>
                <a:tc>
                  <a:txBody>
                    <a:bodyPr/>
                    <a:lstStyle/>
                    <a:p>
                      <a:pPr algn="ctr"/>
                      <a:r>
                        <a:rPr lang="zh-CN" sz="1300" kern="0" dirty="0">
                          <a:solidFill>
                            <a:schemeClr val="tx1"/>
                          </a:solidFill>
                          <a:latin typeface="微软雅黑" panose="020B0503020204020204" pitchFamily="34" charset="-122"/>
                          <a:ea typeface="微软雅黑" panose="020B0503020204020204" pitchFamily="34" charset="-122"/>
                        </a:rPr>
                        <a:t>中职</a:t>
                      </a:r>
                    </a:p>
                  </a:txBody>
                  <a:tcPr marL="9239" marR="9239" marT="9239" marB="9239" anchor="ctr">
                    <a:lnL w="3175" cap="flat" cmpd="sng" algn="ctr">
                      <a:solidFill>
                        <a:schemeClr val="tx2"/>
                      </a:solidFill>
                      <a:prstDash val="solid"/>
                      <a:round/>
                      <a:headEnd type="none" w="med" len="med"/>
                      <a:tailEnd type="none" w="med" len="med"/>
                    </a:lnL>
                    <a:lnR w="12700" cap="flat" cmpd="sng" algn="ctr">
                      <a:solidFill>
                        <a:srgbClr val="5ABE9E"/>
                      </a:solid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rgbClr val="5ABE9E"/>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组合 93"/>
          <p:cNvGrpSpPr/>
          <p:nvPr/>
        </p:nvGrpSpPr>
        <p:grpSpPr>
          <a:xfrm>
            <a:off x="435533" y="356032"/>
            <a:ext cx="9306233" cy="1112920"/>
            <a:chOff x="435533" y="309778"/>
            <a:chExt cx="9306233" cy="1112920"/>
          </a:xfrm>
        </p:grpSpPr>
        <p:sp>
          <p:nvSpPr>
            <p:cNvPr id="95" name="TextBox 1"/>
            <p:cNvSpPr txBox="1"/>
            <p:nvPr/>
          </p:nvSpPr>
          <p:spPr>
            <a:xfrm>
              <a:off x="1300031" y="345480"/>
              <a:ext cx="8441735" cy="1077218"/>
            </a:xfrm>
            <a:prstGeom prst="rect">
              <a:avLst/>
            </a:prstGeom>
            <a:noFill/>
          </p:spPr>
          <p:txBody>
            <a:bodyPr wrap="none" rtlCol="0">
              <a:spAutoFit/>
            </a:bodyPr>
            <a:lstStyle/>
            <a:p>
              <a:r>
                <a:rPr lang="zh-CN" altLang="en-US" sz="3200" b="1" dirty="0">
                  <a:solidFill>
                    <a:srgbClr val="5ABE9E"/>
                  </a:solidFill>
                  <a:latin typeface="微软雅黑" panose="020B0503020204020204" pitchFamily="34" charset="-122"/>
                  <a:ea typeface="微软雅黑" panose="020B0503020204020204" pitchFamily="34" charset="-122"/>
                  <a:sym typeface="Arial" panose="020B0604020202090204"/>
                </a:rPr>
                <a:t>部分案例：家政类相关实训室</a:t>
              </a:r>
              <a:r>
                <a:rPr lang="zh-CN" altLang="en-US" sz="3200" dirty="0">
                  <a:solidFill>
                    <a:srgbClr val="5ABE9E"/>
                  </a:solidFill>
                  <a:latin typeface="微软雅黑" panose="020B0503020204020204" pitchFamily="34" charset="-122"/>
                  <a:ea typeface="微软雅黑" panose="020B0503020204020204" pitchFamily="34" charset="-122"/>
                  <a:sym typeface="Arial" panose="020B0604020202090204"/>
                </a:rPr>
                <a:t>（</a:t>
              </a:r>
              <a:r>
                <a:rPr lang="en-US" altLang="zh-CN" sz="3200" dirty="0">
                  <a:solidFill>
                    <a:srgbClr val="5ABE9E"/>
                  </a:solidFill>
                  <a:latin typeface="微软雅黑" panose="020B0503020204020204" pitchFamily="34" charset="-122"/>
                  <a:ea typeface="微软雅黑" panose="020B0503020204020204" pitchFamily="34" charset="-122"/>
                  <a:sym typeface="Arial" panose="020B0604020202090204"/>
                </a:rPr>
                <a:t>2020-2023</a:t>
              </a:r>
              <a:r>
                <a:rPr lang="zh-CN" altLang="en-US" sz="3200" dirty="0">
                  <a:solidFill>
                    <a:srgbClr val="5ABE9E"/>
                  </a:solidFill>
                  <a:latin typeface="微软雅黑" panose="020B0503020204020204" pitchFamily="34" charset="-122"/>
                  <a:ea typeface="微软雅黑" panose="020B0503020204020204" pitchFamily="34" charset="-122"/>
                  <a:sym typeface="Arial" panose="020B0604020202090204"/>
                </a:rPr>
                <a:t>）</a:t>
              </a:r>
            </a:p>
            <a:p>
              <a:endParaRPr lang="zh-CN" altLang="en-US" sz="3200" b="1" dirty="0">
                <a:solidFill>
                  <a:srgbClr val="5ABE9E"/>
                </a:solidFill>
                <a:latin typeface="微软雅黑" panose="020B0503020204020204" pitchFamily="34" charset="-122"/>
                <a:ea typeface="微软雅黑" panose="020B0503020204020204" pitchFamily="34" charset="-122"/>
                <a:sym typeface="Arial" panose="020B0604020202090204"/>
              </a:endParaRPr>
            </a:p>
          </p:txBody>
        </p:sp>
        <p:sp>
          <p:nvSpPr>
            <p:cNvPr id="96" name="椭圆 95"/>
            <p:cNvSpPr/>
            <p:nvPr/>
          </p:nvSpPr>
          <p:spPr>
            <a:xfrm>
              <a:off x="435533" y="309778"/>
              <a:ext cx="635002" cy="635002"/>
            </a:xfrm>
            <a:prstGeom prst="ellipse">
              <a:avLst/>
            </a:prstGeom>
            <a:solidFill>
              <a:srgbClr val="ED6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sp>
          <p:nvSpPr>
            <p:cNvPr id="99" name="椭圆 98"/>
            <p:cNvSpPr/>
            <p:nvPr/>
          </p:nvSpPr>
          <p:spPr>
            <a:xfrm>
              <a:off x="703129" y="309778"/>
              <a:ext cx="635002" cy="635002"/>
            </a:xfrm>
            <a:prstGeom prst="ellipse">
              <a:avLst/>
            </a:prstGeom>
            <a:solidFill>
              <a:srgbClr val="EE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EEDE9"/>
                </a:solidFill>
                <a:latin typeface="Arial" panose="020B0604020202090204"/>
                <a:ea typeface="微软雅黑" panose="020B0503020204020204" pitchFamily="34" charset="-122"/>
                <a:sym typeface="Arial" panose="020B0604020202090204"/>
              </a:endParaRPr>
            </a:p>
          </p:txBody>
        </p:sp>
      </p:grpSp>
      <p:sp>
        <p:nvSpPr>
          <p:cNvPr id="7" name="textbox 22"/>
          <p:cNvSpPr/>
          <p:nvPr/>
        </p:nvSpPr>
        <p:spPr>
          <a:xfrm>
            <a:off x="2789382" y="445242"/>
            <a:ext cx="8802791" cy="327660"/>
          </a:xfrm>
          <a:prstGeom prst="rect">
            <a:avLst/>
          </a:prstGeom>
          <a:ln>
            <a:noFill/>
          </a:ln>
        </p:spPr>
        <p:txBody>
          <a:bodyPr vert="horz" wrap="square" lIns="0" tIns="0" rIns="0" bIns="0" anchor="ctr"/>
          <a:lstStyle/>
          <a:p>
            <a:pPr algn="r" rtl="0" eaLnBrk="0">
              <a:lnSpc>
                <a:spcPct val="88000"/>
              </a:lnSpc>
            </a:pPr>
            <a:r>
              <a:rPr lang="en-US" altLang="zh-CN" sz="1865" dirty="0">
                <a:solidFill>
                  <a:srgbClr val="5ABE9E"/>
                </a:solidFill>
                <a:latin typeface="微软雅黑" panose="020B0503020204020204" pitchFamily="34" charset="-122"/>
                <a:ea typeface="微软雅黑" panose="020B0503020204020204" pitchFamily="34" charset="-122"/>
              </a:rPr>
              <a:t>……………………………</a:t>
            </a:r>
            <a:endParaRPr lang="zh-CN" altLang="en-US" sz="1865" dirty="0">
              <a:solidFill>
                <a:srgbClr val="5ABE9E"/>
              </a:solidFill>
              <a:latin typeface="微软雅黑" panose="020B0503020204020204" pitchFamily="34" charset="-122"/>
              <a:ea typeface="微软雅黑" panose="020B0503020204020204" pitchFamily="34" charset="-122"/>
            </a:endParaRPr>
          </a:p>
        </p:txBody>
      </p:sp>
      <p:sp>
        <p:nvSpPr>
          <p:cNvPr id="8" name="椭圆 7"/>
          <p:cNvSpPr/>
          <p:nvPr/>
        </p:nvSpPr>
        <p:spPr>
          <a:xfrm>
            <a:off x="11626300" y="613493"/>
            <a:ext cx="96000" cy="96000"/>
          </a:xfrm>
          <a:prstGeom prst="ellipse">
            <a:avLst/>
          </a:prstGeom>
          <a:noFill/>
          <a:ln w="19050">
            <a:solidFill>
              <a:srgbClr val="F9B4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aphicFrame>
        <p:nvGraphicFramePr>
          <p:cNvPr id="4" name="表格 3"/>
          <p:cNvGraphicFramePr>
            <a:graphicFrameLocks noGrp="1"/>
          </p:cNvGraphicFramePr>
          <p:nvPr>
            <p:custDataLst>
              <p:tags r:id="rId1"/>
            </p:custDataLst>
          </p:nvPr>
        </p:nvGraphicFramePr>
        <p:xfrm>
          <a:off x="584202" y="1493521"/>
          <a:ext cx="11007971" cy="4722139"/>
        </p:xfrm>
        <a:graphic>
          <a:graphicData uri="http://schemas.openxmlformats.org/drawingml/2006/table">
            <a:tbl>
              <a:tblPr>
                <a:tableStyleId>{5C22544A-7EE6-4342-B048-85BDC9FD1C3A}</a:tableStyleId>
              </a:tblPr>
              <a:tblGrid>
                <a:gridCol w="668549">
                  <a:extLst>
                    <a:ext uri="{9D8B030D-6E8A-4147-A177-3AD203B41FA5}">
                      <a16:colId xmlns:a16="http://schemas.microsoft.com/office/drawing/2014/main" val="20000"/>
                    </a:ext>
                  </a:extLst>
                </a:gridCol>
                <a:gridCol w="896173">
                  <a:extLst>
                    <a:ext uri="{9D8B030D-6E8A-4147-A177-3AD203B41FA5}">
                      <a16:colId xmlns:a16="http://schemas.microsoft.com/office/drawing/2014/main" val="20001"/>
                    </a:ext>
                  </a:extLst>
                </a:gridCol>
                <a:gridCol w="2429856">
                  <a:extLst>
                    <a:ext uri="{9D8B030D-6E8A-4147-A177-3AD203B41FA5}">
                      <a16:colId xmlns:a16="http://schemas.microsoft.com/office/drawing/2014/main" val="20002"/>
                    </a:ext>
                  </a:extLst>
                </a:gridCol>
                <a:gridCol w="5104051">
                  <a:extLst>
                    <a:ext uri="{9D8B030D-6E8A-4147-A177-3AD203B41FA5}">
                      <a16:colId xmlns:a16="http://schemas.microsoft.com/office/drawing/2014/main" val="20003"/>
                    </a:ext>
                  </a:extLst>
                </a:gridCol>
                <a:gridCol w="811013">
                  <a:extLst>
                    <a:ext uri="{9D8B030D-6E8A-4147-A177-3AD203B41FA5}">
                      <a16:colId xmlns:a16="http://schemas.microsoft.com/office/drawing/2014/main" val="20004"/>
                    </a:ext>
                  </a:extLst>
                </a:gridCol>
                <a:gridCol w="1098329">
                  <a:extLst>
                    <a:ext uri="{9D8B030D-6E8A-4147-A177-3AD203B41FA5}">
                      <a16:colId xmlns:a16="http://schemas.microsoft.com/office/drawing/2014/main" val="20005"/>
                    </a:ext>
                  </a:extLst>
                </a:gridCol>
              </a:tblGrid>
              <a:tr h="411573">
                <a:tc>
                  <a:txBody>
                    <a:bodyPr/>
                    <a:lstStyle/>
                    <a:p>
                      <a:pPr algn="ctr"/>
                      <a:r>
                        <a:rPr lang="zh-CN" sz="1600" b="1" i="0" kern="0" dirty="0">
                          <a:solidFill>
                            <a:schemeClr val="bg1"/>
                          </a:solidFill>
                          <a:latin typeface="微软雅黑" panose="020B0503020204020204" pitchFamily="34" charset="-122"/>
                          <a:ea typeface="微软雅黑" panose="020B0503020204020204" pitchFamily="34" charset="-122"/>
                        </a:rPr>
                        <a:t>序号</a:t>
                      </a:r>
                    </a:p>
                  </a:txBody>
                  <a:tcPr marL="12319" marR="12319" marT="12319" marB="12319" anchor="ctr">
                    <a:lnL w="12700" cap="flat" cmpd="sng" algn="ctr">
                      <a:solidFill>
                        <a:srgbClr val="5ABE9E"/>
                      </a:solidFill>
                      <a:prstDash val="solid"/>
                      <a:round/>
                      <a:headEnd type="none" w="med" len="med"/>
                      <a:tailEnd type="none" w="med" len="med"/>
                    </a:lnL>
                    <a:lnT w="12700" cap="flat" cmpd="sng" algn="ctr">
                      <a:solidFill>
                        <a:srgbClr val="5ABE9E"/>
                      </a:solidFill>
                      <a:prstDash val="solid"/>
                      <a:round/>
                      <a:headEnd type="none" w="med" len="med"/>
                      <a:tailEnd type="none" w="med" len="med"/>
                    </a:lnT>
                    <a:solidFill>
                      <a:srgbClr val="5ABE9E"/>
                    </a:solidFill>
                  </a:tcPr>
                </a:tc>
                <a:tc>
                  <a:txBody>
                    <a:bodyPr/>
                    <a:lstStyle/>
                    <a:p>
                      <a:pPr algn="ctr"/>
                      <a:r>
                        <a:rPr lang="zh-CN" sz="1600" b="1" i="0" kern="0" dirty="0">
                          <a:solidFill>
                            <a:schemeClr val="bg1"/>
                          </a:solidFill>
                          <a:latin typeface="微软雅黑" panose="020B0503020204020204" pitchFamily="34" charset="-122"/>
                          <a:ea typeface="微软雅黑" panose="020B0503020204020204" pitchFamily="34" charset="-122"/>
                        </a:rPr>
                        <a:t>区域</a:t>
                      </a:r>
                    </a:p>
                  </a:txBody>
                  <a:tcPr marL="12319" marR="12319" marT="12319" marB="12319" anchor="ctr">
                    <a:lnT w="12700" cap="flat" cmpd="sng" algn="ctr">
                      <a:solidFill>
                        <a:srgbClr val="5ABE9E"/>
                      </a:solidFill>
                      <a:prstDash val="solid"/>
                      <a:round/>
                      <a:headEnd type="none" w="med" len="med"/>
                      <a:tailEnd type="none" w="med" len="med"/>
                    </a:lnT>
                    <a:solidFill>
                      <a:srgbClr val="5ABE9E"/>
                    </a:solidFill>
                  </a:tcPr>
                </a:tc>
                <a:tc>
                  <a:txBody>
                    <a:bodyPr/>
                    <a:lstStyle/>
                    <a:p>
                      <a:pPr algn="ctr"/>
                      <a:r>
                        <a:rPr lang="zh-CN" sz="1600" b="1" i="0" kern="0" dirty="0">
                          <a:solidFill>
                            <a:schemeClr val="bg1"/>
                          </a:solidFill>
                          <a:latin typeface="微软雅黑" panose="020B0503020204020204" pitchFamily="34" charset="-122"/>
                          <a:ea typeface="微软雅黑" panose="020B0503020204020204" pitchFamily="34" charset="-122"/>
                        </a:rPr>
                        <a:t>学校名称</a:t>
                      </a:r>
                    </a:p>
                  </a:txBody>
                  <a:tcPr marL="12319" marR="12319" marT="12319" marB="12319" anchor="ctr">
                    <a:lnT w="12700" cap="flat" cmpd="sng" algn="ctr">
                      <a:solidFill>
                        <a:srgbClr val="5ABE9E"/>
                      </a:solidFill>
                      <a:prstDash val="solid"/>
                      <a:round/>
                      <a:headEnd type="none" w="med" len="med"/>
                      <a:tailEnd type="none" w="med" len="med"/>
                    </a:lnT>
                    <a:solidFill>
                      <a:srgbClr val="5ABE9E"/>
                    </a:solidFill>
                  </a:tcPr>
                </a:tc>
                <a:tc>
                  <a:txBody>
                    <a:bodyPr/>
                    <a:lstStyle/>
                    <a:p>
                      <a:pPr algn="ctr"/>
                      <a:r>
                        <a:rPr lang="zh-CN" sz="1600" b="1" i="0" kern="0" dirty="0">
                          <a:solidFill>
                            <a:schemeClr val="bg1"/>
                          </a:solidFill>
                          <a:latin typeface="微软雅黑" panose="020B0503020204020204" pitchFamily="34" charset="-122"/>
                          <a:ea typeface="微软雅黑" panose="020B0503020204020204" pitchFamily="34" charset="-122"/>
                        </a:rPr>
                        <a:t>项目</a:t>
                      </a:r>
                    </a:p>
                  </a:txBody>
                  <a:tcPr marL="12319" marR="12319" marT="12319" marB="12319" anchor="ctr">
                    <a:lnT w="12700" cap="flat" cmpd="sng" algn="ctr">
                      <a:solidFill>
                        <a:srgbClr val="5ABE9E"/>
                      </a:solidFill>
                      <a:prstDash val="solid"/>
                      <a:round/>
                      <a:headEnd type="none" w="med" len="med"/>
                      <a:tailEnd type="none" w="med" len="med"/>
                    </a:lnT>
                    <a:solidFill>
                      <a:srgbClr val="5ABE9E"/>
                    </a:solidFill>
                  </a:tcPr>
                </a:tc>
                <a:tc>
                  <a:txBody>
                    <a:bodyPr/>
                    <a:lstStyle/>
                    <a:p>
                      <a:pPr algn="ctr"/>
                      <a:r>
                        <a:rPr lang="zh-CN" sz="1600" b="1" i="0" kern="0" dirty="0">
                          <a:solidFill>
                            <a:schemeClr val="bg1"/>
                          </a:solidFill>
                          <a:latin typeface="微软雅黑" panose="020B0503020204020204" pitchFamily="34" charset="-122"/>
                          <a:ea typeface="微软雅黑" panose="020B0503020204020204" pitchFamily="34" charset="-122"/>
                        </a:rPr>
                        <a:t>年度</a:t>
                      </a:r>
                    </a:p>
                  </a:txBody>
                  <a:tcPr marL="12319" marR="12319" marT="12319" marB="12319" anchor="ctr">
                    <a:lnT w="12700" cap="flat" cmpd="sng" algn="ctr">
                      <a:solidFill>
                        <a:srgbClr val="5ABE9E"/>
                      </a:solidFill>
                      <a:prstDash val="solid"/>
                      <a:round/>
                      <a:headEnd type="none" w="med" len="med"/>
                      <a:tailEnd type="none" w="med" len="med"/>
                    </a:lnT>
                    <a:solidFill>
                      <a:srgbClr val="5ABE9E"/>
                    </a:solidFill>
                  </a:tcPr>
                </a:tc>
                <a:tc>
                  <a:txBody>
                    <a:bodyPr/>
                    <a:lstStyle/>
                    <a:p>
                      <a:pPr algn="ctr"/>
                      <a:r>
                        <a:rPr lang="zh-CN" sz="1600" b="1" i="0" kern="0" dirty="0">
                          <a:solidFill>
                            <a:schemeClr val="bg1"/>
                          </a:solidFill>
                          <a:latin typeface="微软雅黑" panose="020B0503020204020204" pitchFamily="34" charset="-122"/>
                          <a:ea typeface="微软雅黑" panose="020B0503020204020204" pitchFamily="34" charset="-122"/>
                        </a:rPr>
                        <a:t>学校性质</a:t>
                      </a:r>
                    </a:p>
                  </a:txBody>
                  <a:tcPr marL="12319" marR="12319" marT="12319" marB="12319" anchor="ctr">
                    <a:lnR w="12700" cap="flat" cmpd="sng" algn="ctr">
                      <a:solidFill>
                        <a:srgbClr val="5ABE9E"/>
                      </a:solidFill>
                      <a:prstDash val="solid"/>
                      <a:round/>
                      <a:headEnd type="none" w="med" len="med"/>
                      <a:tailEnd type="none" w="med" len="med"/>
                    </a:lnR>
                    <a:lnT w="12700" cap="flat" cmpd="sng" algn="ctr">
                      <a:solidFill>
                        <a:srgbClr val="5ABE9E"/>
                      </a:solidFill>
                      <a:prstDash val="solid"/>
                      <a:round/>
                      <a:headEnd type="none" w="med" len="med"/>
                      <a:tailEnd type="none" w="med" len="med"/>
                    </a:lnT>
                    <a:solidFill>
                      <a:srgbClr val="5ABE9E"/>
                    </a:solidFill>
                  </a:tcPr>
                </a:tc>
                <a:extLst>
                  <a:ext uri="{0D108BD9-81ED-4DB2-BD59-A6C34878D82A}">
                    <a16:rowId xmlns:a16="http://schemas.microsoft.com/office/drawing/2014/main" val="10000"/>
                  </a:ext>
                </a:extLst>
              </a:tr>
              <a:tr h="409352">
                <a:tc>
                  <a:txBody>
                    <a:bodyPr/>
                    <a:lstStyle/>
                    <a:p>
                      <a:pPr algn="ctr"/>
                      <a:r>
                        <a:rPr lang="en-US" sz="1300" kern="0" dirty="0">
                          <a:solidFill>
                            <a:schemeClr val="tx1"/>
                          </a:solidFill>
                          <a:latin typeface="Arial" panose="020B0604020202090204" pitchFamily="34" charset="0"/>
                          <a:ea typeface="微软雅黑" panose="020B0503020204020204" pitchFamily="34" charset="-122"/>
                        </a:rPr>
                        <a:t>11</a:t>
                      </a:r>
                    </a:p>
                  </a:txBody>
                  <a:tcPr marL="9239" marR="9239" marT="9239" marB="9239" anchor="ctr">
                    <a:lnL w="12700" cap="flat" cmpd="sng" algn="ctr">
                      <a:solidFill>
                        <a:srgbClr val="5ABE9E"/>
                      </a:solidFill>
                      <a:prstDash val="solid"/>
                      <a:round/>
                      <a:headEnd type="none" w="med" len="med"/>
                      <a:tailEnd type="none" w="med" len="med"/>
                    </a:lnL>
                    <a:lnR w="3175" cap="flat" cmpd="sng" algn="ctr">
                      <a:solidFill>
                        <a:schemeClr val="tx2"/>
                      </a:solidFill>
                      <a:prstDash val="solid"/>
                      <a:round/>
                      <a:headEnd type="none" w="med" len="med"/>
                      <a:tailEnd type="none" w="med" len="med"/>
                    </a:lnR>
                    <a:lnB w="3175" cap="flat" cmpd="sng" algn="ctr">
                      <a:solidFill>
                        <a:schemeClr val="tx2"/>
                      </a:solidFill>
                      <a:prstDash val="solid"/>
                      <a:round/>
                      <a:headEnd type="none" w="med" len="med"/>
                      <a:tailEnd type="none" w="med" len="med"/>
                    </a:lnB>
                    <a:solidFill>
                      <a:schemeClr val="bg1"/>
                    </a:solidFill>
                  </a:tcPr>
                </a:tc>
                <a:tc>
                  <a:txBody>
                    <a:bodyPr/>
                    <a:lstStyle/>
                    <a:p>
                      <a:pPr algn="ctr"/>
                      <a:r>
                        <a:rPr lang="zh-CN" sz="1300" kern="0" dirty="0">
                          <a:solidFill>
                            <a:schemeClr val="tx1"/>
                          </a:solidFill>
                          <a:latin typeface="Arial" panose="020B0604020202090204" pitchFamily="34" charset="0"/>
                          <a:ea typeface="微软雅黑" panose="020B0503020204020204" pitchFamily="34" charset="-122"/>
                        </a:rPr>
                        <a:t>山西</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B w="3175" cap="flat" cmpd="sng" algn="ctr">
                      <a:solidFill>
                        <a:schemeClr val="tx2"/>
                      </a:solidFill>
                      <a:prstDash val="solid"/>
                      <a:round/>
                      <a:headEnd type="none" w="med" len="med"/>
                      <a:tailEnd type="none" w="med" len="med"/>
                    </a:lnB>
                    <a:solidFill>
                      <a:schemeClr val="bg1"/>
                    </a:solidFill>
                  </a:tcPr>
                </a:tc>
                <a:tc>
                  <a:txBody>
                    <a:bodyPr/>
                    <a:lstStyle/>
                    <a:p>
                      <a:pPr algn="ctr"/>
                      <a:r>
                        <a:rPr lang="zh-CN" sz="1300" kern="0" dirty="0">
                          <a:solidFill>
                            <a:schemeClr val="tx1"/>
                          </a:solidFill>
                          <a:latin typeface="Arial" panose="020B0604020202090204" pitchFamily="34" charset="0"/>
                          <a:ea typeface="微软雅黑" panose="020B0503020204020204" pitchFamily="34" charset="-122"/>
                        </a:rPr>
                        <a:t>稷山县人力资源和社会保障局</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B w="3175" cap="flat" cmpd="sng" algn="ctr">
                      <a:solidFill>
                        <a:schemeClr val="tx2"/>
                      </a:solidFill>
                      <a:prstDash val="solid"/>
                      <a:round/>
                      <a:headEnd type="none" w="med" len="med"/>
                      <a:tailEnd type="none" w="med" len="med"/>
                    </a:lnB>
                    <a:solidFill>
                      <a:schemeClr val="bg1"/>
                    </a:solidFill>
                  </a:tcPr>
                </a:tc>
                <a:tc>
                  <a:txBody>
                    <a:bodyPr/>
                    <a:lstStyle/>
                    <a:p>
                      <a:pPr algn="ctr"/>
                      <a:r>
                        <a:rPr lang="zh-CN" sz="1300" kern="0" dirty="0">
                          <a:solidFill>
                            <a:schemeClr val="tx1"/>
                          </a:solidFill>
                          <a:latin typeface="Arial" panose="020B0604020202090204" pitchFamily="34" charset="0"/>
                          <a:ea typeface="微软雅黑" panose="020B0503020204020204" pitchFamily="34" charset="-122"/>
                        </a:rPr>
                        <a:t>稷山县公共实训基地设备项目</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B w="3175" cap="flat" cmpd="sng" algn="ctr">
                      <a:solidFill>
                        <a:schemeClr val="tx2"/>
                      </a:solidFill>
                      <a:prstDash val="solid"/>
                      <a:round/>
                      <a:headEnd type="none" w="med" len="med"/>
                      <a:tailEnd type="none" w="med" len="med"/>
                    </a:lnB>
                    <a:solidFill>
                      <a:schemeClr val="bg1"/>
                    </a:solidFill>
                  </a:tcPr>
                </a:tc>
                <a:tc>
                  <a:txBody>
                    <a:bodyPr/>
                    <a:lstStyle/>
                    <a:p>
                      <a:pPr algn="ctr"/>
                      <a:r>
                        <a:rPr lang="en-US" sz="1300" kern="0" dirty="0">
                          <a:solidFill>
                            <a:schemeClr val="tx1"/>
                          </a:solidFill>
                          <a:latin typeface="Arial" panose="020B0604020202090204" pitchFamily="34" charset="0"/>
                          <a:ea typeface="微软雅黑" panose="020B0503020204020204" pitchFamily="34" charset="-122"/>
                        </a:rPr>
                        <a:t>2023</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B w="3175" cap="flat" cmpd="sng" algn="ctr">
                      <a:solidFill>
                        <a:schemeClr val="tx2"/>
                      </a:solidFill>
                      <a:prstDash val="solid"/>
                      <a:round/>
                      <a:headEnd type="none" w="med" len="med"/>
                      <a:tailEnd type="none" w="med" len="med"/>
                    </a:lnB>
                    <a:solidFill>
                      <a:schemeClr val="bg1"/>
                    </a:solidFill>
                  </a:tcPr>
                </a:tc>
                <a:tc>
                  <a:txBody>
                    <a:bodyPr/>
                    <a:lstStyle/>
                    <a:p>
                      <a:pPr algn="ctr"/>
                      <a:r>
                        <a:rPr lang="zh-CN" sz="1300" kern="0" dirty="0">
                          <a:solidFill>
                            <a:schemeClr val="tx1"/>
                          </a:solidFill>
                          <a:latin typeface="Arial" panose="020B0604020202090204" pitchFamily="34" charset="0"/>
                          <a:ea typeface="微软雅黑" panose="020B0503020204020204" pitchFamily="34" charset="-122"/>
                        </a:rPr>
                        <a:t>人社</a:t>
                      </a:r>
                    </a:p>
                  </a:txBody>
                  <a:tcPr marL="9239" marR="9239" marT="9239" marB="9239" anchor="ctr">
                    <a:lnL w="3175" cap="flat" cmpd="sng" algn="ctr">
                      <a:solidFill>
                        <a:schemeClr val="tx2"/>
                      </a:solidFill>
                      <a:prstDash val="solid"/>
                      <a:round/>
                      <a:headEnd type="none" w="med" len="med"/>
                      <a:tailEnd type="none" w="med" len="med"/>
                    </a:lnL>
                    <a:lnR w="12700" cap="flat" cmpd="sng" algn="ctr">
                      <a:solidFill>
                        <a:srgbClr val="5ABE9E"/>
                      </a:solidFill>
                      <a:prstDash val="solid"/>
                      <a:round/>
                      <a:headEnd type="none" w="med" len="med"/>
                      <a:tailEnd type="none" w="med" len="med"/>
                    </a:lnR>
                    <a:lnB w="317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8559">
                <a:tc>
                  <a:txBody>
                    <a:bodyPr/>
                    <a:lstStyle/>
                    <a:p>
                      <a:pPr algn="ctr"/>
                      <a:r>
                        <a:rPr lang="en-US" sz="1300" kern="0">
                          <a:solidFill>
                            <a:schemeClr val="tx1"/>
                          </a:solidFill>
                          <a:latin typeface="Arial" panose="020B0604020202090204" pitchFamily="34" charset="0"/>
                          <a:ea typeface="微软雅黑" panose="020B0503020204020204" pitchFamily="34" charset="-122"/>
                        </a:rPr>
                        <a:t>12</a:t>
                      </a:r>
                    </a:p>
                  </a:txBody>
                  <a:tcPr marL="9239" marR="9239" marT="9239" marB="9239" anchor="ctr">
                    <a:lnL w="12700" cap="flat" cmpd="sng" algn="ctr">
                      <a:solidFill>
                        <a:srgbClr val="5ABE9E"/>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a:r>
                        <a:rPr lang="zh-CN" sz="1300" kern="0">
                          <a:solidFill>
                            <a:schemeClr val="tx1"/>
                          </a:solidFill>
                          <a:latin typeface="Arial" panose="020B0604020202090204" pitchFamily="34" charset="0"/>
                          <a:ea typeface="微软雅黑" panose="020B0503020204020204" pitchFamily="34" charset="-122"/>
                        </a:rPr>
                        <a:t>福建</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a:r>
                        <a:rPr lang="zh-CN" sz="1300" kern="0" dirty="0">
                          <a:solidFill>
                            <a:schemeClr val="tx1"/>
                          </a:solidFill>
                          <a:latin typeface="Arial" panose="020B0604020202090204" pitchFamily="34" charset="0"/>
                          <a:ea typeface="微软雅黑" panose="020B0503020204020204" pitchFamily="34" charset="-122"/>
                        </a:rPr>
                        <a:t>漳州市龙人艺文职业技术学校</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a:r>
                        <a:rPr lang="zh-CN" sz="1300" kern="0" dirty="0">
                          <a:solidFill>
                            <a:schemeClr val="tx1"/>
                          </a:solidFill>
                          <a:latin typeface="Arial" panose="020B0604020202090204" pitchFamily="34" charset="0"/>
                          <a:ea typeface="微软雅黑" panose="020B0503020204020204" pitchFamily="34" charset="-122"/>
                          <a:sym typeface="+mn-ea"/>
                        </a:rPr>
                        <a:t>婴幼儿托育实训室</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a:r>
                        <a:rPr lang="en-US" sz="1300" kern="0">
                          <a:solidFill>
                            <a:schemeClr val="tx1"/>
                          </a:solidFill>
                          <a:latin typeface="Arial" panose="020B0604020202090204" pitchFamily="34" charset="0"/>
                          <a:ea typeface="微软雅黑" panose="020B0503020204020204" pitchFamily="34" charset="-122"/>
                        </a:rPr>
                        <a:t>2023</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a:r>
                        <a:rPr lang="zh-CN" sz="1300" kern="0" dirty="0">
                          <a:solidFill>
                            <a:schemeClr val="tx1"/>
                          </a:solidFill>
                          <a:latin typeface="Arial" panose="020B0604020202090204" pitchFamily="34" charset="0"/>
                          <a:ea typeface="微软雅黑" panose="020B0503020204020204" pitchFamily="34" charset="-122"/>
                        </a:rPr>
                        <a:t>中职</a:t>
                      </a:r>
                    </a:p>
                  </a:txBody>
                  <a:tcPr marL="9239" marR="9239" marT="9239" marB="9239" anchor="ctr">
                    <a:lnL w="3175" cap="flat" cmpd="sng" algn="ctr">
                      <a:solidFill>
                        <a:schemeClr val="tx2"/>
                      </a:solidFill>
                      <a:prstDash val="solid"/>
                      <a:round/>
                      <a:headEnd type="none" w="med" len="med"/>
                      <a:tailEnd type="none" w="med" len="med"/>
                    </a:lnL>
                    <a:lnR w="12700" cap="flat" cmpd="sng" algn="ctr">
                      <a:solidFill>
                        <a:srgbClr val="5ABE9E"/>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2"/>
                  </a:ext>
                </a:extLst>
              </a:tr>
              <a:tr h="489299">
                <a:tc>
                  <a:txBody>
                    <a:bodyPr/>
                    <a:lstStyle/>
                    <a:p>
                      <a:pPr algn="ctr"/>
                      <a:r>
                        <a:rPr lang="en-US" sz="1300" kern="0" dirty="0">
                          <a:solidFill>
                            <a:schemeClr val="tx1"/>
                          </a:solidFill>
                          <a:latin typeface="Arial" panose="020B0604020202090204" pitchFamily="34" charset="0"/>
                          <a:ea typeface="微软雅黑" panose="020B0503020204020204" pitchFamily="34" charset="-122"/>
                        </a:rPr>
                        <a:t>13</a:t>
                      </a:r>
                    </a:p>
                  </a:txBody>
                  <a:tcPr marL="9239" marR="9239" marT="9239" marB="9239" anchor="ctr">
                    <a:lnL w="12700" cap="flat" cmpd="sng" algn="ctr">
                      <a:solidFill>
                        <a:srgbClr val="5ABE9E"/>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r>
                        <a:rPr lang="zh-CN" sz="1300" kern="0">
                          <a:solidFill>
                            <a:schemeClr val="tx1"/>
                          </a:solidFill>
                          <a:latin typeface="Arial" panose="020B0604020202090204" pitchFamily="34" charset="0"/>
                          <a:ea typeface="微软雅黑" panose="020B0503020204020204" pitchFamily="34" charset="-122"/>
                          <a:sym typeface="+mn-ea"/>
                        </a:rPr>
                        <a:t>河南</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r>
                        <a:rPr lang="zh-CN" sz="1300" kern="0">
                          <a:solidFill>
                            <a:schemeClr val="tx1"/>
                          </a:solidFill>
                          <a:latin typeface="Arial" panose="020B0604020202090204" pitchFamily="34" charset="0"/>
                          <a:ea typeface="微软雅黑" panose="020B0503020204020204" pitchFamily="34" charset="-122"/>
                        </a:rPr>
                        <a:t>郑州师范学院</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r>
                        <a:rPr lang="zh-CN" sz="1300" kern="0" dirty="0">
                          <a:solidFill>
                            <a:schemeClr val="tx1"/>
                          </a:solidFill>
                          <a:latin typeface="Arial" panose="020B0604020202090204" pitchFamily="34" charset="0"/>
                          <a:ea typeface="微软雅黑" panose="020B0503020204020204" pitchFamily="34" charset="-122"/>
                        </a:rPr>
                        <a:t>康养与家政服务高层次人才培养示范基地</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r>
                        <a:rPr lang="en-US" sz="1300" kern="0">
                          <a:solidFill>
                            <a:schemeClr val="tx1"/>
                          </a:solidFill>
                          <a:latin typeface="Arial" panose="020B0604020202090204" pitchFamily="34" charset="0"/>
                          <a:ea typeface="微软雅黑" panose="020B0503020204020204" pitchFamily="34" charset="-122"/>
                        </a:rPr>
                        <a:t>2023</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r>
                        <a:rPr lang="zh-CN" sz="1300" kern="0">
                          <a:solidFill>
                            <a:schemeClr val="tx1"/>
                          </a:solidFill>
                          <a:latin typeface="Arial" panose="020B0604020202090204" pitchFamily="34" charset="0"/>
                          <a:ea typeface="微软雅黑" panose="020B0503020204020204" pitchFamily="34" charset="-122"/>
                        </a:rPr>
                        <a:t>本科</a:t>
                      </a:r>
                    </a:p>
                  </a:txBody>
                  <a:tcPr marL="9239" marR="9239" marT="9239" marB="9239" anchor="ctr">
                    <a:lnL w="3175" cap="flat" cmpd="sng" algn="ctr">
                      <a:solidFill>
                        <a:schemeClr val="tx2"/>
                      </a:solidFill>
                      <a:prstDash val="solid"/>
                      <a:round/>
                      <a:headEnd type="none" w="med" len="med"/>
                      <a:tailEnd type="none" w="med" len="med"/>
                    </a:lnL>
                    <a:lnR w="12700" cap="flat" cmpd="sng" algn="ctr">
                      <a:solidFill>
                        <a:srgbClr val="5ABE9E"/>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38928">
                <a:tc>
                  <a:txBody>
                    <a:bodyPr/>
                    <a:lstStyle/>
                    <a:p>
                      <a:pPr algn="ctr"/>
                      <a:r>
                        <a:rPr lang="en-US" sz="1300" kern="0">
                          <a:solidFill>
                            <a:schemeClr val="tx1"/>
                          </a:solidFill>
                          <a:latin typeface="Arial" panose="020B0604020202090204" pitchFamily="34" charset="0"/>
                          <a:ea typeface="微软雅黑" panose="020B0503020204020204" pitchFamily="34" charset="-122"/>
                        </a:rPr>
                        <a:t>14</a:t>
                      </a:r>
                    </a:p>
                  </a:txBody>
                  <a:tcPr marL="9239" marR="9239" marT="9239" marB="9239" anchor="ctr">
                    <a:lnL w="12700" cap="flat" cmpd="sng" algn="ctr">
                      <a:solidFill>
                        <a:srgbClr val="5ABE9E"/>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a:r>
                        <a:rPr lang="zh-CN" sz="1300" kern="0" dirty="0">
                          <a:solidFill>
                            <a:schemeClr val="tx1"/>
                          </a:solidFill>
                          <a:latin typeface="Arial" panose="020B0604020202090204" pitchFamily="34" charset="0"/>
                          <a:ea typeface="微软雅黑" panose="020B0503020204020204" pitchFamily="34" charset="-122"/>
                        </a:rPr>
                        <a:t>江西</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a:r>
                        <a:rPr lang="zh-CN" sz="1300" kern="0" dirty="0">
                          <a:solidFill>
                            <a:schemeClr val="tx1"/>
                          </a:solidFill>
                          <a:latin typeface="Arial" panose="020B0604020202090204" pitchFamily="34" charset="0"/>
                          <a:ea typeface="微软雅黑" panose="020B0503020204020204" pitchFamily="34" charset="-122"/>
                        </a:rPr>
                        <a:t>东乡技工学校</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a:r>
                        <a:rPr lang="zh-CN" sz="1300" kern="0" dirty="0">
                          <a:solidFill>
                            <a:schemeClr val="tx1"/>
                          </a:solidFill>
                          <a:latin typeface="Arial" panose="020B0604020202090204" pitchFamily="34" charset="0"/>
                          <a:ea typeface="微软雅黑" panose="020B0503020204020204" pitchFamily="34" charset="-122"/>
                        </a:rPr>
                        <a:t>建筑财会社会化服务实训基地建设采购项目</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a:r>
                        <a:rPr lang="en-US" sz="1300" kern="0" dirty="0">
                          <a:solidFill>
                            <a:schemeClr val="tx1"/>
                          </a:solidFill>
                          <a:latin typeface="Arial" panose="020B0604020202090204" pitchFamily="34" charset="0"/>
                          <a:ea typeface="微软雅黑" panose="020B0503020204020204" pitchFamily="34" charset="-122"/>
                        </a:rPr>
                        <a:t>2023</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a:r>
                        <a:rPr lang="zh-CN" sz="1300" kern="0" dirty="0">
                          <a:solidFill>
                            <a:schemeClr val="tx1"/>
                          </a:solidFill>
                          <a:latin typeface="Arial" panose="020B0604020202090204" pitchFamily="34" charset="0"/>
                          <a:ea typeface="微软雅黑" panose="020B0503020204020204" pitchFamily="34" charset="-122"/>
                        </a:rPr>
                        <a:t>技校</a:t>
                      </a:r>
                    </a:p>
                  </a:txBody>
                  <a:tcPr marL="9239" marR="9239" marT="9239" marB="9239" anchor="ctr">
                    <a:lnL w="3175" cap="flat" cmpd="sng" algn="ctr">
                      <a:solidFill>
                        <a:schemeClr val="tx2"/>
                      </a:solidFill>
                      <a:prstDash val="solid"/>
                      <a:round/>
                      <a:headEnd type="none" w="med" len="med"/>
                      <a:tailEnd type="none" w="med" len="med"/>
                    </a:lnL>
                    <a:lnR w="12700" cap="flat" cmpd="sng" algn="ctr">
                      <a:solidFill>
                        <a:srgbClr val="5ABE9E"/>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4"/>
                  </a:ext>
                </a:extLst>
              </a:tr>
              <a:tr h="411573">
                <a:tc>
                  <a:txBody>
                    <a:bodyPr/>
                    <a:lstStyle/>
                    <a:p>
                      <a:pPr algn="ctr"/>
                      <a:r>
                        <a:rPr lang="en-US" sz="1300" kern="0" dirty="0">
                          <a:solidFill>
                            <a:schemeClr val="tx1"/>
                          </a:solidFill>
                          <a:latin typeface="Arial" panose="020B0604020202090204" pitchFamily="34" charset="0"/>
                          <a:ea typeface="微软雅黑" panose="020B0503020204020204" pitchFamily="34" charset="-122"/>
                        </a:rPr>
                        <a:t>15</a:t>
                      </a:r>
                    </a:p>
                  </a:txBody>
                  <a:tcPr marL="9239" marR="9239" marT="9239" marB="9239" anchor="ctr">
                    <a:lnL w="12700" cap="flat" cmpd="sng" algn="ctr">
                      <a:solidFill>
                        <a:srgbClr val="5ABE9E"/>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r>
                        <a:rPr lang="zh-CN" sz="1300" kern="0" dirty="0">
                          <a:solidFill>
                            <a:schemeClr val="tx1"/>
                          </a:solidFill>
                          <a:latin typeface="Arial" panose="020B0604020202090204" pitchFamily="34" charset="0"/>
                          <a:ea typeface="微软雅黑" panose="020B0503020204020204" pitchFamily="34" charset="-122"/>
                        </a:rPr>
                        <a:t>四川</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r>
                        <a:rPr lang="zh-CN" sz="1300" kern="0" dirty="0">
                          <a:solidFill>
                            <a:schemeClr val="tx1"/>
                          </a:solidFill>
                          <a:latin typeface="Arial" panose="020B0604020202090204" pitchFamily="34" charset="0"/>
                          <a:ea typeface="微软雅黑" panose="020B0503020204020204" pitchFamily="34" charset="-122"/>
                        </a:rPr>
                        <a:t>邻水县就业服务管理局</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r>
                        <a:rPr lang="zh-CN" sz="1300" kern="0" dirty="0">
                          <a:solidFill>
                            <a:schemeClr val="tx1"/>
                          </a:solidFill>
                          <a:latin typeface="Arial" panose="020B0604020202090204" pitchFamily="34" charset="0"/>
                          <a:ea typeface="微软雅黑" panose="020B0503020204020204" pitchFamily="34" charset="-122"/>
                        </a:rPr>
                        <a:t>邻水县公共实训基地设施设备采购</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r>
                        <a:rPr lang="en-US" sz="1300" kern="0" dirty="0">
                          <a:solidFill>
                            <a:schemeClr val="tx1"/>
                          </a:solidFill>
                          <a:latin typeface="Arial" panose="020B0604020202090204" pitchFamily="34" charset="0"/>
                          <a:ea typeface="微软雅黑" panose="020B0503020204020204" pitchFamily="34" charset="-122"/>
                        </a:rPr>
                        <a:t>2023</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r>
                        <a:rPr lang="zh-CN" sz="1300" kern="0" dirty="0">
                          <a:solidFill>
                            <a:schemeClr val="tx1"/>
                          </a:solidFill>
                          <a:latin typeface="Arial" panose="020B0604020202090204" pitchFamily="34" charset="0"/>
                          <a:ea typeface="微软雅黑" panose="020B0503020204020204" pitchFamily="34" charset="-122"/>
                        </a:rPr>
                        <a:t>人社</a:t>
                      </a:r>
                    </a:p>
                  </a:txBody>
                  <a:tcPr marL="9239" marR="9239" marT="9239" marB="9239" anchor="ctr">
                    <a:lnL w="3175" cap="flat" cmpd="sng" algn="ctr">
                      <a:solidFill>
                        <a:schemeClr val="tx2"/>
                      </a:solidFill>
                      <a:prstDash val="solid"/>
                      <a:round/>
                      <a:headEnd type="none" w="med" len="med"/>
                      <a:tailEnd type="none" w="med" len="med"/>
                    </a:lnL>
                    <a:lnR w="12700" cap="flat" cmpd="sng" algn="ctr">
                      <a:solidFill>
                        <a:srgbClr val="5ABE9E"/>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50133">
                <a:tc>
                  <a:txBody>
                    <a:bodyPr/>
                    <a:lstStyle/>
                    <a:p>
                      <a:pPr algn="ctr"/>
                      <a:r>
                        <a:rPr lang="en-US" sz="1300" kern="0">
                          <a:solidFill>
                            <a:schemeClr val="tx1"/>
                          </a:solidFill>
                          <a:latin typeface="Arial" panose="020B0604020202090204" pitchFamily="34" charset="0"/>
                          <a:ea typeface="微软雅黑" panose="020B0503020204020204" pitchFamily="34" charset="-122"/>
                        </a:rPr>
                        <a:t>16</a:t>
                      </a:r>
                    </a:p>
                  </a:txBody>
                  <a:tcPr marL="9239" marR="9239" marT="9239" marB="9239" anchor="ctr">
                    <a:lnL w="12700" cap="flat" cmpd="sng" algn="ctr">
                      <a:solidFill>
                        <a:srgbClr val="5ABE9E"/>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a:r>
                        <a:rPr lang="zh-CN" sz="1300" kern="0">
                          <a:solidFill>
                            <a:schemeClr val="tx1"/>
                          </a:solidFill>
                          <a:latin typeface="Arial" panose="020B0604020202090204" pitchFamily="34" charset="0"/>
                          <a:ea typeface="微软雅黑" panose="020B0503020204020204" pitchFamily="34" charset="-122"/>
                          <a:sym typeface="+mn-ea"/>
                        </a:rPr>
                        <a:t>北京</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a:r>
                        <a:rPr lang="zh-CN" sz="1300" kern="0" dirty="0">
                          <a:solidFill>
                            <a:schemeClr val="tx1"/>
                          </a:solidFill>
                          <a:latin typeface="Arial" panose="020B0604020202090204" pitchFamily="34" charset="0"/>
                          <a:ea typeface="微软雅黑" panose="020B0503020204020204" pitchFamily="34" charset="-122"/>
                          <a:sym typeface="+mn-ea"/>
                        </a:rPr>
                        <a:t>北京青年政治学院</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a:r>
                        <a:rPr lang="zh-CN" sz="1300" kern="0" dirty="0">
                          <a:solidFill>
                            <a:schemeClr val="tx1"/>
                          </a:solidFill>
                          <a:latin typeface="Arial" panose="020B0604020202090204" pitchFamily="34" charset="0"/>
                          <a:ea typeface="微软雅黑" panose="020B0503020204020204" pitchFamily="34" charset="-122"/>
                          <a:sym typeface="+mn-ea"/>
                        </a:rPr>
                        <a:t>智慧健康养老学院实训教学资源建设</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a:r>
                        <a:rPr lang="en-US" sz="1300" kern="0" dirty="0">
                          <a:solidFill>
                            <a:schemeClr val="tx1"/>
                          </a:solidFill>
                          <a:latin typeface="Arial" panose="020B0604020202090204" pitchFamily="34" charset="0"/>
                          <a:ea typeface="微软雅黑" panose="020B0503020204020204" pitchFamily="34" charset="-122"/>
                        </a:rPr>
                        <a:t>2023</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a:r>
                        <a:rPr lang="zh-CN" sz="1300" kern="0" dirty="0">
                          <a:solidFill>
                            <a:schemeClr val="tx1"/>
                          </a:solidFill>
                          <a:latin typeface="Arial" panose="020B0604020202090204" pitchFamily="34" charset="0"/>
                          <a:ea typeface="微软雅黑" panose="020B0503020204020204" pitchFamily="34" charset="-122"/>
                        </a:rPr>
                        <a:t>高职</a:t>
                      </a:r>
                    </a:p>
                  </a:txBody>
                  <a:tcPr marL="9239" marR="9239" marT="9239" marB="9239" anchor="ctr">
                    <a:lnL w="3175" cap="flat" cmpd="sng" algn="ctr">
                      <a:solidFill>
                        <a:schemeClr val="tx2"/>
                      </a:solidFill>
                      <a:prstDash val="solid"/>
                      <a:round/>
                      <a:headEnd type="none" w="med" len="med"/>
                      <a:tailEnd type="none" w="med" len="med"/>
                    </a:lnL>
                    <a:lnR w="12700" cap="flat" cmpd="sng" algn="ctr">
                      <a:solidFill>
                        <a:srgbClr val="5ABE9E"/>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6"/>
                  </a:ext>
                </a:extLst>
              </a:tr>
              <a:tr h="409352">
                <a:tc>
                  <a:txBody>
                    <a:bodyPr/>
                    <a:lstStyle/>
                    <a:p>
                      <a:pPr algn="ctr"/>
                      <a:r>
                        <a:rPr lang="en-US" sz="1300" kern="0" dirty="0">
                          <a:solidFill>
                            <a:schemeClr val="tx1"/>
                          </a:solidFill>
                          <a:latin typeface="Arial" panose="020B0604020202090204" pitchFamily="34" charset="0"/>
                          <a:ea typeface="微软雅黑" panose="020B0503020204020204" pitchFamily="34" charset="-122"/>
                        </a:rPr>
                        <a:t>17</a:t>
                      </a:r>
                    </a:p>
                  </a:txBody>
                  <a:tcPr marL="9239" marR="9239" marT="9239" marB="9239" anchor="ctr">
                    <a:lnL w="12700" cap="flat" cmpd="sng" algn="ctr">
                      <a:solidFill>
                        <a:srgbClr val="5ABE9E"/>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r>
                        <a:rPr lang="zh-CN" sz="1300" kern="0">
                          <a:solidFill>
                            <a:schemeClr val="tx1"/>
                          </a:solidFill>
                          <a:latin typeface="Arial" panose="020B0604020202090204" pitchFamily="34" charset="0"/>
                          <a:ea typeface="微软雅黑" panose="020B0503020204020204" pitchFamily="34" charset="-122"/>
                        </a:rPr>
                        <a:t>江苏</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r>
                        <a:rPr lang="zh-CN" sz="1300" kern="0">
                          <a:solidFill>
                            <a:schemeClr val="tx1"/>
                          </a:solidFill>
                          <a:latin typeface="Arial" panose="020B0604020202090204" pitchFamily="34" charset="0"/>
                          <a:ea typeface="微软雅黑" panose="020B0503020204020204" pitchFamily="34" charset="-122"/>
                        </a:rPr>
                        <a:t>江苏经贸职业技术学院</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r>
                        <a:rPr lang="zh-CN" sz="1300" kern="0">
                          <a:solidFill>
                            <a:schemeClr val="tx1"/>
                          </a:solidFill>
                          <a:latin typeface="Arial" panose="020B0604020202090204" pitchFamily="34" charset="0"/>
                          <a:ea typeface="微软雅黑" panose="020B0503020204020204" pitchFamily="34" charset="-122"/>
                          <a:sym typeface="+mn-ea"/>
                        </a:rPr>
                        <a:t>健康管理实训室设备</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r>
                        <a:rPr lang="en-US" sz="1300" kern="0">
                          <a:solidFill>
                            <a:schemeClr val="tx1"/>
                          </a:solidFill>
                          <a:latin typeface="Arial" panose="020B0604020202090204" pitchFamily="34" charset="0"/>
                          <a:ea typeface="微软雅黑" panose="020B0503020204020204" pitchFamily="34" charset="-122"/>
                        </a:rPr>
                        <a:t>2023</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r>
                        <a:rPr lang="zh-CN" sz="1300" kern="0" dirty="0">
                          <a:solidFill>
                            <a:schemeClr val="tx1"/>
                          </a:solidFill>
                          <a:latin typeface="Arial" panose="020B0604020202090204" pitchFamily="34" charset="0"/>
                          <a:ea typeface="微软雅黑" panose="020B0503020204020204" pitchFamily="34" charset="-122"/>
                        </a:rPr>
                        <a:t>高职</a:t>
                      </a:r>
                    </a:p>
                  </a:txBody>
                  <a:tcPr marL="9239" marR="9239" marT="9239" marB="9239" anchor="ctr">
                    <a:lnL w="3175" cap="flat" cmpd="sng" algn="ctr">
                      <a:solidFill>
                        <a:schemeClr val="tx2"/>
                      </a:solidFill>
                      <a:prstDash val="solid"/>
                      <a:round/>
                      <a:headEnd type="none" w="med" len="med"/>
                      <a:tailEnd type="none" w="med" len="med"/>
                    </a:lnL>
                    <a:lnR w="12700" cap="flat" cmpd="sng" algn="ctr">
                      <a:solidFill>
                        <a:srgbClr val="5ABE9E"/>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10833">
                <a:tc>
                  <a:txBody>
                    <a:bodyPr/>
                    <a:lstStyle/>
                    <a:p>
                      <a:pPr algn="ctr"/>
                      <a:r>
                        <a:rPr lang="en-US" sz="1300" kern="0">
                          <a:solidFill>
                            <a:schemeClr val="tx1"/>
                          </a:solidFill>
                          <a:latin typeface="Arial" panose="020B0604020202090204" pitchFamily="34" charset="0"/>
                          <a:ea typeface="微软雅黑" panose="020B0503020204020204" pitchFamily="34" charset="-122"/>
                        </a:rPr>
                        <a:t>18</a:t>
                      </a:r>
                    </a:p>
                  </a:txBody>
                  <a:tcPr marL="9239" marR="9239" marT="9239" marB="9239" anchor="ctr">
                    <a:lnL w="12700" cap="flat" cmpd="sng" algn="ctr">
                      <a:solidFill>
                        <a:srgbClr val="5ABE9E"/>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a:r>
                        <a:rPr lang="zh-CN" sz="1300" kern="0" dirty="0">
                          <a:solidFill>
                            <a:schemeClr val="tx1"/>
                          </a:solidFill>
                          <a:latin typeface="Arial" panose="020B0604020202090204" pitchFamily="34" charset="0"/>
                          <a:ea typeface="微软雅黑" panose="020B0503020204020204" pitchFamily="34" charset="-122"/>
                        </a:rPr>
                        <a:t>广东</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a:r>
                        <a:rPr lang="zh-CN" sz="1300" kern="0" dirty="0">
                          <a:solidFill>
                            <a:schemeClr val="tx1"/>
                          </a:solidFill>
                          <a:latin typeface="Arial" panose="020B0604020202090204" pitchFamily="34" charset="0"/>
                          <a:ea typeface="微软雅黑" panose="020B0503020204020204" pitchFamily="34" charset="-122"/>
                        </a:rPr>
                        <a:t>广州中医药大学健康服务与管理实验室仪器设备</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a:r>
                        <a:rPr lang="zh-CN" sz="1300" kern="0" dirty="0">
                          <a:solidFill>
                            <a:schemeClr val="tx1"/>
                          </a:solidFill>
                          <a:latin typeface="Arial" panose="020B0604020202090204" pitchFamily="34" charset="0"/>
                          <a:ea typeface="微软雅黑" panose="020B0503020204020204" pitchFamily="34" charset="-122"/>
                          <a:sym typeface="+mn-ea"/>
                        </a:rPr>
                        <a:t>健康服务与管理实验室仪器设备</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a:r>
                        <a:rPr lang="en-US" sz="1300" kern="0" dirty="0">
                          <a:solidFill>
                            <a:schemeClr val="tx1"/>
                          </a:solidFill>
                          <a:latin typeface="Arial" panose="020B0604020202090204" pitchFamily="34" charset="0"/>
                          <a:ea typeface="微软雅黑" panose="020B0503020204020204" pitchFamily="34" charset="-122"/>
                        </a:rPr>
                        <a:t>2023</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a:r>
                        <a:rPr lang="zh-CN" sz="1300" kern="0" dirty="0">
                          <a:solidFill>
                            <a:schemeClr val="tx1"/>
                          </a:solidFill>
                          <a:latin typeface="Arial" panose="020B0604020202090204" pitchFamily="34" charset="0"/>
                          <a:ea typeface="微软雅黑" panose="020B0503020204020204" pitchFamily="34" charset="-122"/>
                        </a:rPr>
                        <a:t>本科</a:t>
                      </a:r>
                    </a:p>
                  </a:txBody>
                  <a:tcPr marL="9239" marR="9239" marT="9239" marB="9239" anchor="ctr">
                    <a:lnL w="3175" cap="flat" cmpd="sng" algn="ctr">
                      <a:solidFill>
                        <a:schemeClr val="tx2"/>
                      </a:solidFill>
                      <a:prstDash val="solid"/>
                      <a:round/>
                      <a:headEnd type="none" w="med" len="med"/>
                      <a:tailEnd type="none" w="med" len="med"/>
                    </a:lnL>
                    <a:lnR w="12700" cap="flat" cmpd="sng" algn="ctr">
                      <a:solidFill>
                        <a:srgbClr val="5ABE9E"/>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8"/>
                  </a:ext>
                </a:extLst>
              </a:tr>
              <a:tr h="410093">
                <a:tc>
                  <a:txBody>
                    <a:bodyPr/>
                    <a:lstStyle/>
                    <a:p>
                      <a:pPr algn="ctr"/>
                      <a:r>
                        <a:rPr lang="en-US" sz="1300" kern="0" dirty="0">
                          <a:solidFill>
                            <a:schemeClr val="tx1"/>
                          </a:solidFill>
                          <a:latin typeface="Arial" panose="020B0604020202090204" pitchFamily="34" charset="0"/>
                          <a:ea typeface="微软雅黑" panose="020B0503020204020204" pitchFamily="34" charset="-122"/>
                        </a:rPr>
                        <a:t>19</a:t>
                      </a:r>
                    </a:p>
                  </a:txBody>
                  <a:tcPr marL="9239" marR="9239" marT="9239" marB="9239" anchor="ctr">
                    <a:lnL w="12700" cap="flat" cmpd="sng" algn="ctr">
                      <a:solidFill>
                        <a:srgbClr val="5ABE9E"/>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r>
                        <a:rPr lang="zh-CN" sz="1300" kern="0">
                          <a:solidFill>
                            <a:schemeClr val="tx1"/>
                          </a:solidFill>
                          <a:latin typeface="Arial" panose="020B0604020202090204" pitchFamily="34" charset="0"/>
                          <a:ea typeface="微软雅黑" panose="020B0503020204020204" pitchFamily="34" charset="-122"/>
                        </a:rPr>
                        <a:t>四川</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r>
                        <a:rPr lang="zh-CN" sz="1300" kern="0" dirty="0">
                          <a:solidFill>
                            <a:schemeClr val="tx1"/>
                          </a:solidFill>
                          <a:latin typeface="Arial" panose="020B0604020202090204" pitchFamily="34" charset="0"/>
                          <a:ea typeface="微软雅黑" panose="020B0503020204020204" pitchFamily="34" charset="-122"/>
                        </a:rPr>
                        <a:t> 四川职业技术学院</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r>
                        <a:rPr lang="zh-CN" sz="1300" kern="0" dirty="0">
                          <a:solidFill>
                            <a:schemeClr val="tx1"/>
                          </a:solidFill>
                          <a:latin typeface="Arial" panose="020B0604020202090204" pitchFamily="34" charset="0"/>
                          <a:ea typeface="微软雅黑" panose="020B0503020204020204" pitchFamily="34" charset="-122"/>
                        </a:rPr>
                        <a:t>教师教育系四个实训室建设采购项目</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r>
                        <a:rPr lang="en-US" sz="1300" kern="0" dirty="0">
                          <a:solidFill>
                            <a:schemeClr val="tx1"/>
                          </a:solidFill>
                          <a:latin typeface="Arial" panose="020B0604020202090204" pitchFamily="34" charset="0"/>
                          <a:ea typeface="微软雅黑" panose="020B0503020204020204" pitchFamily="34" charset="-122"/>
                        </a:rPr>
                        <a:t>2022</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r>
                        <a:rPr lang="zh-CN" sz="1300" kern="0" dirty="0">
                          <a:solidFill>
                            <a:schemeClr val="tx1"/>
                          </a:solidFill>
                          <a:latin typeface="Arial" panose="020B0604020202090204" pitchFamily="34" charset="0"/>
                          <a:ea typeface="微软雅黑" panose="020B0503020204020204" pitchFamily="34" charset="-122"/>
                        </a:rPr>
                        <a:t>高职</a:t>
                      </a:r>
                    </a:p>
                  </a:txBody>
                  <a:tcPr marL="9239" marR="9239" marT="9239" marB="9239" anchor="ctr">
                    <a:lnL w="3175" cap="flat" cmpd="sng" algn="ctr">
                      <a:solidFill>
                        <a:schemeClr val="tx2"/>
                      </a:solidFill>
                      <a:prstDash val="solid"/>
                      <a:round/>
                      <a:headEnd type="none" w="med" len="med"/>
                      <a:tailEnd type="none" w="med" len="med"/>
                    </a:lnL>
                    <a:lnR w="12700" cap="flat" cmpd="sng" algn="ctr">
                      <a:solidFill>
                        <a:srgbClr val="5ABE9E"/>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488559">
                <a:tc>
                  <a:txBody>
                    <a:bodyPr/>
                    <a:lstStyle/>
                    <a:p>
                      <a:pPr algn="ctr"/>
                      <a:r>
                        <a:rPr lang="en-US" sz="1300" kern="0">
                          <a:solidFill>
                            <a:schemeClr val="tx1"/>
                          </a:solidFill>
                          <a:latin typeface="Arial" panose="020B0604020202090204" pitchFamily="34" charset="0"/>
                          <a:ea typeface="微软雅黑" panose="020B0503020204020204" pitchFamily="34" charset="-122"/>
                        </a:rPr>
                        <a:t>20</a:t>
                      </a:r>
                    </a:p>
                  </a:txBody>
                  <a:tcPr marL="9239" marR="9239" marT="9239" marB="9239" anchor="ctr">
                    <a:lnL w="12700" cap="flat" cmpd="sng" algn="ctr">
                      <a:solidFill>
                        <a:srgbClr val="5ABE9E"/>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rgbClr val="5ABE9E"/>
                      </a:solidFill>
                      <a:prstDash val="solid"/>
                      <a:round/>
                      <a:headEnd type="none" w="med" len="med"/>
                      <a:tailEnd type="none" w="med" len="med"/>
                    </a:lnB>
                  </a:tcPr>
                </a:tc>
                <a:tc>
                  <a:txBody>
                    <a:bodyPr/>
                    <a:lstStyle/>
                    <a:p>
                      <a:pPr algn="ctr"/>
                      <a:r>
                        <a:rPr lang="zh-CN" sz="1300" kern="0">
                          <a:solidFill>
                            <a:schemeClr val="tx1"/>
                          </a:solidFill>
                          <a:latin typeface="Arial" panose="020B0604020202090204" pitchFamily="34" charset="0"/>
                          <a:ea typeface="微软雅黑" panose="020B0503020204020204" pitchFamily="34" charset="-122"/>
                        </a:rPr>
                        <a:t>山东</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rgbClr val="5ABE9E"/>
                      </a:solidFill>
                      <a:prstDash val="solid"/>
                      <a:round/>
                      <a:headEnd type="none" w="med" len="med"/>
                      <a:tailEnd type="none" w="med" len="med"/>
                    </a:lnB>
                  </a:tcPr>
                </a:tc>
                <a:tc>
                  <a:txBody>
                    <a:bodyPr/>
                    <a:lstStyle/>
                    <a:p>
                      <a:pPr algn="ctr"/>
                      <a:r>
                        <a:rPr lang="zh-CN" sz="1300" kern="0">
                          <a:effectLst/>
                          <a:latin typeface="微软雅黑" panose="020B0503020204020204" pitchFamily="34" charset="-122"/>
                          <a:ea typeface="微软雅黑" panose="020B0503020204020204" pitchFamily="34" charset="-122"/>
                          <a:cs typeface="微软雅黑" panose="020B0503020204020204" pitchFamily="34" charset="-122"/>
                          <a:sym typeface="+mn-ea"/>
                        </a:rPr>
                        <a:t>山东商业职业技术学院</a:t>
                      </a:r>
                      <a:endParaRPr lang="zh-CN" sz="1300" kern="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rgbClr val="5ABE9E"/>
                      </a:solidFill>
                      <a:prstDash val="solid"/>
                      <a:round/>
                      <a:headEnd type="none" w="med" len="med"/>
                      <a:tailEnd type="none" w="med" len="med"/>
                    </a:lnB>
                  </a:tcPr>
                </a:tc>
                <a:tc>
                  <a:txBody>
                    <a:bodyPr/>
                    <a:lstStyle/>
                    <a:p>
                      <a:pPr algn="ctr"/>
                      <a:r>
                        <a:rPr lang="zh-CN" sz="1300" kern="0">
                          <a:effectLst/>
                          <a:latin typeface="微软雅黑" panose="020B0503020204020204" pitchFamily="34" charset="-122"/>
                          <a:ea typeface="微软雅黑" panose="020B0503020204020204" pitchFamily="34" charset="-122"/>
                          <a:cs typeface="微软雅黑" panose="020B0503020204020204" pitchFamily="34" charset="-122"/>
                          <a:sym typeface="+mn-ea"/>
                        </a:rPr>
                        <a:t>智慧大健康建设项目</a:t>
                      </a:r>
                      <a:endParaRPr lang="zh-CN" sz="1300" kern="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rgbClr val="5ABE9E"/>
                      </a:solidFill>
                      <a:prstDash val="solid"/>
                      <a:round/>
                      <a:headEnd type="none" w="med" len="med"/>
                      <a:tailEnd type="none" w="med" len="med"/>
                    </a:lnB>
                  </a:tcPr>
                </a:tc>
                <a:tc>
                  <a:txBody>
                    <a:bodyPr/>
                    <a:lstStyle/>
                    <a:p>
                      <a:pPr algn="ctr"/>
                      <a:r>
                        <a:rPr lang="en-US" sz="1300" kern="0" dirty="0">
                          <a:solidFill>
                            <a:schemeClr val="tx1"/>
                          </a:solidFill>
                          <a:latin typeface="Arial" panose="020B0604020202090204" pitchFamily="34" charset="0"/>
                          <a:ea typeface="微软雅黑" panose="020B0503020204020204" pitchFamily="34" charset="-122"/>
                        </a:rPr>
                        <a:t>2021</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rgbClr val="5ABE9E"/>
                      </a:solidFill>
                      <a:prstDash val="solid"/>
                      <a:round/>
                      <a:headEnd type="none" w="med" len="med"/>
                      <a:tailEnd type="none" w="med" len="med"/>
                    </a:lnB>
                  </a:tcPr>
                </a:tc>
                <a:tc>
                  <a:txBody>
                    <a:bodyPr/>
                    <a:lstStyle/>
                    <a:p>
                      <a:pPr algn="ctr"/>
                      <a:r>
                        <a:rPr lang="zh-CN" sz="1300" kern="0" dirty="0">
                          <a:solidFill>
                            <a:schemeClr val="tx1"/>
                          </a:solidFill>
                          <a:latin typeface="Arial" panose="020B0604020202090204" pitchFamily="34" charset="0"/>
                          <a:ea typeface="微软雅黑" panose="020B0503020204020204" pitchFamily="34" charset="-122"/>
                        </a:rPr>
                        <a:t>高职</a:t>
                      </a:r>
                    </a:p>
                  </a:txBody>
                  <a:tcPr marL="9239" marR="9239" marT="9239" marB="9239" anchor="ctr">
                    <a:lnL w="3175" cap="flat" cmpd="sng" algn="ctr">
                      <a:solidFill>
                        <a:schemeClr val="tx2"/>
                      </a:solidFill>
                      <a:prstDash val="solid"/>
                      <a:round/>
                      <a:headEnd type="none" w="med" len="med"/>
                      <a:tailEnd type="none" w="med" len="med"/>
                    </a:lnL>
                    <a:lnR w="12700" cap="flat" cmpd="sng" algn="ctr">
                      <a:solidFill>
                        <a:srgbClr val="5ABE9E"/>
                      </a:solid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rgbClr val="5ABE9E"/>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组合 93"/>
          <p:cNvGrpSpPr/>
          <p:nvPr/>
        </p:nvGrpSpPr>
        <p:grpSpPr>
          <a:xfrm>
            <a:off x="435533" y="356032"/>
            <a:ext cx="9306233" cy="1112920"/>
            <a:chOff x="435533" y="309778"/>
            <a:chExt cx="9306233" cy="1112920"/>
          </a:xfrm>
        </p:grpSpPr>
        <p:sp>
          <p:nvSpPr>
            <p:cNvPr id="95" name="TextBox 1"/>
            <p:cNvSpPr txBox="1"/>
            <p:nvPr/>
          </p:nvSpPr>
          <p:spPr>
            <a:xfrm>
              <a:off x="1300031" y="345480"/>
              <a:ext cx="8441735" cy="1077218"/>
            </a:xfrm>
            <a:prstGeom prst="rect">
              <a:avLst/>
            </a:prstGeom>
            <a:noFill/>
          </p:spPr>
          <p:txBody>
            <a:bodyPr wrap="none" rtlCol="0">
              <a:spAutoFit/>
            </a:bodyPr>
            <a:lstStyle/>
            <a:p>
              <a:r>
                <a:rPr lang="zh-CN" altLang="en-US" sz="3200" b="1" dirty="0">
                  <a:solidFill>
                    <a:srgbClr val="5ABE9E"/>
                  </a:solidFill>
                  <a:latin typeface="微软雅黑" panose="020B0503020204020204" pitchFamily="34" charset="-122"/>
                  <a:ea typeface="微软雅黑" panose="020B0503020204020204" pitchFamily="34" charset="-122"/>
                  <a:sym typeface="Arial" panose="020B0604020202090204"/>
                </a:rPr>
                <a:t>部分案例：家政类相关实训室</a:t>
              </a:r>
              <a:r>
                <a:rPr lang="zh-CN" altLang="en-US" sz="3200" dirty="0">
                  <a:solidFill>
                    <a:srgbClr val="5ABE9E"/>
                  </a:solidFill>
                  <a:latin typeface="微软雅黑" panose="020B0503020204020204" pitchFamily="34" charset="-122"/>
                  <a:ea typeface="微软雅黑" panose="020B0503020204020204" pitchFamily="34" charset="-122"/>
                  <a:sym typeface="Arial" panose="020B0604020202090204"/>
                </a:rPr>
                <a:t>（</a:t>
              </a:r>
              <a:r>
                <a:rPr lang="en-US" altLang="zh-CN" sz="3200" dirty="0">
                  <a:solidFill>
                    <a:srgbClr val="5ABE9E"/>
                  </a:solidFill>
                  <a:latin typeface="微软雅黑" panose="020B0503020204020204" pitchFamily="34" charset="-122"/>
                  <a:ea typeface="微软雅黑" panose="020B0503020204020204" pitchFamily="34" charset="-122"/>
                  <a:sym typeface="Arial" panose="020B0604020202090204"/>
                </a:rPr>
                <a:t>2020-2023</a:t>
              </a:r>
              <a:r>
                <a:rPr lang="zh-CN" altLang="en-US" sz="3200" dirty="0">
                  <a:solidFill>
                    <a:srgbClr val="5ABE9E"/>
                  </a:solidFill>
                  <a:latin typeface="微软雅黑" panose="020B0503020204020204" pitchFamily="34" charset="-122"/>
                  <a:ea typeface="微软雅黑" panose="020B0503020204020204" pitchFamily="34" charset="-122"/>
                  <a:sym typeface="Arial" panose="020B0604020202090204"/>
                </a:rPr>
                <a:t>）</a:t>
              </a:r>
            </a:p>
            <a:p>
              <a:endParaRPr lang="zh-CN" altLang="en-US" sz="3200" b="1" dirty="0">
                <a:solidFill>
                  <a:srgbClr val="5ABE9E"/>
                </a:solidFill>
                <a:latin typeface="微软雅黑" panose="020B0503020204020204" pitchFamily="34" charset="-122"/>
                <a:ea typeface="微软雅黑" panose="020B0503020204020204" pitchFamily="34" charset="-122"/>
                <a:sym typeface="Arial" panose="020B0604020202090204"/>
              </a:endParaRPr>
            </a:p>
          </p:txBody>
        </p:sp>
        <p:sp>
          <p:nvSpPr>
            <p:cNvPr id="96" name="椭圆 95"/>
            <p:cNvSpPr/>
            <p:nvPr/>
          </p:nvSpPr>
          <p:spPr>
            <a:xfrm>
              <a:off x="435533" y="309778"/>
              <a:ext cx="635002" cy="635002"/>
            </a:xfrm>
            <a:prstGeom prst="ellipse">
              <a:avLst/>
            </a:prstGeom>
            <a:solidFill>
              <a:srgbClr val="ED6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6568"/>
                </a:solidFill>
                <a:latin typeface="Arial" panose="020B0604020202090204"/>
                <a:ea typeface="微软雅黑" panose="020B0503020204020204" pitchFamily="34" charset="-122"/>
                <a:sym typeface="Arial" panose="020B0604020202090204"/>
              </a:endParaRPr>
            </a:p>
          </p:txBody>
        </p:sp>
        <p:sp>
          <p:nvSpPr>
            <p:cNvPr id="99" name="椭圆 98"/>
            <p:cNvSpPr/>
            <p:nvPr/>
          </p:nvSpPr>
          <p:spPr>
            <a:xfrm>
              <a:off x="703129" y="309778"/>
              <a:ext cx="635002" cy="635002"/>
            </a:xfrm>
            <a:prstGeom prst="ellipse">
              <a:avLst/>
            </a:prstGeom>
            <a:solidFill>
              <a:srgbClr val="EE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EEDE9"/>
                </a:solidFill>
                <a:latin typeface="Arial" panose="020B0604020202090204"/>
                <a:ea typeface="微软雅黑" panose="020B0503020204020204" pitchFamily="34" charset="-122"/>
                <a:sym typeface="Arial" panose="020B0604020202090204"/>
              </a:endParaRPr>
            </a:p>
          </p:txBody>
        </p:sp>
      </p:grpSp>
      <p:sp>
        <p:nvSpPr>
          <p:cNvPr id="7" name="textbox 22"/>
          <p:cNvSpPr/>
          <p:nvPr/>
        </p:nvSpPr>
        <p:spPr>
          <a:xfrm>
            <a:off x="2789382" y="445242"/>
            <a:ext cx="8802791" cy="327660"/>
          </a:xfrm>
          <a:prstGeom prst="rect">
            <a:avLst/>
          </a:prstGeom>
          <a:ln>
            <a:noFill/>
          </a:ln>
        </p:spPr>
        <p:txBody>
          <a:bodyPr vert="horz" wrap="square" lIns="0" tIns="0" rIns="0" bIns="0" anchor="ctr"/>
          <a:lstStyle/>
          <a:p>
            <a:pPr algn="r" rtl="0" eaLnBrk="0">
              <a:lnSpc>
                <a:spcPct val="88000"/>
              </a:lnSpc>
            </a:pPr>
            <a:r>
              <a:rPr lang="en-US" altLang="zh-CN" sz="1865" dirty="0">
                <a:solidFill>
                  <a:srgbClr val="5ABE9E"/>
                </a:solidFill>
                <a:latin typeface="微软雅黑" panose="020B0503020204020204" pitchFamily="34" charset="-122"/>
                <a:ea typeface="微软雅黑" panose="020B0503020204020204" pitchFamily="34" charset="-122"/>
              </a:rPr>
              <a:t>……………………………</a:t>
            </a:r>
            <a:endParaRPr lang="zh-CN" altLang="en-US" sz="1865" dirty="0">
              <a:solidFill>
                <a:srgbClr val="5ABE9E"/>
              </a:solidFill>
              <a:latin typeface="微软雅黑" panose="020B0503020204020204" pitchFamily="34" charset="-122"/>
              <a:ea typeface="微软雅黑" panose="020B0503020204020204" pitchFamily="34" charset="-122"/>
            </a:endParaRPr>
          </a:p>
        </p:txBody>
      </p:sp>
      <p:sp>
        <p:nvSpPr>
          <p:cNvPr id="8" name="椭圆 7"/>
          <p:cNvSpPr/>
          <p:nvPr/>
        </p:nvSpPr>
        <p:spPr>
          <a:xfrm>
            <a:off x="11626300" y="613493"/>
            <a:ext cx="96000" cy="96000"/>
          </a:xfrm>
          <a:prstGeom prst="ellipse">
            <a:avLst/>
          </a:prstGeom>
          <a:noFill/>
          <a:ln w="19050">
            <a:solidFill>
              <a:srgbClr val="F9B4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aphicFrame>
        <p:nvGraphicFramePr>
          <p:cNvPr id="4" name="表格 3"/>
          <p:cNvGraphicFramePr>
            <a:graphicFrameLocks noGrp="1"/>
          </p:cNvGraphicFramePr>
          <p:nvPr>
            <p:custDataLst>
              <p:tags r:id="rId1"/>
            </p:custDataLst>
          </p:nvPr>
        </p:nvGraphicFramePr>
        <p:xfrm>
          <a:off x="584202" y="1493521"/>
          <a:ext cx="11007971" cy="4718254"/>
        </p:xfrm>
        <a:graphic>
          <a:graphicData uri="http://schemas.openxmlformats.org/drawingml/2006/table">
            <a:tbl>
              <a:tblPr>
                <a:tableStyleId>{5C22544A-7EE6-4342-B048-85BDC9FD1C3A}</a:tableStyleId>
              </a:tblPr>
              <a:tblGrid>
                <a:gridCol w="668549">
                  <a:extLst>
                    <a:ext uri="{9D8B030D-6E8A-4147-A177-3AD203B41FA5}">
                      <a16:colId xmlns:a16="http://schemas.microsoft.com/office/drawing/2014/main" val="20000"/>
                    </a:ext>
                  </a:extLst>
                </a:gridCol>
                <a:gridCol w="896173">
                  <a:extLst>
                    <a:ext uri="{9D8B030D-6E8A-4147-A177-3AD203B41FA5}">
                      <a16:colId xmlns:a16="http://schemas.microsoft.com/office/drawing/2014/main" val="20001"/>
                    </a:ext>
                  </a:extLst>
                </a:gridCol>
                <a:gridCol w="2429856">
                  <a:extLst>
                    <a:ext uri="{9D8B030D-6E8A-4147-A177-3AD203B41FA5}">
                      <a16:colId xmlns:a16="http://schemas.microsoft.com/office/drawing/2014/main" val="20002"/>
                    </a:ext>
                  </a:extLst>
                </a:gridCol>
                <a:gridCol w="5104051">
                  <a:extLst>
                    <a:ext uri="{9D8B030D-6E8A-4147-A177-3AD203B41FA5}">
                      <a16:colId xmlns:a16="http://schemas.microsoft.com/office/drawing/2014/main" val="20003"/>
                    </a:ext>
                  </a:extLst>
                </a:gridCol>
                <a:gridCol w="811013">
                  <a:extLst>
                    <a:ext uri="{9D8B030D-6E8A-4147-A177-3AD203B41FA5}">
                      <a16:colId xmlns:a16="http://schemas.microsoft.com/office/drawing/2014/main" val="20004"/>
                    </a:ext>
                  </a:extLst>
                </a:gridCol>
                <a:gridCol w="1098329">
                  <a:extLst>
                    <a:ext uri="{9D8B030D-6E8A-4147-A177-3AD203B41FA5}">
                      <a16:colId xmlns:a16="http://schemas.microsoft.com/office/drawing/2014/main" val="20005"/>
                    </a:ext>
                  </a:extLst>
                </a:gridCol>
              </a:tblGrid>
              <a:tr h="411573">
                <a:tc>
                  <a:txBody>
                    <a:bodyPr/>
                    <a:lstStyle/>
                    <a:p>
                      <a:pPr algn="ctr"/>
                      <a:r>
                        <a:rPr lang="zh-CN" sz="1600" b="1" i="0" kern="0" dirty="0">
                          <a:solidFill>
                            <a:schemeClr val="bg1"/>
                          </a:solidFill>
                          <a:latin typeface="微软雅黑" panose="020B0503020204020204" pitchFamily="34" charset="-122"/>
                          <a:ea typeface="微软雅黑" panose="020B0503020204020204" pitchFamily="34" charset="-122"/>
                        </a:rPr>
                        <a:t>序号</a:t>
                      </a:r>
                    </a:p>
                  </a:txBody>
                  <a:tcPr marL="12319" marR="12319" marT="12319" marB="12319" anchor="ctr">
                    <a:lnL w="12700" cap="flat" cmpd="sng" algn="ctr">
                      <a:solidFill>
                        <a:srgbClr val="5ABE9E"/>
                      </a:solidFill>
                      <a:prstDash val="solid"/>
                      <a:round/>
                      <a:headEnd type="none" w="med" len="med"/>
                      <a:tailEnd type="none" w="med" len="med"/>
                    </a:lnL>
                    <a:lnT w="12700" cap="flat" cmpd="sng" algn="ctr">
                      <a:solidFill>
                        <a:srgbClr val="5ABE9E"/>
                      </a:solidFill>
                      <a:prstDash val="solid"/>
                      <a:round/>
                      <a:headEnd type="none" w="med" len="med"/>
                      <a:tailEnd type="none" w="med" len="med"/>
                    </a:lnT>
                    <a:solidFill>
                      <a:srgbClr val="5ABE9E"/>
                    </a:solidFill>
                  </a:tcPr>
                </a:tc>
                <a:tc>
                  <a:txBody>
                    <a:bodyPr/>
                    <a:lstStyle/>
                    <a:p>
                      <a:pPr algn="ctr"/>
                      <a:r>
                        <a:rPr lang="zh-CN" sz="1600" b="1" i="0" kern="0" dirty="0">
                          <a:solidFill>
                            <a:schemeClr val="bg1"/>
                          </a:solidFill>
                          <a:latin typeface="微软雅黑" panose="020B0503020204020204" pitchFamily="34" charset="-122"/>
                          <a:ea typeface="微软雅黑" panose="020B0503020204020204" pitchFamily="34" charset="-122"/>
                        </a:rPr>
                        <a:t>区域</a:t>
                      </a:r>
                    </a:p>
                  </a:txBody>
                  <a:tcPr marL="12319" marR="12319" marT="12319" marB="12319" anchor="ctr">
                    <a:lnT w="12700" cap="flat" cmpd="sng" algn="ctr">
                      <a:solidFill>
                        <a:srgbClr val="5ABE9E"/>
                      </a:solidFill>
                      <a:prstDash val="solid"/>
                      <a:round/>
                      <a:headEnd type="none" w="med" len="med"/>
                      <a:tailEnd type="none" w="med" len="med"/>
                    </a:lnT>
                    <a:solidFill>
                      <a:srgbClr val="5ABE9E"/>
                    </a:solidFill>
                  </a:tcPr>
                </a:tc>
                <a:tc>
                  <a:txBody>
                    <a:bodyPr/>
                    <a:lstStyle/>
                    <a:p>
                      <a:pPr algn="ctr"/>
                      <a:r>
                        <a:rPr lang="zh-CN" sz="1600" b="1" i="0" kern="0" dirty="0">
                          <a:solidFill>
                            <a:schemeClr val="bg1"/>
                          </a:solidFill>
                          <a:latin typeface="微软雅黑" panose="020B0503020204020204" pitchFamily="34" charset="-122"/>
                          <a:ea typeface="微软雅黑" panose="020B0503020204020204" pitchFamily="34" charset="-122"/>
                        </a:rPr>
                        <a:t>学校名称</a:t>
                      </a:r>
                    </a:p>
                  </a:txBody>
                  <a:tcPr marL="12319" marR="12319" marT="12319" marB="12319" anchor="ctr">
                    <a:lnT w="12700" cap="flat" cmpd="sng" algn="ctr">
                      <a:solidFill>
                        <a:srgbClr val="5ABE9E"/>
                      </a:solidFill>
                      <a:prstDash val="solid"/>
                      <a:round/>
                      <a:headEnd type="none" w="med" len="med"/>
                      <a:tailEnd type="none" w="med" len="med"/>
                    </a:lnT>
                    <a:solidFill>
                      <a:srgbClr val="5ABE9E"/>
                    </a:solidFill>
                  </a:tcPr>
                </a:tc>
                <a:tc>
                  <a:txBody>
                    <a:bodyPr/>
                    <a:lstStyle/>
                    <a:p>
                      <a:pPr algn="ctr"/>
                      <a:r>
                        <a:rPr lang="zh-CN" sz="1600" b="1" i="0" kern="0" dirty="0">
                          <a:solidFill>
                            <a:schemeClr val="bg1"/>
                          </a:solidFill>
                          <a:latin typeface="微软雅黑" panose="020B0503020204020204" pitchFamily="34" charset="-122"/>
                          <a:ea typeface="微软雅黑" panose="020B0503020204020204" pitchFamily="34" charset="-122"/>
                        </a:rPr>
                        <a:t>项目</a:t>
                      </a:r>
                    </a:p>
                  </a:txBody>
                  <a:tcPr marL="12319" marR="12319" marT="12319" marB="12319" anchor="ctr">
                    <a:lnT w="12700" cap="flat" cmpd="sng" algn="ctr">
                      <a:solidFill>
                        <a:srgbClr val="5ABE9E"/>
                      </a:solidFill>
                      <a:prstDash val="solid"/>
                      <a:round/>
                      <a:headEnd type="none" w="med" len="med"/>
                      <a:tailEnd type="none" w="med" len="med"/>
                    </a:lnT>
                    <a:solidFill>
                      <a:srgbClr val="5ABE9E"/>
                    </a:solidFill>
                  </a:tcPr>
                </a:tc>
                <a:tc>
                  <a:txBody>
                    <a:bodyPr/>
                    <a:lstStyle/>
                    <a:p>
                      <a:pPr algn="ctr"/>
                      <a:r>
                        <a:rPr lang="zh-CN" sz="1600" b="1" i="0" kern="0" dirty="0">
                          <a:solidFill>
                            <a:schemeClr val="bg1"/>
                          </a:solidFill>
                          <a:latin typeface="微软雅黑" panose="020B0503020204020204" pitchFamily="34" charset="-122"/>
                          <a:ea typeface="微软雅黑" panose="020B0503020204020204" pitchFamily="34" charset="-122"/>
                        </a:rPr>
                        <a:t>年度</a:t>
                      </a:r>
                    </a:p>
                  </a:txBody>
                  <a:tcPr marL="12319" marR="12319" marT="12319" marB="12319" anchor="ctr">
                    <a:lnT w="12700" cap="flat" cmpd="sng" algn="ctr">
                      <a:solidFill>
                        <a:srgbClr val="5ABE9E"/>
                      </a:solidFill>
                      <a:prstDash val="solid"/>
                      <a:round/>
                      <a:headEnd type="none" w="med" len="med"/>
                      <a:tailEnd type="none" w="med" len="med"/>
                    </a:lnT>
                    <a:solidFill>
                      <a:srgbClr val="5ABE9E"/>
                    </a:solidFill>
                  </a:tcPr>
                </a:tc>
                <a:tc>
                  <a:txBody>
                    <a:bodyPr/>
                    <a:lstStyle/>
                    <a:p>
                      <a:pPr algn="ctr"/>
                      <a:r>
                        <a:rPr lang="zh-CN" sz="1600" b="1" i="0" kern="0" dirty="0">
                          <a:solidFill>
                            <a:schemeClr val="bg1"/>
                          </a:solidFill>
                          <a:latin typeface="微软雅黑" panose="020B0503020204020204" pitchFamily="34" charset="-122"/>
                          <a:ea typeface="微软雅黑" panose="020B0503020204020204" pitchFamily="34" charset="-122"/>
                        </a:rPr>
                        <a:t>学校性质</a:t>
                      </a:r>
                    </a:p>
                  </a:txBody>
                  <a:tcPr marL="12319" marR="12319" marT="12319" marB="12319" anchor="ctr">
                    <a:lnR w="12700" cap="flat" cmpd="sng" algn="ctr">
                      <a:solidFill>
                        <a:srgbClr val="5ABE9E"/>
                      </a:solidFill>
                      <a:prstDash val="solid"/>
                      <a:round/>
                      <a:headEnd type="none" w="med" len="med"/>
                      <a:tailEnd type="none" w="med" len="med"/>
                    </a:lnR>
                    <a:lnT w="12700" cap="flat" cmpd="sng" algn="ctr">
                      <a:solidFill>
                        <a:srgbClr val="5ABE9E"/>
                      </a:solidFill>
                      <a:prstDash val="solid"/>
                      <a:round/>
                      <a:headEnd type="none" w="med" len="med"/>
                      <a:tailEnd type="none" w="med" len="med"/>
                    </a:lnT>
                    <a:solidFill>
                      <a:srgbClr val="5ABE9E"/>
                    </a:solidFill>
                  </a:tcPr>
                </a:tc>
                <a:extLst>
                  <a:ext uri="{0D108BD9-81ED-4DB2-BD59-A6C34878D82A}">
                    <a16:rowId xmlns:a16="http://schemas.microsoft.com/office/drawing/2014/main" val="10000"/>
                  </a:ext>
                </a:extLst>
              </a:tr>
              <a:tr h="409352">
                <a:tc>
                  <a:txBody>
                    <a:bodyPr/>
                    <a:lstStyle/>
                    <a:p>
                      <a:pPr algn="ctr"/>
                      <a:r>
                        <a:rPr lang="en-US" sz="1300" kern="0" dirty="0">
                          <a:solidFill>
                            <a:schemeClr val="tx1"/>
                          </a:solidFill>
                          <a:latin typeface="Arial" panose="020B0604020202090204" pitchFamily="34" charset="0"/>
                          <a:ea typeface="微软雅黑" panose="020B0503020204020204" pitchFamily="34" charset="-122"/>
                        </a:rPr>
                        <a:t>21</a:t>
                      </a:r>
                    </a:p>
                  </a:txBody>
                  <a:tcPr marL="9239" marR="9239" marT="9239" marB="9239" anchor="ctr">
                    <a:lnL w="12700" cap="flat" cmpd="sng" algn="ctr">
                      <a:solidFill>
                        <a:srgbClr val="5ABE9E"/>
                      </a:solidFill>
                      <a:prstDash val="solid"/>
                      <a:round/>
                      <a:headEnd type="none" w="med" len="med"/>
                      <a:tailEnd type="none" w="med" len="med"/>
                    </a:lnL>
                    <a:lnR w="3175" cap="flat" cmpd="sng" algn="ctr">
                      <a:solidFill>
                        <a:schemeClr val="tx2"/>
                      </a:solidFill>
                      <a:prstDash val="solid"/>
                      <a:round/>
                      <a:headEnd type="none" w="med" len="med"/>
                      <a:tailEnd type="none" w="med" len="med"/>
                    </a:lnR>
                    <a:lnB w="3175" cap="flat" cmpd="sng" algn="ctr">
                      <a:solidFill>
                        <a:schemeClr val="tx2"/>
                      </a:solidFill>
                      <a:prstDash val="solid"/>
                      <a:round/>
                      <a:headEnd type="none" w="med" len="med"/>
                      <a:tailEnd type="none" w="med" len="med"/>
                    </a:lnB>
                    <a:solidFill>
                      <a:schemeClr val="bg1"/>
                    </a:solidFill>
                  </a:tcPr>
                </a:tc>
                <a:tc>
                  <a:txBody>
                    <a:bodyPr/>
                    <a:lstStyle/>
                    <a:p>
                      <a:pPr algn="ctr"/>
                      <a:r>
                        <a:rPr lang="zh-CN" sz="1300" kern="0">
                          <a:solidFill>
                            <a:schemeClr val="tx1"/>
                          </a:solidFill>
                          <a:latin typeface="Arial" panose="020B0604020202090204" pitchFamily="34" charset="0"/>
                          <a:ea typeface="微软雅黑" panose="020B0503020204020204" pitchFamily="34" charset="-122"/>
                        </a:rPr>
                        <a:t>浙江</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B w="3175" cap="flat" cmpd="sng" algn="ctr">
                      <a:solidFill>
                        <a:schemeClr val="tx2"/>
                      </a:solidFill>
                      <a:prstDash val="solid"/>
                      <a:round/>
                      <a:headEnd type="none" w="med" len="med"/>
                      <a:tailEnd type="none" w="med" len="med"/>
                    </a:lnB>
                    <a:solidFill>
                      <a:schemeClr val="bg1"/>
                    </a:solidFill>
                  </a:tcPr>
                </a:tc>
                <a:tc>
                  <a:txBody>
                    <a:bodyPr/>
                    <a:lstStyle/>
                    <a:p>
                      <a:pPr algn="ctr"/>
                      <a:r>
                        <a:rPr lang="zh-CN" sz="1300" kern="0">
                          <a:solidFill>
                            <a:schemeClr val="tx1"/>
                          </a:solidFill>
                          <a:latin typeface="Arial" panose="020B0604020202090204" pitchFamily="34" charset="0"/>
                          <a:ea typeface="微软雅黑" panose="020B0503020204020204" pitchFamily="34" charset="-122"/>
                        </a:rPr>
                        <a:t>浙江省机电技师学院</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B w="3175" cap="flat" cmpd="sng" algn="ctr">
                      <a:solidFill>
                        <a:schemeClr val="tx2"/>
                      </a:solidFill>
                      <a:prstDash val="solid"/>
                      <a:round/>
                      <a:headEnd type="none" w="med" len="med"/>
                      <a:tailEnd type="none" w="med" len="med"/>
                    </a:lnB>
                    <a:solidFill>
                      <a:schemeClr val="bg1"/>
                    </a:solidFill>
                  </a:tcPr>
                </a:tc>
                <a:tc>
                  <a:txBody>
                    <a:bodyPr/>
                    <a:lstStyle/>
                    <a:p>
                      <a:pPr algn="ctr"/>
                      <a:r>
                        <a:rPr lang="zh-CN" sz="1300" kern="0">
                          <a:solidFill>
                            <a:schemeClr val="tx1"/>
                          </a:solidFill>
                          <a:latin typeface="Arial" panose="020B0604020202090204" pitchFamily="34" charset="0"/>
                          <a:ea typeface="微软雅黑" panose="020B0503020204020204" pitchFamily="34" charset="-122"/>
                        </a:rPr>
                        <a:t>健康服务采购项目采购项目</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B w="3175" cap="flat" cmpd="sng" algn="ctr">
                      <a:solidFill>
                        <a:schemeClr val="tx2"/>
                      </a:solidFill>
                      <a:prstDash val="solid"/>
                      <a:round/>
                      <a:headEnd type="none" w="med" len="med"/>
                      <a:tailEnd type="none" w="med" len="med"/>
                    </a:lnB>
                    <a:solidFill>
                      <a:schemeClr val="bg1"/>
                    </a:solidFill>
                  </a:tcPr>
                </a:tc>
                <a:tc>
                  <a:txBody>
                    <a:bodyPr/>
                    <a:lstStyle/>
                    <a:p>
                      <a:pPr algn="ctr"/>
                      <a:r>
                        <a:rPr lang="en-US" sz="1300" kern="0">
                          <a:solidFill>
                            <a:schemeClr val="tx1"/>
                          </a:solidFill>
                          <a:latin typeface="Arial" panose="020B0604020202090204" pitchFamily="34" charset="0"/>
                          <a:ea typeface="微软雅黑" panose="020B0503020204020204" pitchFamily="34" charset="-122"/>
                        </a:rPr>
                        <a:t>2022</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B w="3175" cap="flat" cmpd="sng" algn="ctr">
                      <a:solidFill>
                        <a:schemeClr val="tx2"/>
                      </a:solidFill>
                      <a:prstDash val="solid"/>
                      <a:round/>
                      <a:headEnd type="none" w="med" len="med"/>
                      <a:tailEnd type="none" w="med" len="med"/>
                    </a:lnB>
                    <a:solidFill>
                      <a:schemeClr val="bg1"/>
                    </a:solidFill>
                  </a:tcPr>
                </a:tc>
                <a:tc>
                  <a:txBody>
                    <a:bodyPr/>
                    <a:lstStyle/>
                    <a:p>
                      <a:pPr algn="ctr"/>
                      <a:r>
                        <a:rPr lang="zh-CN" sz="1300" kern="0" dirty="0">
                          <a:solidFill>
                            <a:schemeClr val="tx1"/>
                          </a:solidFill>
                          <a:latin typeface="Arial" panose="020B0604020202090204" pitchFamily="34" charset="0"/>
                          <a:ea typeface="微软雅黑" panose="020B0503020204020204" pitchFamily="34" charset="-122"/>
                        </a:rPr>
                        <a:t>技师学院</a:t>
                      </a:r>
                    </a:p>
                  </a:txBody>
                  <a:tcPr marL="9239" marR="9239" marT="9239" marB="9239" anchor="ctr">
                    <a:lnL w="3175" cap="flat" cmpd="sng" algn="ctr">
                      <a:solidFill>
                        <a:schemeClr val="tx2"/>
                      </a:solidFill>
                      <a:prstDash val="solid"/>
                      <a:round/>
                      <a:headEnd type="none" w="med" len="med"/>
                      <a:tailEnd type="none" w="med" len="med"/>
                    </a:lnL>
                    <a:lnR w="12700" cap="flat" cmpd="sng" algn="ctr">
                      <a:solidFill>
                        <a:srgbClr val="5ABE9E"/>
                      </a:solidFill>
                      <a:prstDash val="solid"/>
                      <a:round/>
                      <a:headEnd type="none" w="med" len="med"/>
                      <a:tailEnd type="none" w="med" len="med"/>
                    </a:lnR>
                    <a:lnB w="317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8559">
                <a:tc>
                  <a:txBody>
                    <a:bodyPr/>
                    <a:lstStyle/>
                    <a:p>
                      <a:pPr algn="ctr"/>
                      <a:r>
                        <a:rPr lang="en-US" sz="1300" kern="0" dirty="0">
                          <a:solidFill>
                            <a:schemeClr val="tx1"/>
                          </a:solidFill>
                          <a:latin typeface="Arial" panose="020B0604020202090204" pitchFamily="34" charset="0"/>
                          <a:ea typeface="微软雅黑" panose="020B0503020204020204" pitchFamily="34" charset="-122"/>
                        </a:rPr>
                        <a:t>22</a:t>
                      </a:r>
                    </a:p>
                  </a:txBody>
                  <a:tcPr marL="9239" marR="9239" marT="9239" marB="9239" anchor="ctr">
                    <a:lnL w="12700" cap="flat" cmpd="sng" algn="ctr">
                      <a:solidFill>
                        <a:srgbClr val="5ABE9E"/>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a:r>
                        <a:rPr lang="zh-CN" sz="1300" kern="0" dirty="0">
                          <a:solidFill>
                            <a:schemeClr val="tx1"/>
                          </a:solidFill>
                          <a:latin typeface="Arial" panose="020B0604020202090204" pitchFamily="34" charset="0"/>
                          <a:ea typeface="微软雅黑" panose="020B0503020204020204" pitchFamily="34" charset="-122"/>
                        </a:rPr>
                        <a:t>福建</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a:r>
                        <a:rPr lang="zh-CN" sz="1300" kern="0" dirty="0">
                          <a:solidFill>
                            <a:schemeClr val="tx1"/>
                          </a:solidFill>
                          <a:latin typeface="Arial" panose="020B0604020202090204" pitchFamily="34" charset="0"/>
                          <a:ea typeface="微软雅黑" panose="020B0503020204020204" pitchFamily="34" charset="-122"/>
                        </a:rPr>
                        <a:t>南安市工业学校、安溪茶校等</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a:r>
                        <a:rPr lang="zh-CN" sz="1300" kern="0" dirty="0">
                          <a:solidFill>
                            <a:schemeClr val="tx1"/>
                          </a:solidFill>
                          <a:latin typeface="Arial" panose="020B0604020202090204" pitchFamily="34" charset="0"/>
                          <a:ea typeface="微软雅黑" panose="020B0503020204020204" pitchFamily="34" charset="-122"/>
                        </a:rPr>
                        <a:t>家政、养老类实训室</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a:r>
                        <a:rPr lang="en-US" sz="1300" kern="0" dirty="0">
                          <a:solidFill>
                            <a:schemeClr val="tx1"/>
                          </a:solidFill>
                          <a:latin typeface="Arial" panose="020B0604020202090204" pitchFamily="34" charset="0"/>
                          <a:ea typeface="微软雅黑" panose="020B0503020204020204" pitchFamily="34" charset="-122"/>
                        </a:rPr>
                        <a:t>2022</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a:r>
                        <a:rPr lang="zh-CN" sz="1300" kern="0" dirty="0">
                          <a:solidFill>
                            <a:schemeClr val="tx1"/>
                          </a:solidFill>
                          <a:latin typeface="Arial" panose="020B0604020202090204" pitchFamily="34" charset="0"/>
                          <a:ea typeface="微软雅黑" panose="020B0503020204020204" pitchFamily="34" charset="-122"/>
                        </a:rPr>
                        <a:t>人社</a:t>
                      </a:r>
                    </a:p>
                  </a:txBody>
                  <a:tcPr marL="9239" marR="9239" marT="9239" marB="9239" anchor="ctr">
                    <a:lnL w="3175" cap="flat" cmpd="sng" algn="ctr">
                      <a:solidFill>
                        <a:schemeClr val="tx2"/>
                      </a:solidFill>
                      <a:prstDash val="solid"/>
                      <a:round/>
                      <a:headEnd type="none" w="med" len="med"/>
                      <a:tailEnd type="none" w="med" len="med"/>
                    </a:lnL>
                    <a:lnR w="12700" cap="flat" cmpd="sng" algn="ctr">
                      <a:solidFill>
                        <a:srgbClr val="5ABE9E"/>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2"/>
                  </a:ext>
                </a:extLst>
              </a:tr>
              <a:tr h="489299">
                <a:tc>
                  <a:txBody>
                    <a:bodyPr/>
                    <a:lstStyle/>
                    <a:p>
                      <a:pPr algn="ctr"/>
                      <a:r>
                        <a:rPr lang="en-US" sz="1300" kern="0" dirty="0">
                          <a:solidFill>
                            <a:schemeClr val="tx1"/>
                          </a:solidFill>
                          <a:latin typeface="Arial" panose="020B0604020202090204" pitchFamily="34" charset="0"/>
                          <a:ea typeface="微软雅黑" panose="020B0503020204020204" pitchFamily="34" charset="-122"/>
                        </a:rPr>
                        <a:t>23</a:t>
                      </a:r>
                    </a:p>
                  </a:txBody>
                  <a:tcPr marL="9239" marR="9239" marT="9239" marB="9239" anchor="ctr">
                    <a:lnL w="12700" cap="flat" cmpd="sng" algn="ctr">
                      <a:solidFill>
                        <a:srgbClr val="5ABE9E"/>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r>
                        <a:rPr lang="zh-CN" sz="1300" kern="0">
                          <a:solidFill>
                            <a:schemeClr val="tx1"/>
                          </a:solidFill>
                          <a:latin typeface="Arial" panose="020B0604020202090204" pitchFamily="34" charset="0"/>
                          <a:ea typeface="微软雅黑" panose="020B0503020204020204" pitchFamily="34" charset="-122"/>
                          <a:sym typeface="+mn-ea"/>
                        </a:rPr>
                        <a:t>安徽</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r>
                        <a:rPr lang="zh-CN" sz="1300" kern="0" dirty="0">
                          <a:solidFill>
                            <a:schemeClr val="tx1"/>
                          </a:solidFill>
                          <a:latin typeface="Arial" panose="020B0604020202090204" pitchFamily="34" charset="0"/>
                          <a:ea typeface="微软雅黑" panose="020B0503020204020204" pitchFamily="34" charset="-122"/>
                          <a:sym typeface="+mn-ea"/>
                        </a:rPr>
                        <a:t>涡阳县科技学校</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r>
                        <a:rPr lang="zh-CN" sz="1300" kern="0" dirty="0">
                          <a:solidFill>
                            <a:schemeClr val="tx1"/>
                          </a:solidFill>
                          <a:latin typeface="Arial" panose="020B0604020202090204" pitchFamily="34" charset="0"/>
                          <a:ea typeface="微软雅黑" panose="020B0503020204020204" pitchFamily="34" charset="-122"/>
                        </a:rPr>
                        <a:t>育婴师、母婴护理、家政照护员、居家服务实训室</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r>
                        <a:rPr lang="en-US" sz="1300" kern="0" dirty="0">
                          <a:solidFill>
                            <a:schemeClr val="tx1"/>
                          </a:solidFill>
                          <a:latin typeface="Arial" panose="020B0604020202090204" pitchFamily="34" charset="0"/>
                          <a:ea typeface="微软雅黑" panose="020B0503020204020204" pitchFamily="34" charset="-122"/>
                        </a:rPr>
                        <a:t>2022</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r>
                        <a:rPr lang="zh-CN" sz="1300" kern="0" dirty="0">
                          <a:solidFill>
                            <a:schemeClr val="tx1"/>
                          </a:solidFill>
                          <a:latin typeface="Arial" panose="020B0604020202090204" pitchFamily="34" charset="0"/>
                          <a:ea typeface="微软雅黑" panose="020B0503020204020204" pitchFamily="34" charset="-122"/>
                        </a:rPr>
                        <a:t>中职</a:t>
                      </a:r>
                    </a:p>
                  </a:txBody>
                  <a:tcPr marL="9239" marR="9239" marT="9239" marB="9239" anchor="ctr">
                    <a:lnL w="3175" cap="flat" cmpd="sng" algn="ctr">
                      <a:solidFill>
                        <a:schemeClr val="tx2"/>
                      </a:solidFill>
                      <a:prstDash val="solid"/>
                      <a:round/>
                      <a:headEnd type="none" w="med" len="med"/>
                      <a:tailEnd type="none" w="med" len="med"/>
                    </a:lnL>
                    <a:lnR w="12700" cap="flat" cmpd="sng" algn="ctr">
                      <a:solidFill>
                        <a:srgbClr val="5ABE9E"/>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38928">
                <a:tc>
                  <a:txBody>
                    <a:bodyPr/>
                    <a:lstStyle/>
                    <a:p>
                      <a:pPr algn="ctr"/>
                      <a:r>
                        <a:rPr lang="en-US" sz="1300" kern="0">
                          <a:solidFill>
                            <a:schemeClr val="tx1"/>
                          </a:solidFill>
                          <a:latin typeface="Arial" panose="020B0604020202090204" pitchFamily="34" charset="0"/>
                          <a:ea typeface="微软雅黑" panose="020B0503020204020204" pitchFamily="34" charset="-122"/>
                        </a:rPr>
                        <a:t>24</a:t>
                      </a:r>
                    </a:p>
                  </a:txBody>
                  <a:tcPr marL="9239" marR="9239" marT="9239" marB="9239" anchor="ctr">
                    <a:lnL w="12700" cap="flat" cmpd="sng" algn="ctr">
                      <a:solidFill>
                        <a:srgbClr val="5ABE9E"/>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a:r>
                        <a:rPr lang="zh-CN" sz="1300" kern="0">
                          <a:solidFill>
                            <a:schemeClr val="tx1"/>
                          </a:solidFill>
                          <a:latin typeface="Arial" panose="020B0604020202090204" pitchFamily="34" charset="0"/>
                          <a:ea typeface="微软雅黑" panose="020B0503020204020204" pitchFamily="34" charset="-122"/>
                        </a:rPr>
                        <a:t>贵州</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a:r>
                        <a:rPr lang="zh-CN" sz="1300" kern="0" dirty="0">
                          <a:solidFill>
                            <a:schemeClr val="tx1"/>
                          </a:solidFill>
                          <a:latin typeface="Arial" panose="020B0604020202090204" pitchFamily="34" charset="0"/>
                          <a:ea typeface="微软雅黑" panose="020B0503020204020204" pitchFamily="34" charset="-122"/>
                        </a:rPr>
                        <a:t>毕节医学高等专科学校</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a:r>
                        <a:rPr lang="zh-CN" sz="1300" kern="0">
                          <a:solidFill>
                            <a:schemeClr val="tx1"/>
                          </a:solidFill>
                          <a:latin typeface="Arial" panose="020B0604020202090204" pitchFamily="34" charset="0"/>
                          <a:ea typeface="微软雅黑" panose="020B0503020204020204" pitchFamily="34" charset="-122"/>
                        </a:rPr>
                        <a:t>婴幼儿托育服务与管理实训室设施设备采购项目</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a:r>
                        <a:rPr lang="en-US" sz="1300" kern="0">
                          <a:solidFill>
                            <a:schemeClr val="tx1"/>
                          </a:solidFill>
                          <a:latin typeface="Arial" panose="020B0604020202090204" pitchFamily="34" charset="0"/>
                          <a:ea typeface="微软雅黑" panose="020B0503020204020204" pitchFamily="34" charset="-122"/>
                        </a:rPr>
                        <a:t>2022</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a:r>
                        <a:rPr lang="zh-CN" sz="1300" kern="0" dirty="0">
                          <a:solidFill>
                            <a:schemeClr val="tx1"/>
                          </a:solidFill>
                          <a:latin typeface="Arial" panose="020B0604020202090204" pitchFamily="34" charset="0"/>
                          <a:ea typeface="微软雅黑" panose="020B0503020204020204" pitchFamily="34" charset="-122"/>
                        </a:rPr>
                        <a:t>高职</a:t>
                      </a:r>
                    </a:p>
                  </a:txBody>
                  <a:tcPr marL="9239" marR="9239" marT="9239" marB="9239" anchor="ctr">
                    <a:lnL w="3175" cap="flat" cmpd="sng" algn="ctr">
                      <a:solidFill>
                        <a:schemeClr val="tx2"/>
                      </a:solidFill>
                      <a:prstDash val="solid"/>
                      <a:round/>
                      <a:headEnd type="none" w="med" len="med"/>
                      <a:tailEnd type="none" w="med" len="med"/>
                    </a:lnL>
                    <a:lnR w="12700" cap="flat" cmpd="sng" algn="ctr">
                      <a:solidFill>
                        <a:srgbClr val="5ABE9E"/>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4"/>
                  </a:ext>
                </a:extLst>
              </a:tr>
              <a:tr h="411573">
                <a:tc>
                  <a:txBody>
                    <a:bodyPr/>
                    <a:lstStyle/>
                    <a:p>
                      <a:pPr algn="ctr"/>
                      <a:r>
                        <a:rPr lang="en-US" sz="1300" kern="0" dirty="0">
                          <a:solidFill>
                            <a:schemeClr val="tx1"/>
                          </a:solidFill>
                          <a:latin typeface="Arial" panose="020B0604020202090204" pitchFamily="34" charset="0"/>
                          <a:ea typeface="微软雅黑" panose="020B0503020204020204" pitchFamily="34" charset="-122"/>
                        </a:rPr>
                        <a:t>25</a:t>
                      </a:r>
                    </a:p>
                  </a:txBody>
                  <a:tcPr marL="9239" marR="9239" marT="9239" marB="9239" anchor="ctr">
                    <a:lnL w="12700" cap="flat" cmpd="sng" algn="ctr">
                      <a:solidFill>
                        <a:srgbClr val="5ABE9E"/>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r>
                        <a:rPr lang="zh-CN" sz="1300" kern="0" dirty="0">
                          <a:solidFill>
                            <a:schemeClr val="tx1"/>
                          </a:solidFill>
                          <a:latin typeface="Arial" panose="020B0604020202090204" pitchFamily="34" charset="0"/>
                          <a:ea typeface="微软雅黑" panose="020B0503020204020204" pitchFamily="34" charset="-122"/>
                        </a:rPr>
                        <a:t>浙江</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r>
                        <a:rPr lang="zh-CN" sz="1300" kern="0" dirty="0">
                          <a:solidFill>
                            <a:schemeClr val="tx1"/>
                          </a:solidFill>
                          <a:latin typeface="Arial" panose="020B0604020202090204" pitchFamily="34" charset="0"/>
                          <a:ea typeface="微软雅黑" panose="020B0503020204020204" pitchFamily="34" charset="-122"/>
                        </a:rPr>
                        <a:t>宁波幼儿师范高等专科学校</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r>
                        <a:rPr lang="zh-CN" sz="1300" kern="0" dirty="0">
                          <a:solidFill>
                            <a:schemeClr val="tx1"/>
                          </a:solidFill>
                          <a:latin typeface="Arial" panose="020B0604020202090204" pitchFamily="34" charset="0"/>
                          <a:ea typeface="微软雅黑" panose="020B0503020204020204" pitchFamily="34" charset="-122"/>
                        </a:rPr>
                        <a:t>婴幼儿健康发展与评估实训室等</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r>
                        <a:rPr lang="en-US" sz="1300" kern="0" dirty="0">
                          <a:solidFill>
                            <a:schemeClr val="tx1"/>
                          </a:solidFill>
                          <a:latin typeface="Arial" panose="020B0604020202090204" pitchFamily="34" charset="0"/>
                          <a:ea typeface="微软雅黑" panose="020B0503020204020204" pitchFamily="34" charset="-122"/>
                        </a:rPr>
                        <a:t>2021</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algn="ctr"/>
                      <a:r>
                        <a:rPr lang="zh-CN" sz="1300" kern="0" dirty="0">
                          <a:solidFill>
                            <a:schemeClr val="tx1"/>
                          </a:solidFill>
                          <a:latin typeface="Arial" panose="020B0604020202090204" pitchFamily="34" charset="0"/>
                          <a:ea typeface="微软雅黑" panose="020B0503020204020204" pitchFamily="34" charset="-122"/>
                          <a:sym typeface="+mn-ea"/>
                        </a:rPr>
                        <a:t>高职</a:t>
                      </a:r>
                    </a:p>
                  </a:txBody>
                  <a:tcPr marL="9239" marR="9239" marT="9239" marB="9239" anchor="ctr">
                    <a:lnL w="3175" cap="flat" cmpd="sng" algn="ctr">
                      <a:solidFill>
                        <a:schemeClr val="tx2"/>
                      </a:solidFill>
                      <a:prstDash val="solid"/>
                      <a:round/>
                      <a:headEnd type="none" w="med" len="med"/>
                      <a:tailEnd type="none" w="med" len="med"/>
                    </a:lnL>
                    <a:lnR w="12700" cap="flat" cmpd="sng" algn="ctr">
                      <a:solidFill>
                        <a:srgbClr val="5ABE9E"/>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50133">
                <a:tc>
                  <a:txBody>
                    <a:bodyPr/>
                    <a:lstStyle/>
                    <a:p>
                      <a:pPr algn="ctr"/>
                      <a:r>
                        <a:rPr lang="en-US" sz="1300" kern="0">
                          <a:solidFill>
                            <a:schemeClr val="tx1"/>
                          </a:solidFill>
                          <a:latin typeface="Arial" panose="020B0604020202090204" pitchFamily="34" charset="0"/>
                          <a:ea typeface="微软雅黑" panose="020B0503020204020204" pitchFamily="34" charset="-122"/>
                        </a:rPr>
                        <a:t>26</a:t>
                      </a:r>
                    </a:p>
                  </a:txBody>
                  <a:tcPr marL="9239" marR="9239" marT="9239" marB="9239" anchor="ctr">
                    <a:lnL w="12700" cap="flat" cmpd="sng" algn="ctr">
                      <a:solidFill>
                        <a:srgbClr val="5ABE9E"/>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a:r>
                        <a:rPr lang="zh-CN" sz="1300" kern="0">
                          <a:solidFill>
                            <a:schemeClr val="tx1"/>
                          </a:solidFill>
                          <a:latin typeface="Arial" panose="020B0604020202090204" pitchFamily="34" charset="0"/>
                          <a:ea typeface="微软雅黑" panose="020B0503020204020204" pitchFamily="34" charset="-122"/>
                        </a:rPr>
                        <a:t>辽宁</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a:r>
                        <a:rPr lang="zh-CN" sz="1300" kern="0" dirty="0">
                          <a:solidFill>
                            <a:schemeClr val="tx1"/>
                          </a:solidFill>
                          <a:latin typeface="Arial" panose="020B0604020202090204" pitchFamily="34" charset="0"/>
                          <a:ea typeface="微软雅黑" panose="020B0503020204020204" pitchFamily="34" charset="-122"/>
                        </a:rPr>
                        <a:t>辽宁医药职业学院</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a:r>
                        <a:rPr lang="zh-CN" sz="1300" kern="0" dirty="0">
                          <a:solidFill>
                            <a:schemeClr val="tx1"/>
                          </a:solidFill>
                          <a:latin typeface="Arial" panose="020B0604020202090204" pitchFamily="34" charset="0"/>
                          <a:ea typeface="微软雅黑" panose="020B0503020204020204" pitchFamily="34" charset="-122"/>
                        </a:rPr>
                        <a:t>健康管理系家政专业实训室软、硬件设备采购</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a:r>
                        <a:rPr lang="en-US" sz="1300" kern="0" dirty="0">
                          <a:solidFill>
                            <a:schemeClr val="tx1"/>
                          </a:solidFill>
                          <a:latin typeface="Arial" panose="020B0604020202090204" pitchFamily="34" charset="0"/>
                          <a:ea typeface="微软雅黑" panose="020B0503020204020204" pitchFamily="34" charset="-122"/>
                        </a:rPr>
                        <a:t>2021</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a:r>
                        <a:rPr lang="zh-CN" sz="1300" kern="0" dirty="0">
                          <a:solidFill>
                            <a:schemeClr val="tx1"/>
                          </a:solidFill>
                          <a:latin typeface="Arial" panose="020B0604020202090204" pitchFamily="34" charset="0"/>
                          <a:ea typeface="微软雅黑" panose="020B0503020204020204" pitchFamily="34" charset="-122"/>
                        </a:rPr>
                        <a:t>高职</a:t>
                      </a:r>
                    </a:p>
                  </a:txBody>
                  <a:tcPr marL="9239" marR="9239" marT="9239" marB="9239" anchor="ctr">
                    <a:lnL w="3175" cap="flat" cmpd="sng" algn="ctr">
                      <a:solidFill>
                        <a:schemeClr val="tx2"/>
                      </a:solidFill>
                      <a:prstDash val="solid"/>
                      <a:round/>
                      <a:headEnd type="none" w="med" len="med"/>
                      <a:tailEnd type="none" w="med" len="med"/>
                    </a:lnL>
                    <a:lnR w="12700" cap="flat" cmpd="sng" algn="ctr">
                      <a:solidFill>
                        <a:srgbClr val="5ABE9E"/>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6"/>
                  </a:ext>
                </a:extLst>
              </a:tr>
              <a:tr h="409352">
                <a:tc>
                  <a:txBody>
                    <a:bodyPr/>
                    <a:lstStyle/>
                    <a:p>
                      <a:pPr algn="ctr"/>
                      <a:r>
                        <a:rPr lang="en-US" sz="1300" kern="0" dirty="0">
                          <a:solidFill>
                            <a:schemeClr val="tx1"/>
                          </a:solidFill>
                          <a:latin typeface="Arial" panose="020B0604020202090204" pitchFamily="34" charset="0"/>
                          <a:ea typeface="微软雅黑" panose="020B0503020204020204" pitchFamily="34" charset="-122"/>
                        </a:rPr>
                        <a:t>27</a:t>
                      </a:r>
                    </a:p>
                  </a:txBody>
                  <a:tcPr marL="9239" marR="9239" marT="9239" marB="9239" anchor="ctr">
                    <a:lnL w="12700" cap="flat" cmpd="sng" algn="ctr">
                      <a:solidFill>
                        <a:srgbClr val="5ABE9E"/>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indent="0" algn="ctr">
                        <a:buNone/>
                      </a:pPr>
                      <a:r>
                        <a:rPr lang="zh-CN" sz="1300" b="0" kern="0" dirty="0">
                          <a:solidFill>
                            <a:schemeClr val="tx1"/>
                          </a:solidFill>
                          <a:latin typeface="Arial" panose="020B0604020202090204" pitchFamily="34" charset="0"/>
                          <a:ea typeface="微软雅黑" panose="020B0503020204020204" pitchFamily="34" charset="-122"/>
                        </a:rPr>
                        <a:t>广西</a:t>
                      </a:r>
                    </a:p>
                  </a:txBody>
                  <a:tcPr marL="9525" marR="9525" marT="9525" marB="9525"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indent="0" algn="ctr">
                        <a:buNone/>
                      </a:pPr>
                      <a:r>
                        <a:rPr lang="zh-CN" sz="1300" b="0" kern="0" dirty="0">
                          <a:solidFill>
                            <a:schemeClr val="tx1"/>
                          </a:solidFill>
                          <a:latin typeface="Arial" panose="020B0604020202090204" pitchFamily="34" charset="0"/>
                          <a:ea typeface="微软雅黑" panose="020B0503020204020204" pitchFamily="34" charset="-122"/>
                        </a:rPr>
                        <a:t>岑溪市中等专业学校</a:t>
                      </a:r>
                    </a:p>
                  </a:txBody>
                  <a:tcPr marL="9525" marR="9525" marT="9525" marB="9525"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indent="0" algn="ctr">
                        <a:buNone/>
                      </a:pPr>
                      <a:r>
                        <a:rPr lang="zh-CN" sz="1300" b="0" kern="0" dirty="0">
                          <a:solidFill>
                            <a:schemeClr val="tx1"/>
                          </a:solidFill>
                          <a:latin typeface="Arial" panose="020B0604020202090204" pitchFamily="34" charset="0"/>
                          <a:ea typeface="微软雅黑" panose="020B0503020204020204" pitchFamily="34" charset="-122"/>
                        </a:rPr>
                        <a:t>幼儿保育实训基地设备采购</a:t>
                      </a:r>
                    </a:p>
                  </a:txBody>
                  <a:tcPr marL="9525" marR="9525" marT="9525" marB="9525"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indent="0" algn="ctr">
                        <a:buNone/>
                      </a:pPr>
                      <a:r>
                        <a:rPr lang="zh-CN" sz="1300" b="0" kern="0" dirty="0">
                          <a:solidFill>
                            <a:schemeClr val="tx1"/>
                          </a:solidFill>
                          <a:latin typeface="Arial" panose="020B0604020202090204" pitchFamily="34" charset="0"/>
                          <a:ea typeface="微软雅黑" panose="020B0503020204020204" pitchFamily="34" charset="-122"/>
                        </a:rPr>
                        <a:t>2021</a:t>
                      </a:r>
                    </a:p>
                  </a:txBody>
                  <a:tcPr marL="9525" marR="9525" marT="9525" marB="9525"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indent="0" algn="ctr">
                        <a:buNone/>
                      </a:pPr>
                      <a:r>
                        <a:rPr lang="zh-CN" sz="1300" b="0" kern="0" dirty="0">
                          <a:solidFill>
                            <a:schemeClr val="tx1"/>
                          </a:solidFill>
                          <a:latin typeface="Arial" panose="020B0604020202090204" pitchFamily="34" charset="0"/>
                          <a:ea typeface="微软雅黑" panose="020B0503020204020204" pitchFamily="34" charset="-122"/>
                        </a:rPr>
                        <a:t>中职</a:t>
                      </a:r>
                    </a:p>
                  </a:txBody>
                  <a:tcPr marL="9525" marR="9525" marT="9525" marB="9525" anchor="ctr">
                    <a:lnL w="3175" cap="flat" cmpd="sng" algn="ctr">
                      <a:solidFill>
                        <a:schemeClr val="tx2"/>
                      </a:solidFill>
                      <a:prstDash val="solid"/>
                      <a:round/>
                      <a:headEnd type="none" w="med" len="med"/>
                      <a:tailEnd type="none" w="med" len="med"/>
                    </a:lnL>
                    <a:lnR w="12700" cap="flat" cmpd="sng" algn="ctr">
                      <a:solidFill>
                        <a:srgbClr val="5ABE9E"/>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10833">
                <a:tc>
                  <a:txBody>
                    <a:bodyPr/>
                    <a:lstStyle/>
                    <a:p>
                      <a:pPr algn="ctr"/>
                      <a:r>
                        <a:rPr lang="en-US" sz="1300" kern="0">
                          <a:solidFill>
                            <a:schemeClr val="tx1"/>
                          </a:solidFill>
                          <a:latin typeface="Arial" panose="020B0604020202090204" pitchFamily="34" charset="0"/>
                          <a:ea typeface="微软雅黑" panose="020B0503020204020204" pitchFamily="34" charset="-122"/>
                        </a:rPr>
                        <a:t>28</a:t>
                      </a:r>
                    </a:p>
                  </a:txBody>
                  <a:tcPr marL="9239" marR="9239" marT="9239" marB="9239" anchor="ctr">
                    <a:lnL w="12700" cap="flat" cmpd="sng" algn="ctr">
                      <a:solidFill>
                        <a:srgbClr val="5ABE9E"/>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a:r>
                        <a:rPr lang="zh-CN" sz="1300" kern="0">
                          <a:solidFill>
                            <a:schemeClr val="tx1"/>
                          </a:solidFill>
                          <a:latin typeface="Arial" panose="020B0604020202090204" pitchFamily="34" charset="0"/>
                          <a:ea typeface="微软雅黑" panose="020B0503020204020204" pitchFamily="34" charset="-122"/>
                          <a:sym typeface="+mn-ea"/>
                        </a:rPr>
                        <a:t>山东</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a:r>
                        <a:rPr lang="zh-CN" sz="1300" kern="0" dirty="0">
                          <a:solidFill>
                            <a:schemeClr val="tx1"/>
                          </a:solidFill>
                          <a:latin typeface="Arial" panose="020B0604020202090204" pitchFamily="34" charset="0"/>
                          <a:ea typeface="微软雅黑" panose="020B0503020204020204" pitchFamily="34" charset="-122"/>
                          <a:sym typeface="+mn-ea"/>
                        </a:rPr>
                        <a:t>山东信息职业技术学院</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a:r>
                        <a:rPr lang="zh-CN" sz="1300" kern="0" dirty="0">
                          <a:solidFill>
                            <a:schemeClr val="tx1"/>
                          </a:solidFill>
                          <a:latin typeface="Arial" panose="020B0604020202090204" pitchFamily="34" charset="0"/>
                          <a:ea typeface="微软雅黑" panose="020B0503020204020204" pitchFamily="34" charset="-122"/>
                        </a:rPr>
                        <a:t>卫生保健、感觉统合、游戏与环创实训室</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a:r>
                        <a:rPr lang="en-US" sz="1300" kern="0" dirty="0">
                          <a:solidFill>
                            <a:schemeClr val="tx1"/>
                          </a:solidFill>
                          <a:latin typeface="Arial" panose="020B0604020202090204" pitchFamily="34" charset="0"/>
                          <a:ea typeface="微软雅黑" panose="020B0503020204020204" pitchFamily="34" charset="-122"/>
                        </a:rPr>
                        <a:t>2021</a:t>
                      </a:r>
                    </a:p>
                  </a:txBody>
                  <a:tcPr marL="9239" marR="9239" marT="9239" marB="9239"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algn="ctr"/>
                      <a:r>
                        <a:rPr lang="zh-CN" sz="1300" kern="0" dirty="0">
                          <a:solidFill>
                            <a:schemeClr val="tx1"/>
                          </a:solidFill>
                          <a:latin typeface="Arial" panose="020B0604020202090204" pitchFamily="34" charset="0"/>
                          <a:ea typeface="微软雅黑" panose="020B0503020204020204" pitchFamily="34" charset="-122"/>
                        </a:rPr>
                        <a:t>高职</a:t>
                      </a:r>
                    </a:p>
                  </a:txBody>
                  <a:tcPr marL="9239" marR="9239" marT="9239" marB="9239" anchor="ctr">
                    <a:lnL w="3175" cap="flat" cmpd="sng" algn="ctr">
                      <a:solidFill>
                        <a:schemeClr val="tx2"/>
                      </a:solidFill>
                      <a:prstDash val="solid"/>
                      <a:round/>
                      <a:headEnd type="none" w="med" len="med"/>
                      <a:tailEnd type="none" w="med" len="med"/>
                    </a:lnL>
                    <a:lnR w="12700" cap="flat" cmpd="sng" algn="ctr">
                      <a:solidFill>
                        <a:srgbClr val="5ABE9E"/>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8"/>
                  </a:ext>
                </a:extLst>
              </a:tr>
              <a:tr h="410093">
                <a:tc>
                  <a:txBody>
                    <a:bodyPr/>
                    <a:lstStyle/>
                    <a:p>
                      <a:pPr algn="ctr"/>
                      <a:r>
                        <a:rPr lang="en-US" sz="1300" kern="0" dirty="0">
                          <a:solidFill>
                            <a:schemeClr val="tx1"/>
                          </a:solidFill>
                          <a:latin typeface="Arial" panose="020B0604020202090204" pitchFamily="34" charset="0"/>
                          <a:ea typeface="微软雅黑" panose="020B0503020204020204" pitchFamily="34" charset="-122"/>
                        </a:rPr>
                        <a:t>29</a:t>
                      </a:r>
                    </a:p>
                  </a:txBody>
                  <a:tcPr marL="9239" marR="9239" marT="9239" marB="9239" anchor="ctr">
                    <a:lnL w="12700" cap="flat" cmpd="sng" algn="ctr">
                      <a:solidFill>
                        <a:srgbClr val="5ABE9E"/>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indent="0" algn="ctr">
                        <a:buNone/>
                      </a:pPr>
                      <a:r>
                        <a:rPr lang="zh-CN" sz="1300" b="0" kern="0" dirty="0">
                          <a:solidFill>
                            <a:schemeClr val="tx1"/>
                          </a:solidFill>
                          <a:latin typeface="Arial" panose="020B0604020202090204" pitchFamily="34" charset="0"/>
                          <a:ea typeface="微软雅黑" panose="020B0503020204020204" pitchFamily="34" charset="-122"/>
                        </a:rPr>
                        <a:t>黑龙江</a:t>
                      </a:r>
                    </a:p>
                  </a:txBody>
                  <a:tcPr marL="9525" marR="9525" marT="9525" marB="9525"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indent="0" algn="ctr">
                        <a:buNone/>
                      </a:pPr>
                      <a:r>
                        <a:rPr lang="zh-CN" sz="1300" b="0" kern="0" dirty="0">
                          <a:solidFill>
                            <a:schemeClr val="tx1"/>
                          </a:solidFill>
                          <a:latin typeface="Arial" panose="020B0604020202090204" pitchFamily="34" charset="0"/>
                          <a:ea typeface="微软雅黑" panose="020B0503020204020204" pitchFamily="34" charset="-122"/>
                        </a:rPr>
                        <a:t>佳木斯大学</a:t>
                      </a:r>
                    </a:p>
                  </a:txBody>
                  <a:tcPr marL="9525" marR="9525" marT="9525" marB="9525"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indent="0" algn="ctr">
                        <a:buNone/>
                      </a:pPr>
                      <a:r>
                        <a:rPr lang="zh-CN" sz="1300" b="0" kern="0" dirty="0">
                          <a:solidFill>
                            <a:schemeClr val="tx1"/>
                          </a:solidFill>
                          <a:latin typeface="Arial" panose="020B0604020202090204" pitchFamily="34" charset="0"/>
                          <a:ea typeface="微软雅黑" panose="020B0503020204020204" pitchFamily="34" charset="-122"/>
                        </a:rPr>
                        <a:t>健康服务与管理实训室</a:t>
                      </a:r>
                    </a:p>
                  </a:txBody>
                  <a:tcPr marL="9525" marR="9525" marT="9525" marB="9525"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indent="0" algn="ctr">
                        <a:buNone/>
                      </a:pPr>
                      <a:r>
                        <a:rPr lang="zh-CN" sz="1300" b="0" kern="0" dirty="0">
                          <a:solidFill>
                            <a:schemeClr val="tx1"/>
                          </a:solidFill>
                          <a:latin typeface="Arial" panose="020B0604020202090204" pitchFamily="34" charset="0"/>
                          <a:ea typeface="微软雅黑" panose="020B0503020204020204" pitchFamily="34" charset="-122"/>
                        </a:rPr>
                        <a:t>2020</a:t>
                      </a:r>
                    </a:p>
                  </a:txBody>
                  <a:tcPr marL="9525" marR="9525" marT="9525" marB="9525"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indent="0" algn="ctr">
                        <a:buNone/>
                      </a:pPr>
                      <a:r>
                        <a:rPr lang="zh-CN" sz="1300" b="0" kern="0" dirty="0">
                          <a:solidFill>
                            <a:schemeClr val="tx1"/>
                          </a:solidFill>
                          <a:latin typeface="Arial" panose="020B0604020202090204" pitchFamily="34" charset="0"/>
                          <a:ea typeface="微软雅黑" panose="020B0503020204020204" pitchFamily="34" charset="-122"/>
                        </a:rPr>
                        <a:t>本科</a:t>
                      </a:r>
                    </a:p>
                  </a:txBody>
                  <a:tcPr marL="9525" marR="9525" marT="9525" marB="9525" anchor="ctr">
                    <a:lnL w="3175" cap="flat" cmpd="sng" algn="ctr">
                      <a:solidFill>
                        <a:schemeClr val="tx2"/>
                      </a:solidFill>
                      <a:prstDash val="solid"/>
                      <a:round/>
                      <a:headEnd type="none" w="med" len="med"/>
                      <a:tailEnd type="none" w="med" len="med"/>
                    </a:lnL>
                    <a:lnR w="12700" cap="flat" cmpd="sng" algn="ctr">
                      <a:solidFill>
                        <a:srgbClr val="5ABE9E"/>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488559">
                <a:tc>
                  <a:txBody>
                    <a:bodyPr/>
                    <a:lstStyle/>
                    <a:p>
                      <a:pPr algn="ctr"/>
                      <a:r>
                        <a:rPr lang="en-US" sz="1300" kern="0">
                          <a:solidFill>
                            <a:schemeClr val="tx1"/>
                          </a:solidFill>
                          <a:latin typeface="Arial" panose="020B0604020202090204" pitchFamily="34" charset="0"/>
                          <a:ea typeface="微软雅黑" panose="020B0503020204020204" pitchFamily="34" charset="-122"/>
                        </a:rPr>
                        <a:t>30</a:t>
                      </a:r>
                    </a:p>
                  </a:txBody>
                  <a:tcPr marL="9239" marR="9239" marT="9239" marB="9239" anchor="ctr">
                    <a:lnL w="12700" cap="flat" cmpd="sng" algn="ctr">
                      <a:solidFill>
                        <a:srgbClr val="5ABE9E"/>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rgbClr val="5ABE9E"/>
                      </a:solidFill>
                      <a:prstDash val="solid"/>
                      <a:round/>
                      <a:headEnd type="none" w="med" len="med"/>
                      <a:tailEnd type="none" w="med" len="med"/>
                    </a:lnB>
                  </a:tcPr>
                </a:tc>
                <a:tc>
                  <a:txBody>
                    <a:bodyPr/>
                    <a:lstStyle/>
                    <a:p>
                      <a:pPr algn="ctr">
                        <a:buClrTx/>
                        <a:buSzTx/>
                        <a:buFontTx/>
                        <a:buNone/>
                      </a:pPr>
                      <a:r>
                        <a:rPr lang="zh-CN" sz="1300" b="0" kern="0">
                          <a:solidFill>
                            <a:schemeClr val="tx1"/>
                          </a:solidFill>
                          <a:latin typeface="Arial" panose="020B0604020202090204" pitchFamily="34" charset="0"/>
                          <a:ea typeface="微软雅黑" panose="020B0503020204020204" pitchFamily="34" charset="-122"/>
                        </a:rPr>
                        <a:t>河南</a:t>
                      </a:r>
                    </a:p>
                  </a:txBody>
                  <a:tcPr marL="9525" marR="9525" marT="9525" marB="9525"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rgbClr val="5ABE9E"/>
                      </a:solidFill>
                      <a:prstDash val="solid"/>
                      <a:round/>
                      <a:headEnd type="none" w="med" len="med"/>
                      <a:tailEnd type="none" w="med" len="med"/>
                    </a:lnB>
                  </a:tcPr>
                </a:tc>
                <a:tc>
                  <a:txBody>
                    <a:bodyPr/>
                    <a:lstStyle/>
                    <a:p>
                      <a:pPr algn="ctr">
                        <a:buClrTx/>
                        <a:buSzTx/>
                        <a:buFontTx/>
                        <a:buNone/>
                      </a:pPr>
                      <a:r>
                        <a:rPr lang="zh-CN" sz="1300" b="0" kern="0">
                          <a:solidFill>
                            <a:schemeClr val="tx1"/>
                          </a:solidFill>
                          <a:latin typeface="Arial" panose="020B0604020202090204" pitchFamily="34" charset="0"/>
                          <a:ea typeface="微软雅黑" panose="020B0503020204020204" pitchFamily="34" charset="-122"/>
                        </a:rPr>
                        <a:t>新乡医学院三全学院</a:t>
                      </a:r>
                    </a:p>
                  </a:txBody>
                  <a:tcPr marL="9525" marR="9525" marT="9525" marB="9525"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rgbClr val="5ABE9E"/>
                      </a:solidFill>
                      <a:prstDash val="solid"/>
                      <a:round/>
                      <a:headEnd type="none" w="med" len="med"/>
                      <a:tailEnd type="none" w="med" len="med"/>
                    </a:lnB>
                  </a:tcPr>
                </a:tc>
                <a:tc>
                  <a:txBody>
                    <a:bodyPr/>
                    <a:lstStyle/>
                    <a:p>
                      <a:pPr algn="ctr">
                        <a:buClrTx/>
                        <a:buSzTx/>
                        <a:buFontTx/>
                        <a:buNone/>
                      </a:pPr>
                      <a:r>
                        <a:rPr lang="zh-CN" sz="1300" b="0" kern="0" dirty="0">
                          <a:solidFill>
                            <a:schemeClr val="tx1"/>
                          </a:solidFill>
                          <a:latin typeface="Arial" panose="020B0604020202090204" pitchFamily="34" charset="0"/>
                          <a:ea typeface="微软雅黑" panose="020B0503020204020204" pitchFamily="34" charset="-122"/>
                        </a:rPr>
                        <a:t>健康管理大数据实训中心</a:t>
                      </a:r>
                    </a:p>
                  </a:txBody>
                  <a:tcPr marL="9525" marR="9525" marT="9525" marB="9525"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rgbClr val="5ABE9E"/>
                      </a:solidFill>
                      <a:prstDash val="solid"/>
                      <a:round/>
                      <a:headEnd type="none" w="med" len="med"/>
                      <a:tailEnd type="none" w="med" len="med"/>
                    </a:lnB>
                  </a:tcPr>
                </a:tc>
                <a:tc>
                  <a:txBody>
                    <a:bodyPr/>
                    <a:lstStyle/>
                    <a:p>
                      <a:pPr algn="ctr">
                        <a:buClrTx/>
                        <a:buSzTx/>
                        <a:buFontTx/>
                        <a:buNone/>
                      </a:pPr>
                      <a:r>
                        <a:rPr lang="zh-CN" sz="1300" b="0" kern="0" dirty="0">
                          <a:solidFill>
                            <a:schemeClr val="tx1"/>
                          </a:solidFill>
                          <a:latin typeface="Arial" panose="020B0604020202090204" pitchFamily="34" charset="0"/>
                          <a:ea typeface="微软雅黑" panose="020B0503020204020204" pitchFamily="34" charset="-122"/>
                        </a:rPr>
                        <a:t>2020</a:t>
                      </a:r>
                    </a:p>
                  </a:txBody>
                  <a:tcPr marL="9525" marR="9525" marT="9525" marB="9525"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rgbClr val="5ABE9E"/>
                      </a:solidFill>
                      <a:prstDash val="solid"/>
                      <a:round/>
                      <a:headEnd type="none" w="med" len="med"/>
                      <a:tailEnd type="none" w="med" len="med"/>
                    </a:lnB>
                  </a:tcPr>
                </a:tc>
                <a:tc>
                  <a:txBody>
                    <a:bodyPr/>
                    <a:lstStyle/>
                    <a:p>
                      <a:pPr algn="ctr">
                        <a:buClrTx/>
                        <a:buSzTx/>
                        <a:buFontTx/>
                        <a:buNone/>
                      </a:pPr>
                      <a:r>
                        <a:rPr lang="zh-CN" sz="1300" b="0" kern="0" dirty="0">
                          <a:solidFill>
                            <a:schemeClr val="tx1"/>
                          </a:solidFill>
                          <a:latin typeface="Arial" panose="020B0604020202090204" pitchFamily="34" charset="0"/>
                          <a:ea typeface="微软雅黑" panose="020B0503020204020204" pitchFamily="34" charset="-122"/>
                        </a:rPr>
                        <a:t>本科</a:t>
                      </a:r>
                    </a:p>
                  </a:txBody>
                  <a:tcPr marL="9525" marR="9525" marT="9525" marB="9525" anchor="ctr">
                    <a:lnL w="3175" cap="flat" cmpd="sng" algn="ctr">
                      <a:solidFill>
                        <a:schemeClr val="tx2"/>
                      </a:solidFill>
                      <a:prstDash val="solid"/>
                      <a:round/>
                      <a:headEnd type="none" w="med" len="med"/>
                      <a:tailEnd type="none" w="med" len="med"/>
                    </a:lnL>
                    <a:lnR w="12700" cap="flat" cmpd="sng" algn="ctr">
                      <a:solidFill>
                        <a:srgbClr val="5ABE9E"/>
                      </a:solid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rgbClr val="5ABE9E"/>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_矩形 9"/>
          <p:cNvSpPr/>
          <p:nvPr>
            <p:custDataLst>
              <p:tags r:id="rId1"/>
            </p:custDataLst>
          </p:nvPr>
        </p:nvSpPr>
        <p:spPr>
          <a:xfrm>
            <a:off x="3034984" y="2239818"/>
            <a:ext cx="1311500" cy="1759396"/>
          </a:xfrm>
          <a:custGeom>
            <a:avLst/>
            <a:gdLst>
              <a:gd name="connsiteX0" fmla="*/ 0 w 1307080"/>
              <a:gd name="connsiteY0" fmla="*/ 0 h 1759396"/>
              <a:gd name="connsiteX1" fmla="*/ 1307080 w 1307080"/>
              <a:gd name="connsiteY1" fmla="*/ 0 h 1759396"/>
              <a:gd name="connsiteX2" fmla="*/ 1307080 w 1307080"/>
              <a:gd name="connsiteY2" fmla="*/ 1759396 h 1759396"/>
              <a:gd name="connsiteX3" fmla="*/ 0 w 1307080"/>
              <a:gd name="connsiteY3" fmla="*/ 1759396 h 1759396"/>
              <a:gd name="connsiteX4" fmla="*/ 0 w 1307080"/>
              <a:gd name="connsiteY4" fmla="*/ 0 h 1759396"/>
              <a:gd name="connsiteX0-1" fmla="*/ 0 w 1307080"/>
              <a:gd name="connsiteY0-2" fmla="*/ 0 h 1759396"/>
              <a:gd name="connsiteX1-3" fmla="*/ 1307080 w 1307080"/>
              <a:gd name="connsiteY1-4" fmla="*/ 0 h 1759396"/>
              <a:gd name="connsiteX2-5" fmla="*/ 1307080 w 1307080"/>
              <a:gd name="connsiteY2-6" fmla="*/ 1759396 h 1759396"/>
              <a:gd name="connsiteX3-7" fmla="*/ 0 w 1307080"/>
              <a:gd name="connsiteY3-8" fmla="*/ 1759396 h 1759396"/>
              <a:gd name="connsiteX4-9" fmla="*/ 977 w 1307080"/>
              <a:gd name="connsiteY4-10" fmla="*/ 551007 h 1759396"/>
              <a:gd name="connsiteX5" fmla="*/ 0 w 1307080"/>
              <a:gd name="connsiteY5" fmla="*/ 0 h 1759396"/>
              <a:gd name="connsiteX0-11" fmla="*/ 98668 w 1405748"/>
              <a:gd name="connsiteY0-12" fmla="*/ 0 h 1759396"/>
              <a:gd name="connsiteX1-13" fmla="*/ 1405748 w 1405748"/>
              <a:gd name="connsiteY1-14" fmla="*/ 0 h 1759396"/>
              <a:gd name="connsiteX2-15" fmla="*/ 1405748 w 1405748"/>
              <a:gd name="connsiteY2-16" fmla="*/ 1759396 h 1759396"/>
              <a:gd name="connsiteX3-17" fmla="*/ 98668 w 1405748"/>
              <a:gd name="connsiteY3-18" fmla="*/ 1759396 h 1759396"/>
              <a:gd name="connsiteX4-19" fmla="*/ 93295 w 1405748"/>
              <a:gd name="connsiteY4-20" fmla="*/ 1243157 h 1759396"/>
              <a:gd name="connsiteX5-21" fmla="*/ 99645 w 1405748"/>
              <a:gd name="connsiteY5-22" fmla="*/ 551007 h 1759396"/>
              <a:gd name="connsiteX6" fmla="*/ 98668 w 1405748"/>
              <a:gd name="connsiteY6" fmla="*/ 0 h 1759396"/>
              <a:gd name="connsiteX0-23" fmla="*/ 5376 w 1312456"/>
              <a:gd name="connsiteY0-24" fmla="*/ 0 h 1759396"/>
              <a:gd name="connsiteX1-25" fmla="*/ 1312456 w 1312456"/>
              <a:gd name="connsiteY1-26" fmla="*/ 0 h 1759396"/>
              <a:gd name="connsiteX2-27" fmla="*/ 1312456 w 1312456"/>
              <a:gd name="connsiteY2-28" fmla="*/ 1759396 h 1759396"/>
              <a:gd name="connsiteX3-29" fmla="*/ 5376 w 1312456"/>
              <a:gd name="connsiteY3-30" fmla="*/ 1759396 h 1759396"/>
              <a:gd name="connsiteX4-31" fmla="*/ 3 w 1312456"/>
              <a:gd name="connsiteY4-32" fmla="*/ 1243157 h 1759396"/>
              <a:gd name="connsiteX5-33" fmla="*/ 6353 w 1312456"/>
              <a:gd name="connsiteY5-34" fmla="*/ 551007 h 1759396"/>
              <a:gd name="connsiteX6-35" fmla="*/ 5376 w 1312456"/>
              <a:gd name="connsiteY6-36" fmla="*/ 0 h 1759396"/>
              <a:gd name="connsiteX0-37" fmla="*/ 0 w 1312453"/>
              <a:gd name="connsiteY0-38" fmla="*/ 1243157 h 1759396"/>
              <a:gd name="connsiteX1-39" fmla="*/ 6350 w 1312453"/>
              <a:gd name="connsiteY1-40" fmla="*/ 551007 h 1759396"/>
              <a:gd name="connsiteX2-41" fmla="*/ 5373 w 1312453"/>
              <a:gd name="connsiteY2-42" fmla="*/ 0 h 1759396"/>
              <a:gd name="connsiteX3-43" fmla="*/ 1312453 w 1312453"/>
              <a:gd name="connsiteY3-44" fmla="*/ 0 h 1759396"/>
              <a:gd name="connsiteX4-45" fmla="*/ 1312453 w 1312453"/>
              <a:gd name="connsiteY4-46" fmla="*/ 1759396 h 1759396"/>
              <a:gd name="connsiteX5-47" fmla="*/ 5373 w 1312453"/>
              <a:gd name="connsiteY5-48" fmla="*/ 1759396 h 1759396"/>
              <a:gd name="connsiteX6-49" fmla="*/ 91440 w 1312453"/>
              <a:gd name="connsiteY6-50" fmla="*/ 1334597 h 1759396"/>
              <a:gd name="connsiteX0-51" fmla="*/ 38075 w 1350528"/>
              <a:gd name="connsiteY0-52" fmla="*/ 1243157 h 1759396"/>
              <a:gd name="connsiteX1-53" fmla="*/ 44425 w 1350528"/>
              <a:gd name="connsiteY1-54" fmla="*/ 551007 h 1759396"/>
              <a:gd name="connsiteX2-55" fmla="*/ 43448 w 1350528"/>
              <a:gd name="connsiteY2-56" fmla="*/ 0 h 1759396"/>
              <a:gd name="connsiteX3-57" fmla="*/ 1350528 w 1350528"/>
              <a:gd name="connsiteY3-58" fmla="*/ 0 h 1759396"/>
              <a:gd name="connsiteX4-59" fmla="*/ 1350528 w 1350528"/>
              <a:gd name="connsiteY4-60" fmla="*/ 1759396 h 1759396"/>
              <a:gd name="connsiteX5-61" fmla="*/ 43448 w 1350528"/>
              <a:gd name="connsiteY5-62" fmla="*/ 1759396 h 1759396"/>
              <a:gd name="connsiteX6-63" fmla="*/ 39028 w 1350528"/>
              <a:gd name="connsiteY6-64" fmla="*/ 1294116 h 1759396"/>
              <a:gd name="connsiteX0-65" fmla="*/ 0 w 1312453"/>
              <a:gd name="connsiteY0-66" fmla="*/ 1243157 h 1759396"/>
              <a:gd name="connsiteX1-67" fmla="*/ 6350 w 1312453"/>
              <a:gd name="connsiteY1-68" fmla="*/ 551007 h 1759396"/>
              <a:gd name="connsiteX2-69" fmla="*/ 5373 w 1312453"/>
              <a:gd name="connsiteY2-70" fmla="*/ 0 h 1759396"/>
              <a:gd name="connsiteX3-71" fmla="*/ 1312453 w 1312453"/>
              <a:gd name="connsiteY3-72" fmla="*/ 0 h 1759396"/>
              <a:gd name="connsiteX4-73" fmla="*/ 1312453 w 1312453"/>
              <a:gd name="connsiteY4-74" fmla="*/ 1759396 h 1759396"/>
              <a:gd name="connsiteX5-75" fmla="*/ 5373 w 1312453"/>
              <a:gd name="connsiteY5-76" fmla="*/ 1759396 h 1759396"/>
              <a:gd name="connsiteX6-77" fmla="*/ 953 w 1312453"/>
              <a:gd name="connsiteY6-78" fmla="*/ 1294116 h 1759396"/>
              <a:gd name="connsiteX0-79" fmla="*/ 5397 w 1311500"/>
              <a:gd name="connsiteY0-80" fmla="*/ 551007 h 1759396"/>
              <a:gd name="connsiteX1-81" fmla="*/ 4420 w 1311500"/>
              <a:gd name="connsiteY1-82" fmla="*/ 0 h 1759396"/>
              <a:gd name="connsiteX2-83" fmla="*/ 1311500 w 1311500"/>
              <a:gd name="connsiteY2-84" fmla="*/ 0 h 1759396"/>
              <a:gd name="connsiteX3-85" fmla="*/ 1311500 w 1311500"/>
              <a:gd name="connsiteY3-86" fmla="*/ 1759396 h 1759396"/>
              <a:gd name="connsiteX4-87" fmla="*/ 4420 w 1311500"/>
              <a:gd name="connsiteY4-88" fmla="*/ 1759396 h 1759396"/>
              <a:gd name="connsiteX5-89" fmla="*/ 0 w 1311500"/>
              <a:gd name="connsiteY5-90" fmla="*/ 1294116 h 175939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11500" h="1759396">
                <a:moveTo>
                  <a:pt x="5397" y="551007"/>
                </a:moveTo>
                <a:cubicBezTo>
                  <a:pt x="5071" y="367338"/>
                  <a:pt x="4746" y="183669"/>
                  <a:pt x="4420" y="0"/>
                </a:cubicBezTo>
                <a:lnTo>
                  <a:pt x="1311500" y="0"/>
                </a:lnTo>
                <a:lnTo>
                  <a:pt x="1311500" y="1759396"/>
                </a:lnTo>
                <a:lnTo>
                  <a:pt x="4420" y="1759396"/>
                </a:lnTo>
                <a:cubicBezTo>
                  <a:pt x="7134" y="1611444"/>
                  <a:pt x="1265" y="1487418"/>
                  <a:pt x="0" y="1294116"/>
                </a:cubicBezTo>
              </a:path>
            </a:pathLst>
          </a:custGeom>
          <a:noFill/>
          <a:ln w="88900" cap="flat" cmpd="sng" algn="ctr">
            <a:solidFill>
              <a:srgbClr val="F9B46A"/>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_文本框 5"/>
          <p:cNvSpPr txBox="1"/>
          <p:nvPr>
            <p:custDataLst>
              <p:tags r:id="rId2"/>
            </p:custDataLst>
          </p:nvPr>
        </p:nvSpPr>
        <p:spPr>
          <a:xfrm>
            <a:off x="1635634" y="2844381"/>
            <a:ext cx="2528256" cy="584775"/>
          </a:xfrm>
          <a:prstGeom prst="rect">
            <a:avLst/>
          </a:prstGeom>
          <a:noFill/>
        </p:spPr>
        <p:txBody>
          <a:bodyPr wrap="none" rtlCol="0">
            <a:spAutoFit/>
          </a:bodyPr>
          <a:lstStyle/>
          <a:p>
            <a:pPr algn="r"/>
            <a:r>
              <a:rPr lang="en-US" altLang="zh-CN" sz="3200" b="1" dirty="0">
                <a:solidFill>
                  <a:srgbClr val="F9B46A"/>
                </a:solidFill>
                <a:latin typeface="微软雅黑" panose="020B0503020204020204" pitchFamily="34" charset="-122"/>
                <a:ea typeface="微软雅黑" panose="020B0503020204020204" pitchFamily="34" charset="-122"/>
                <a:cs typeface="Nexa Bold" charset="0"/>
              </a:rPr>
              <a:t>CHAPTER 4</a:t>
            </a:r>
            <a:endParaRPr lang="zh-CN" altLang="en-US" sz="3200" b="1" dirty="0">
              <a:solidFill>
                <a:srgbClr val="F9B46A"/>
              </a:solidFill>
              <a:latin typeface="微软雅黑" panose="020B0503020204020204" pitchFamily="34" charset="-122"/>
              <a:ea typeface="微软雅黑" panose="020B0503020204020204" pitchFamily="34" charset="-122"/>
              <a:cs typeface="Nexa Bold" charset="0"/>
            </a:endParaRPr>
          </a:p>
        </p:txBody>
      </p:sp>
      <p:sp>
        <p:nvSpPr>
          <p:cNvPr id="5" name="PA_十字形 11"/>
          <p:cNvSpPr/>
          <p:nvPr>
            <p:custDataLst>
              <p:tags r:id="rId3"/>
            </p:custDataLst>
          </p:nvPr>
        </p:nvSpPr>
        <p:spPr>
          <a:xfrm>
            <a:off x="492371" y="5772466"/>
            <a:ext cx="601958" cy="601958"/>
          </a:xfrm>
          <a:prstGeom prst="plus">
            <a:avLst>
              <a:gd name="adj" fmla="val 47430"/>
            </a:avLst>
          </a:prstGeom>
          <a:solidFill>
            <a:srgbClr val="F9B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9B46A"/>
              </a:solidFill>
            </a:endParaRPr>
          </a:p>
        </p:txBody>
      </p:sp>
      <p:sp>
        <p:nvSpPr>
          <p:cNvPr id="13" name="矩形 12"/>
          <p:cNvSpPr/>
          <p:nvPr/>
        </p:nvSpPr>
        <p:spPr>
          <a:xfrm>
            <a:off x="4931410" y="2514928"/>
            <a:ext cx="4321976" cy="1207831"/>
          </a:xfrm>
          <a:prstGeom prst="rect">
            <a:avLst/>
          </a:prstGeom>
        </p:spPr>
        <p:txBody>
          <a:bodyPr wrap="square">
            <a:spAutoFit/>
          </a:bodyPr>
          <a:lstStyle/>
          <a:p>
            <a:pPr algn="ctr">
              <a:lnSpc>
                <a:spcPct val="120000"/>
              </a:lnSpc>
            </a:pPr>
            <a:r>
              <a:rPr lang="zh-CN" altLang="en-US" sz="6600" b="1" dirty="0">
                <a:solidFill>
                  <a:srgbClr val="F9B46A"/>
                </a:solidFill>
                <a:latin typeface="微软雅黑" panose="020B0503020204020204" pitchFamily="34" charset="-122"/>
                <a:ea typeface="微软雅黑" panose="020B0503020204020204" pitchFamily="34" charset="-122"/>
              </a:rPr>
              <a:t>关于我们</a:t>
            </a:r>
          </a:p>
        </p:txBody>
      </p:sp>
      <p:sp>
        <p:nvSpPr>
          <p:cNvPr id="15" name="矩形 14"/>
          <p:cNvSpPr/>
          <p:nvPr/>
        </p:nvSpPr>
        <p:spPr>
          <a:xfrm>
            <a:off x="5908685" y="3825468"/>
            <a:ext cx="2789076" cy="996042"/>
          </a:xfrm>
          <a:prstGeom prst="rect">
            <a:avLst/>
          </a:prstGeom>
        </p:spPr>
        <p:txBody>
          <a:bodyPr wrap="square">
            <a:spAutoFit/>
          </a:bodyPr>
          <a:lstStyle/>
          <a:p>
            <a:pPr algn="r">
              <a:lnSpc>
                <a:spcPct val="120000"/>
              </a:lnSpc>
            </a:pPr>
            <a:r>
              <a:rPr lang="zh-CN" altLang="en-US" sz="5400" b="1" dirty="0">
                <a:solidFill>
                  <a:srgbClr val="F9B46A"/>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组合 93"/>
          <p:cNvGrpSpPr/>
          <p:nvPr/>
        </p:nvGrpSpPr>
        <p:grpSpPr>
          <a:xfrm>
            <a:off x="435533" y="356032"/>
            <a:ext cx="2690639" cy="635002"/>
            <a:chOff x="435533" y="309778"/>
            <a:chExt cx="2690639" cy="635002"/>
          </a:xfrm>
        </p:grpSpPr>
        <p:sp>
          <p:nvSpPr>
            <p:cNvPr id="95" name="TextBox 1"/>
            <p:cNvSpPr txBox="1"/>
            <p:nvPr/>
          </p:nvSpPr>
          <p:spPr>
            <a:xfrm>
              <a:off x="1300031" y="345480"/>
              <a:ext cx="1826141" cy="584775"/>
            </a:xfrm>
            <a:prstGeom prst="rect">
              <a:avLst/>
            </a:prstGeom>
            <a:noFill/>
          </p:spPr>
          <p:txBody>
            <a:bodyPr wrap="none" rtlCol="0">
              <a:spAutoFit/>
            </a:bodyPr>
            <a:lstStyle/>
            <a:p>
              <a:r>
                <a:rPr lang="zh-CN" altLang="en-US" sz="3200" b="1" dirty="0">
                  <a:solidFill>
                    <a:srgbClr val="F9B46A"/>
                  </a:solidFill>
                  <a:latin typeface="微软雅黑" panose="020B0503020204020204" pitchFamily="34" charset="-122"/>
                  <a:ea typeface="微软雅黑" panose="020B0503020204020204" pitchFamily="34" charset="-122"/>
                  <a:sym typeface="Arial" panose="020B0604020202090204"/>
                </a:rPr>
                <a:t>幸福产业</a:t>
              </a:r>
            </a:p>
          </p:txBody>
        </p:sp>
        <p:sp>
          <p:nvSpPr>
            <p:cNvPr id="96" name="椭圆 95"/>
            <p:cNvSpPr/>
            <p:nvPr/>
          </p:nvSpPr>
          <p:spPr>
            <a:xfrm>
              <a:off x="435533" y="309778"/>
              <a:ext cx="635002" cy="635002"/>
            </a:xfrm>
            <a:prstGeom prst="ellipse">
              <a:avLst/>
            </a:prstGeom>
            <a:solidFill>
              <a:srgbClr val="ED6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ABE9E"/>
                </a:solidFill>
                <a:latin typeface="Arial" panose="020B0604020202090204"/>
                <a:ea typeface="微软雅黑" panose="020B0503020204020204" pitchFamily="34" charset="-122"/>
                <a:sym typeface="Arial" panose="020B0604020202090204"/>
              </a:endParaRPr>
            </a:p>
          </p:txBody>
        </p:sp>
        <p:sp>
          <p:nvSpPr>
            <p:cNvPr id="99" name="椭圆 98"/>
            <p:cNvSpPr/>
            <p:nvPr/>
          </p:nvSpPr>
          <p:spPr>
            <a:xfrm>
              <a:off x="703129" y="309778"/>
              <a:ext cx="635002" cy="635002"/>
            </a:xfrm>
            <a:prstGeom prst="ellipse">
              <a:avLst/>
            </a:prstGeom>
            <a:solidFill>
              <a:srgbClr val="5AB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EEDE9"/>
                </a:solidFill>
                <a:latin typeface="Arial" panose="020B0604020202090204"/>
                <a:ea typeface="微软雅黑" panose="020B0503020204020204" pitchFamily="34" charset="-122"/>
                <a:sym typeface="Arial" panose="020B0604020202090204"/>
              </a:endParaRPr>
            </a:p>
          </p:txBody>
        </p:sp>
      </p:grpSp>
      <p:sp>
        <p:nvSpPr>
          <p:cNvPr id="7" name="textbox 22"/>
          <p:cNvSpPr/>
          <p:nvPr/>
        </p:nvSpPr>
        <p:spPr>
          <a:xfrm>
            <a:off x="2789382" y="445242"/>
            <a:ext cx="8802791" cy="327660"/>
          </a:xfrm>
          <a:prstGeom prst="rect">
            <a:avLst/>
          </a:prstGeom>
          <a:ln>
            <a:noFill/>
          </a:ln>
        </p:spPr>
        <p:txBody>
          <a:bodyPr vert="horz" wrap="square" lIns="0" tIns="0" rIns="0" bIns="0" anchor="ctr"/>
          <a:lstStyle/>
          <a:p>
            <a:pPr algn="r" rtl="0" eaLnBrk="0">
              <a:lnSpc>
                <a:spcPct val="88000"/>
              </a:lnSpc>
            </a:pPr>
            <a:r>
              <a:rPr lang="en-US" altLang="zh-CN" sz="1865" dirty="0">
                <a:solidFill>
                  <a:srgbClr val="F9B46A"/>
                </a:solidFill>
                <a:latin typeface="微软雅黑" panose="020B0503020204020204" pitchFamily="34" charset="-122"/>
                <a:ea typeface="微软雅黑" panose="020B0503020204020204" pitchFamily="34" charset="-122"/>
              </a:rPr>
              <a:t>…………………………………………………………………………………………………………………</a:t>
            </a:r>
            <a:endParaRPr lang="zh-CN" altLang="en-US" sz="1865" dirty="0">
              <a:solidFill>
                <a:srgbClr val="F9B46A"/>
              </a:solidFill>
              <a:latin typeface="微软雅黑" panose="020B0503020204020204" pitchFamily="34" charset="-122"/>
              <a:ea typeface="微软雅黑" panose="020B0503020204020204" pitchFamily="34" charset="-122"/>
            </a:endParaRPr>
          </a:p>
        </p:txBody>
      </p:sp>
      <p:sp>
        <p:nvSpPr>
          <p:cNvPr id="8" name="椭圆 7"/>
          <p:cNvSpPr/>
          <p:nvPr/>
        </p:nvSpPr>
        <p:spPr>
          <a:xfrm>
            <a:off x="11626300" y="613493"/>
            <a:ext cx="96000" cy="96000"/>
          </a:xfrm>
          <a:prstGeom prst="ellipse">
            <a:avLst/>
          </a:prstGeom>
          <a:noFill/>
          <a:ln w="19050">
            <a:solidFill>
              <a:srgbClr val="F9B4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TextBox 187"/>
          <p:cNvSpPr txBox="1"/>
          <p:nvPr>
            <p:custDataLst>
              <p:tags r:id="rId1"/>
            </p:custDataLst>
          </p:nvPr>
        </p:nvSpPr>
        <p:spPr>
          <a:xfrm>
            <a:off x="8098735" y="1926589"/>
            <a:ext cx="1491821" cy="379656"/>
          </a:xfrm>
          <a:prstGeom prst="rect">
            <a:avLst/>
          </a:prstGeom>
          <a:noFill/>
        </p:spPr>
        <p:txBody>
          <a:bodyPr wrap="square" rtlCol="0">
            <a:spAutoFit/>
          </a:bodyPr>
          <a:lstStyle/>
          <a:p>
            <a:r>
              <a:rPr lang="zh-CN" altLang="id-ID" sz="1865" b="1" dirty="0">
                <a:solidFill>
                  <a:srgbClr val="3B4C6F"/>
                </a:solidFill>
                <a:latin typeface="微软雅黑" panose="020B0503020204020204" pitchFamily="34" charset="-122"/>
                <a:ea typeface="微软雅黑" panose="020B0503020204020204" pitchFamily="34" charset="-122"/>
                <a:cs typeface="+mn-ea"/>
              </a:rPr>
              <a:t>大专院校</a:t>
            </a:r>
          </a:p>
        </p:txBody>
      </p:sp>
      <p:sp>
        <p:nvSpPr>
          <p:cNvPr id="3" name="TextBox 188"/>
          <p:cNvSpPr txBox="1"/>
          <p:nvPr>
            <p:custDataLst>
              <p:tags r:id="rId2"/>
            </p:custDataLst>
          </p:nvPr>
        </p:nvSpPr>
        <p:spPr>
          <a:xfrm>
            <a:off x="8098735" y="2261523"/>
            <a:ext cx="2857808" cy="338554"/>
          </a:xfrm>
          <a:prstGeom prst="rect">
            <a:avLst/>
          </a:prstGeom>
          <a:noFill/>
        </p:spPr>
        <p:txBody>
          <a:bodyPr wrap="square" rtlCol="0">
            <a:spAutoFit/>
          </a:bodyPr>
          <a:lstStyle/>
          <a:p>
            <a:r>
              <a:rPr lang="zh-CN" altLang="en-US" sz="1600" dirty="0">
                <a:solidFill>
                  <a:srgbClr val="3B4C6F"/>
                </a:solidFill>
                <a:latin typeface="微软雅黑" panose="020B0503020204020204" pitchFamily="34" charset="-122"/>
                <a:ea typeface="微软雅黑" panose="020B0503020204020204" pitchFamily="34" charset="-122"/>
              </a:rPr>
              <a:t>康养专业实训室群</a:t>
            </a:r>
          </a:p>
        </p:txBody>
      </p:sp>
      <p:sp>
        <p:nvSpPr>
          <p:cNvPr id="5" name="TextBox 191"/>
          <p:cNvSpPr txBox="1"/>
          <p:nvPr>
            <p:custDataLst>
              <p:tags r:id="rId3"/>
            </p:custDataLst>
          </p:nvPr>
        </p:nvSpPr>
        <p:spPr>
          <a:xfrm>
            <a:off x="8098735" y="3016620"/>
            <a:ext cx="1750560" cy="379656"/>
          </a:xfrm>
          <a:prstGeom prst="rect">
            <a:avLst/>
          </a:prstGeom>
          <a:noFill/>
        </p:spPr>
        <p:txBody>
          <a:bodyPr wrap="square" rtlCol="0">
            <a:spAutoFit/>
          </a:bodyPr>
          <a:lstStyle/>
          <a:p>
            <a:r>
              <a:rPr lang="zh-CN" altLang="id-ID" sz="1865" b="1" dirty="0">
                <a:solidFill>
                  <a:srgbClr val="3B4C6F"/>
                </a:solidFill>
                <a:latin typeface="微软雅黑" panose="020B0503020204020204" pitchFamily="34" charset="-122"/>
                <a:ea typeface="微软雅黑" panose="020B0503020204020204" pitchFamily="34" charset="-122"/>
                <a:cs typeface="+mn-ea"/>
              </a:rPr>
              <a:t>大专院校</a:t>
            </a:r>
          </a:p>
        </p:txBody>
      </p:sp>
      <p:sp>
        <p:nvSpPr>
          <p:cNvPr id="6" name="TextBox 193"/>
          <p:cNvSpPr txBox="1"/>
          <p:nvPr>
            <p:custDataLst>
              <p:tags r:id="rId4"/>
            </p:custDataLst>
          </p:nvPr>
        </p:nvSpPr>
        <p:spPr>
          <a:xfrm>
            <a:off x="8098735" y="3436042"/>
            <a:ext cx="2857808" cy="338554"/>
          </a:xfrm>
          <a:prstGeom prst="rect">
            <a:avLst/>
          </a:prstGeom>
          <a:noFill/>
        </p:spPr>
        <p:txBody>
          <a:bodyPr wrap="square" rtlCol="0">
            <a:spAutoFit/>
          </a:bodyPr>
          <a:lstStyle/>
          <a:p>
            <a:r>
              <a:rPr lang="zh-CN" altLang="en-US" sz="1600" dirty="0">
                <a:solidFill>
                  <a:srgbClr val="3B4C6F"/>
                </a:solidFill>
                <a:latin typeface="微软雅黑" panose="020B0503020204020204" pitchFamily="34" charset="-122"/>
                <a:ea typeface="微软雅黑" panose="020B0503020204020204" pitchFamily="34" charset="-122"/>
              </a:rPr>
              <a:t>人工智能专业共建</a:t>
            </a:r>
          </a:p>
        </p:txBody>
      </p:sp>
      <p:sp>
        <p:nvSpPr>
          <p:cNvPr id="9" name="TextBox 195"/>
          <p:cNvSpPr txBox="1"/>
          <p:nvPr>
            <p:custDataLst>
              <p:tags r:id="rId5"/>
            </p:custDataLst>
          </p:nvPr>
        </p:nvSpPr>
        <p:spPr>
          <a:xfrm>
            <a:off x="8098736" y="4171531"/>
            <a:ext cx="2360617" cy="379656"/>
          </a:xfrm>
          <a:prstGeom prst="rect">
            <a:avLst/>
          </a:prstGeom>
          <a:noFill/>
        </p:spPr>
        <p:txBody>
          <a:bodyPr wrap="square" rtlCol="0">
            <a:spAutoFit/>
          </a:bodyPr>
          <a:lstStyle/>
          <a:p>
            <a:r>
              <a:rPr lang="zh-CN" altLang="id-ID" sz="1865" b="1" dirty="0">
                <a:solidFill>
                  <a:srgbClr val="3B4C6F"/>
                </a:solidFill>
                <a:latin typeface="微软雅黑" panose="020B0503020204020204" pitchFamily="34" charset="-122"/>
                <a:ea typeface="微软雅黑" panose="020B0503020204020204" pitchFamily="34" charset="-122"/>
                <a:cs typeface="+mn-ea"/>
              </a:rPr>
              <a:t>适老化改造工程</a:t>
            </a:r>
          </a:p>
        </p:txBody>
      </p:sp>
      <p:sp>
        <p:nvSpPr>
          <p:cNvPr id="10" name="TextBox 199"/>
          <p:cNvSpPr txBox="1"/>
          <p:nvPr>
            <p:custDataLst>
              <p:tags r:id="rId6"/>
            </p:custDataLst>
          </p:nvPr>
        </p:nvSpPr>
        <p:spPr>
          <a:xfrm>
            <a:off x="8098735" y="4559987"/>
            <a:ext cx="3422896" cy="338554"/>
          </a:xfrm>
          <a:prstGeom prst="rect">
            <a:avLst/>
          </a:prstGeom>
          <a:noFill/>
        </p:spPr>
        <p:txBody>
          <a:bodyPr wrap="square" rtlCol="0">
            <a:spAutoFit/>
          </a:bodyPr>
          <a:lstStyle/>
          <a:p>
            <a:r>
              <a:rPr lang="zh-CN" altLang="en-US" sz="1600" dirty="0">
                <a:solidFill>
                  <a:srgbClr val="3B4C6F"/>
                </a:solidFill>
                <a:latin typeface="微软雅黑" panose="020B0503020204020204" pitchFamily="34" charset="-122"/>
                <a:ea typeface="微软雅黑" panose="020B0503020204020204" pitchFamily="34" charset="-122"/>
              </a:rPr>
              <a:t>家庭</a:t>
            </a:r>
            <a:r>
              <a:rPr lang="en-US" sz="1600" dirty="0">
                <a:solidFill>
                  <a:srgbClr val="3B4C6F"/>
                </a:solidFill>
                <a:latin typeface="微软雅黑" panose="020B0503020204020204" pitchFamily="34" charset="-122"/>
                <a:ea typeface="微软雅黑" panose="020B0503020204020204" pitchFamily="34" charset="-122"/>
              </a:rPr>
              <a:t>适老化及无障碍改造</a:t>
            </a:r>
          </a:p>
        </p:txBody>
      </p:sp>
      <p:sp>
        <p:nvSpPr>
          <p:cNvPr id="11" name="TextBox 203"/>
          <p:cNvSpPr txBox="1"/>
          <p:nvPr>
            <p:custDataLst>
              <p:tags r:id="rId7"/>
            </p:custDataLst>
          </p:nvPr>
        </p:nvSpPr>
        <p:spPr>
          <a:xfrm>
            <a:off x="2919570" y="1926588"/>
            <a:ext cx="1528425" cy="379656"/>
          </a:xfrm>
          <a:prstGeom prst="rect">
            <a:avLst/>
          </a:prstGeom>
          <a:noFill/>
        </p:spPr>
        <p:txBody>
          <a:bodyPr wrap="square" rtlCol="0">
            <a:spAutoFit/>
          </a:bodyPr>
          <a:lstStyle/>
          <a:p>
            <a:pPr algn="r"/>
            <a:r>
              <a:rPr lang="zh-CN" altLang="id-ID" sz="1865" b="1" dirty="0">
                <a:solidFill>
                  <a:srgbClr val="3B4C6F"/>
                </a:solidFill>
                <a:latin typeface="微软雅黑" panose="020B0503020204020204" pitchFamily="34" charset="-122"/>
                <a:ea typeface="微软雅黑" panose="020B0503020204020204" pitchFamily="34" charset="-122"/>
                <a:cs typeface="+mn-ea"/>
              </a:rPr>
              <a:t>大专院校</a:t>
            </a:r>
          </a:p>
        </p:txBody>
      </p:sp>
      <p:sp>
        <p:nvSpPr>
          <p:cNvPr id="12" name="TextBox 204"/>
          <p:cNvSpPr txBox="1"/>
          <p:nvPr>
            <p:custDataLst>
              <p:tags r:id="rId8"/>
            </p:custDataLst>
          </p:nvPr>
        </p:nvSpPr>
        <p:spPr>
          <a:xfrm>
            <a:off x="1400776" y="2261523"/>
            <a:ext cx="3047219" cy="338554"/>
          </a:xfrm>
          <a:prstGeom prst="rect">
            <a:avLst/>
          </a:prstGeom>
          <a:noFill/>
        </p:spPr>
        <p:txBody>
          <a:bodyPr wrap="square" rtlCol="0">
            <a:spAutoFit/>
          </a:bodyPr>
          <a:lstStyle/>
          <a:p>
            <a:pPr algn="r"/>
            <a:r>
              <a:rPr lang="zh-CN" altLang="en-US" sz="1600" dirty="0">
                <a:solidFill>
                  <a:srgbClr val="3B4C6F"/>
                </a:solidFill>
                <a:latin typeface="微软雅黑" panose="020B0503020204020204" pitchFamily="34" charset="-122"/>
                <a:ea typeface="微软雅黑" panose="020B0503020204020204" pitchFamily="34" charset="-122"/>
              </a:rPr>
              <a:t>学前早教托育实训室群</a:t>
            </a:r>
          </a:p>
        </p:txBody>
      </p:sp>
      <p:sp>
        <p:nvSpPr>
          <p:cNvPr id="13" name="TextBox 206"/>
          <p:cNvSpPr txBox="1"/>
          <p:nvPr>
            <p:custDataLst>
              <p:tags r:id="rId9"/>
            </p:custDataLst>
          </p:nvPr>
        </p:nvSpPr>
        <p:spPr>
          <a:xfrm>
            <a:off x="3181778" y="3016620"/>
            <a:ext cx="1266217" cy="379656"/>
          </a:xfrm>
          <a:prstGeom prst="rect">
            <a:avLst/>
          </a:prstGeom>
          <a:noFill/>
        </p:spPr>
        <p:txBody>
          <a:bodyPr wrap="square" rtlCol="0">
            <a:spAutoFit/>
          </a:bodyPr>
          <a:lstStyle/>
          <a:p>
            <a:pPr algn="r"/>
            <a:r>
              <a:rPr lang="zh-CN" altLang="id-ID" sz="1865" b="1" dirty="0">
                <a:solidFill>
                  <a:srgbClr val="3B4C6F"/>
                </a:solidFill>
                <a:latin typeface="微软雅黑" panose="020B0503020204020204" pitchFamily="34" charset="-122"/>
                <a:ea typeface="微软雅黑" panose="020B0503020204020204" pitchFamily="34" charset="-122"/>
                <a:cs typeface="+mn-ea"/>
              </a:rPr>
              <a:t>幼儿园</a:t>
            </a:r>
          </a:p>
        </p:txBody>
      </p:sp>
      <p:sp>
        <p:nvSpPr>
          <p:cNvPr id="14" name="TextBox 207"/>
          <p:cNvSpPr txBox="1"/>
          <p:nvPr>
            <p:custDataLst>
              <p:tags r:id="rId10"/>
            </p:custDataLst>
          </p:nvPr>
        </p:nvSpPr>
        <p:spPr>
          <a:xfrm>
            <a:off x="964590" y="3436042"/>
            <a:ext cx="3483405" cy="338554"/>
          </a:xfrm>
          <a:prstGeom prst="rect">
            <a:avLst/>
          </a:prstGeom>
          <a:noFill/>
        </p:spPr>
        <p:txBody>
          <a:bodyPr wrap="square" rtlCol="0">
            <a:spAutoFit/>
          </a:bodyPr>
          <a:lstStyle/>
          <a:p>
            <a:pPr algn="r"/>
            <a:r>
              <a:rPr lang="zh-CN" altLang="en-US" sz="1600" dirty="0">
                <a:solidFill>
                  <a:srgbClr val="3B4C6F"/>
                </a:solidFill>
                <a:latin typeface="微软雅黑" panose="020B0503020204020204" pitchFamily="34" charset="-122"/>
                <a:ea typeface="微软雅黑" panose="020B0503020204020204" pitchFamily="34" charset="-122"/>
              </a:rPr>
              <a:t>功能教室及智慧幼儿园方案</a:t>
            </a:r>
          </a:p>
        </p:txBody>
      </p:sp>
      <p:sp>
        <p:nvSpPr>
          <p:cNvPr id="15" name="TextBox 209"/>
          <p:cNvSpPr txBox="1"/>
          <p:nvPr>
            <p:custDataLst>
              <p:tags r:id="rId11"/>
            </p:custDataLst>
          </p:nvPr>
        </p:nvSpPr>
        <p:spPr>
          <a:xfrm>
            <a:off x="2920317" y="4171531"/>
            <a:ext cx="1527679" cy="379656"/>
          </a:xfrm>
          <a:prstGeom prst="rect">
            <a:avLst/>
          </a:prstGeom>
          <a:noFill/>
        </p:spPr>
        <p:txBody>
          <a:bodyPr wrap="square" rtlCol="0">
            <a:spAutoFit/>
          </a:bodyPr>
          <a:lstStyle/>
          <a:p>
            <a:pPr algn="r"/>
            <a:r>
              <a:rPr lang="zh-CN" altLang="id-ID" sz="1865" b="1" dirty="0">
                <a:solidFill>
                  <a:srgbClr val="3B4C6F"/>
                </a:solidFill>
                <a:latin typeface="微软雅黑" panose="020B0503020204020204" pitchFamily="34" charset="-122"/>
                <a:ea typeface="微软雅黑" panose="020B0503020204020204" pitchFamily="34" charset="-122"/>
                <a:cs typeface="+mn-ea"/>
                <a:sym typeface="+mn-ea"/>
              </a:rPr>
              <a:t>亲子空间</a:t>
            </a:r>
            <a:endParaRPr lang="id-ID" sz="1865" b="1" dirty="0">
              <a:solidFill>
                <a:srgbClr val="3B4C6F"/>
              </a:solidFill>
              <a:latin typeface="微软雅黑" panose="020B0503020204020204" pitchFamily="34" charset="-122"/>
              <a:ea typeface="微软雅黑" panose="020B0503020204020204" pitchFamily="34" charset="-122"/>
              <a:cs typeface="+mn-ea"/>
            </a:endParaRPr>
          </a:p>
        </p:txBody>
      </p:sp>
      <p:sp>
        <p:nvSpPr>
          <p:cNvPr id="16" name="TextBox 210"/>
          <p:cNvSpPr txBox="1"/>
          <p:nvPr>
            <p:custDataLst>
              <p:tags r:id="rId12"/>
            </p:custDataLst>
          </p:nvPr>
        </p:nvSpPr>
        <p:spPr>
          <a:xfrm>
            <a:off x="1424998" y="4559987"/>
            <a:ext cx="3022997" cy="338554"/>
          </a:xfrm>
          <a:prstGeom prst="rect">
            <a:avLst/>
          </a:prstGeom>
          <a:noFill/>
        </p:spPr>
        <p:txBody>
          <a:bodyPr wrap="square" rtlCol="0">
            <a:spAutoFit/>
          </a:bodyPr>
          <a:lstStyle/>
          <a:p>
            <a:pPr algn="r"/>
            <a:r>
              <a:rPr lang="zh-CN" altLang="en-US" sz="1600" dirty="0">
                <a:solidFill>
                  <a:srgbClr val="3B4C6F"/>
                </a:solidFill>
                <a:latin typeface="微软雅黑" panose="020B0503020204020204" pitchFamily="34" charset="-122"/>
                <a:ea typeface="微软雅黑" panose="020B0503020204020204" pitchFamily="34" charset="-122"/>
                <a:sym typeface="+mn-ea"/>
              </a:rPr>
              <a:t>人工智能及元宇宙乐园</a:t>
            </a:r>
            <a:endParaRPr lang="en-US" sz="1600" dirty="0">
              <a:solidFill>
                <a:srgbClr val="3B4C6F"/>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4544419" y="1151647"/>
            <a:ext cx="3310037" cy="5115972"/>
            <a:chOff x="4653963" y="1052570"/>
            <a:chExt cx="2813637" cy="4348739"/>
          </a:xfrm>
        </p:grpSpPr>
        <p:sp>
          <p:nvSpPr>
            <p:cNvPr id="18" name="Freeform 6"/>
            <p:cNvSpPr>
              <a:spLocks noEditPoints="1"/>
            </p:cNvSpPr>
            <p:nvPr>
              <p:custDataLst>
                <p:tags r:id="rId13"/>
              </p:custDataLst>
            </p:nvPr>
          </p:nvSpPr>
          <p:spPr bwMode="auto">
            <a:xfrm>
              <a:off x="5889635" y="1052570"/>
              <a:ext cx="1577965" cy="3834534"/>
            </a:xfrm>
            <a:custGeom>
              <a:avLst/>
              <a:gdLst>
                <a:gd name="T0" fmla="*/ 1133 w 1878"/>
                <a:gd name="T1" fmla="*/ 0 h 4564"/>
                <a:gd name="T2" fmla="*/ 57 w 1878"/>
                <a:gd name="T3" fmla="*/ 2063 h 4564"/>
                <a:gd name="T4" fmla="*/ 70 w 1878"/>
                <a:gd name="T5" fmla="*/ 4564 h 4564"/>
                <a:gd name="T6" fmla="*/ 180 w 1878"/>
                <a:gd name="T7" fmla="*/ 2095 h 4564"/>
                <a:gd name="T8" fmla="*/ 1133 w 1878"/>
                <a:gd name="T9" fmla="*/ 1488 h 4564"/>
                <a:gd name="T10" fmla="*/ 1878 w 1878"/>
                <a:gd name="T11" fmla="*/ 744 h 4564"/>
                <a:gd name="T12" fmla="*/ 1133 w 1878"/>
                <a:gd name="T13" fmla="*/ 0 h 4564"/>
                <a:gd name="T14" fmla="*/ 1133 w 1878"/>
                <a:gd name="T15" fmla="*/ 1356 h 4564"/>
                <a:gd name="T16" fmla="*/ 544 w 1878"/>
                <a:gd name="T17" fmla="*/ 1457 h 4564"/>
                <a:gd name="T18" fmla="*/ 307 w 1878"/>
                <a:gd name="T19" fmla="*/ 1236 h 4564"/>
                <a:gd name="T20" fmla="*/ 631 w 1878"/>
                <a:gd name="T21" fmla="*/ 394 h 4564"/>
                <a:gd name="T22" fmla="*/ 631 w 1878"/>
                <a:gd name="T23" fmla="*/ 394 h 4564"/>
                <a:gd name="T24" fmla="*/ 1133 w 1878"/>
                <a:gd name="T25" fmla="*/ 131 h 4564"/>
                <a:gd name="T26" fmla="*/ 1746 w 1878"/>
                <a:gd name="T27" fmla="*/ 744 h 4564"/>
                <a:gd name="T28" fmla="*/ 1133 w 1878"/>
                <a:gd name="T29" fmla="*/ 1356 h 4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8" h="4564">
                  <a:moveTo>
                    <a:pt x="1133" y="0"/>
                  </a:moveTo>
                  <a:cubicBezTo>
                    <a:pt x="284" y="0"/>
                    <a:pt x="91" y="1190"/>
                    <a:pt x="57" y="2063"/>
                  </a:cubicBezTo>
                  <a:cubicBezTo>
                    <a:pt x="50" y="2249"/>
                    <a:pt x="0" y="4564"/>
                    <a:pt x="70" y="4564"/>
                  </a:cubicBezTo>
                  <a:cubicBezTo>
                    <a:pt x="141" y="4564"/>
                    <a:pt x="62" y="2554"/>
                    <a:pt x="180" y="2095"/>
                  </a:cubicBezTo>
                  <a:cubicBezTo>
                    <a:pt x="271" y="1743"/>
                    <a:pt x="585" y="1488"/>
                    <a:pt x="1133" y="1488"/>
                  </a:cubicBezTo>
                  <a:cubicBezTo>
                    <a:pt x="1544" y="1488"/>
                    <a:pt x="1878" y="1155"/>
                    <a:pt x="1878" y="744"/>
                  </a:cubicBezTo>
                  <a:cubicBezTo>
                    <a:pt x="1878" y="333"/>
                    <a:pt x="1544" y="0"/>
                    <a:pt x="1133" y="0"/>
                  </a:cubicBezTo>
                  <a:close/>
                  <a:moveTo>
                    <a:pt x="1133" y="1356"/>
                  </a:moveTo>
                  <a:cubicBezTo>
                    <a:pt x="843" y="1356"/>
                    <a:pt x="682" y="1392"/>
                    <a:pt x="544" y="1457"/>
                  </a:cubicBezTo>
                  <a:cubicBezTo>
                    <a:pt x="337" y="1554"/>
                    <a:pt x="265" y="1452"/>
                    <a:pt x="307" y="1236"/>
                  </a:cubicBezTo>
                  <a:cubicBezTo>
                    <a:pt x="364" y="947"/>
                    <a:pt x="451" y="638"/>
                    <a:pt x="631" y="394"/>
                  </a:cubicBezTo>
                  <a:cubicBezTo>
                    <a:pt x="631" y="394"/>
                    <a:pt x="631" y="394"/>
                    <a:pt x="631" y="394"/>
                  </a:cubicBezTo>
                  <a:cubicBezTo>
                    <a:pt x="741" y="235"/>
                    <a:pt x="925" y="131"/>
                    <a:pt x="1133" y="131"/>
                  </a:cubicBezTo>
                  <a:cubicBezTo>
                    <a:pt x="1472" y="131"/>
                    <a:pt x="1746" y="406"/>
                    <a:pt x="1746" y="744"/>
                  </a:cubicBezTo>
                  <a:cubicBezTo>
                    <a:pt x="1746" y="1082"/>
                    <a:pt x="1472" y="1356"/>
                    <a:pt x="1133" y="1356"/>
                  </a:cubicBezTo>
                  <a:close/>
                </a:path>
              </a:pathLst>
            </a:custGeom>
            <a:solidFill>
              <a:srgbClr val="509BA9"/>
            </a:solidFill>
            <a:ln>
              <a:noFill/>
            </a:ln>
          </p:spPr>
          <p:txBody>
            <a:bodyPr vert="horz" wrap="square" lIns="121920" tIns="60960" rIns="121920" bIns="60960" numCol="1" anchor="t" anchorCtr="0" compatLnSpc="1"/>
            <a:lstStyle/>
            <a:p>
              <a:endParaRPr lang="id-ID" sz="1865">
                <a:solidFill>
                  <a:srgbClr val="3B4C6F"/>
                </a:solidFill>
              </a:endParaRPr>
            </a:p>
          </p:txBody>
        </p:sp>
        <p:sp>
          <p:nvSpPr>
            <p:cNvPr id="19" name="Freeform 7"/>
            <p:cNvSpPr>
              <a:spLocks noEditPoints="1"/>
            </p:cNvSpPr>
            <p:nvPr>
              <p:custDataLst>
                <p:tags r:id="rId14"/>
              </p:custDataLst>
            </p:nvPr>
          </p:nvSpPr>
          <p:spPr bwMode="auto">
            <a:xfrm>
              <a:off x="5975656" y="2448957"/>
              <a:ext cx="1249588" cy="2270085"/>
            </a:xfrm>
            <a:custGeom>
              <a:avLst/>
              <a:gdLst>
                <a:gd name="T0" fmla="*/ 1072 w 1726"/>
                <a:gd name="T1" fmla="*/ 73 h 3136"/>
                <a:gd name="T2" fmla="*/ 60 w 1726"/>
                <a:gd name="T3" fmla="*/ 1513 h 3136"/>
                <a:gd name="T4" fmla="*/ 57 w 1726"/>
                <a:gd name="T5" fmla="*/ 3119 h 3136"/>
                <a:gd name="T6" fmla="*/ 149 w 1726"/>
                <a:gd name="T7" fmla="*/ 1789 h 3136"/>
                <a:gd name="T8" fmla="*/ 1072 w 1726"/>
                <a:gd name="T9" fmla="*/ 1382 h 3136"/>
                <a:gd name="T10" fmla="*/ 1726 w 1726"/>
                <a:gd name="T11" fmla="*/ 728 h 3136"/>
                <a:gd name="T12" fmla="*/ 1072 w 1726"/>
                <a:gd name="T13" fmla="*/ 73 h 3136"/>
                <a:gd name="T14" fmla="*/ 1072 w 1726"/>
                <a:gd name="T15" fmla="*/ 1263 h 3136"/>
                <a:gd name="T16" fmla="*/ 399 w 1726"/>
                <a:gd name="T17" fmla="*/ 1365 h 3136"/>
                <a:gd name="T18" fmla="*/ 209 w 1726"/>
                <a:gd name="T19" fmla="*/ 1260 h 3136"/>
                <a:gd name="T20" fmla="*/ 867 w 1726"/>
                <a:gd name="T21" fmla="*/ 232 h 3136"/>
                <a:gd name="T22" fmla="*/ 867 w 1726"/>
                <a:gd name="T23" fmla="*/ 232 h 3136"/>
                <a:gd name="T24" fmla="*/ 1607 w 1726"/>
                <a:gd name="T25" fmla="*/ 727 h 3136"/>
                <a:gd name="T26" fmla="*/ 1072 w 1726"/>
                <a:gd name="T27" fmla="*/ 1263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6" h="3136">
                  <a:moveTo>
                    <a:pt x="1072" y="73"/>
                  </a:moveTo>
                  <a:cubicBezTo>
                    <a:pt x="1072" y="73"/>
                    <a:pt x="60" y="0"/>
                    <a:pt x="60" y="1513"/>
                  </a:cubicBezTo>
                  <a:cubicBezTo>
                    <a:pt x="60" y="1513"/>
                    <a:pt x="0" y="3102"/>
                    <a:pt x="57" y="3119"/>
                  </a:cubicBezTo>
                  <a:cubicBezTo>
                    <a:pt x="111" y="3136"/>
                    <a:pt x="75" y="2081"/>
                    <a:pt x="149" y="1789"/>
                  </a:cubicBezTo>
                  <a:cubicBezTo>
                    <a:pt x="255" y="1368"/>
                    <a:pt x="1072" y="1382"/>
                    <a:pt x="1072" y="1382"/>
                  </a:cubicBezTo>
                  <a:cubicBezTo>
                    <a:pt x="1433" y="1382"/>
                    <a:pt x="1726" y="1089"/>
                    <a:pt x="1726" y="728"/>
                  </a:cubicBezTo>
                  <a:cubicBezTo>
                    <a:pt x="1726" y="366"/>
                    <a:pt x="1433" y="73"/>
                    <a:pt x="1072" y="73"/>
                  </a:cubicBezTo>
                  <a:close/>
                  <a:moveTo>
                    <a:pt x="1072" y="1263"/>
                  </a:moveTo>
                  <a:cubicBezTo>
                    <a:pt x="750" y="1254"/>
                    <a:pt x="536" y="1306"/>
                    <a:pt x="399" y="1365"/>
                  </a:cubicBezTo>
                  <a:cubicBezTo>
                    <a:pt x="239" y="1434"/>
                    <a:pt x="196" y="1352"/>
                    <a:pt x="209" y="1260"/>
                  </a:cubicBezTo>
                  <a:cubicBezTo>
                    <a:pt x="265" y="872"/>
                    <a:pt x="424" y="379"/>
                    <a:pt x="867" y="232"/>
                  </a:cubicBezTo>
                  <a:cubicBezTo>
                    <a:pt x="867" y="232"/>
                    <a:pt x="867" y="232"/>
                    <a:pt x="867" y="232"/>
                  </a:cubicBezTo>
                  <a:cubicBezTo>
                    <a:pt x="1262" y="101"/>
                    <a:pt x="1607" y="431"/>
                    <a:pt x="1607" y="727"/>
                  </a:cubicBezTo>
                  <a:cubicBezTo>
                    <a:pt x="1607" y="1023"/>
                    <a:pt x="1367" y="1263"/>
                    <a:pt x="1072" y="1263"/>
                  </a:cubicBezTo>
                  <a:close/>
                </a:path>
              </a:pathLst>
            </a:custGeom>
            <a:solidFill>
              <a:srgbClr val="6CB374"/>
            </a:solidFill>
            <a:ln>
              <a:noFill/>
            </a:ln>
          </p:spPr>
          <p:txBody>
            <a:bodyPr vert="horz" wrap="square" lIns="121920" tIns="60960" rIns="121920" bIns="60960" numCol="1" anchor="t" anchorCtr="0" compatLnSpc="1"/>
            <a:lstStyle/>
            <a:p>
              <a:endParaRPr lang="id-ID" sz="1865">
                <a:solidFill>
                  <a:srgbClr val="3B4C6F"/>
                </a:solidFill>
              </a:endParaRPr>
            </a:p>
          </p:txBody>
        </p:sp>
        <p:sp>
          <p:nvSpPr>
            <p:cNvPr id="20" name="Freeform 8"/>
            <p:cNvSpPr>
              <a:spLocks noEditPoints="1"/>
            </p:cNvSpPr>
            <p:nvPr>
              <p:custDataLst>
                <p:tags r:id="rId15"/>
              </p:custDataLst>
            </p:nvPr>
          </p:nvSpPr>
          <p:spPr bwMode="auto">
            <a:xfrm>
              <a:off x="6051216" y="3540292"/>
              <a:ext cx="968341" cy="1108174"/>
            </a:xfrm>
            <a:custGeom>
              <a:avLst/>
              <a:gdLst>
                <a:gd name="T0" fmla="*/ 790 w 1444"/>
                <a:gd name="T1" fmla="*/ 20 h 1653"/>
                <a:gd name="T2" fmla="*/ 172 w 1444"/>
                <a:gd name="T3" fmla="*/ 389 h 1653"/>
                <a:gd name="T4" fmla="*/ 58 w 1444"/>
                <a:gd name="T5" fmla="*/ 1653 h 1653"/>
                <a:gd name="T6" fmla="*/ 136 w 1444"/>
                <a:gd name="T7" fmla="*/ 1463 h 1653"/>
                <a:gd name="T8" fmla="*/ 783 w 1444"/>
                <a:gd name="T9" fmla="*/ 1329 h 1653"/>
                <a:gd name="T10" fmla="*/ 1444 w 1444"/>
                <a:gd name="T11" fmla="*/ 675 h 1653"/>
                <a:gd name="T12" fmla="*/ 790 w 1444"/>
                <a:gd name="T13" fmla="*/ 20 h 1653"/>
                <a:gd name="T14" fmla="*/ 792 w 1444"/>
                <a:gd name="T15" fmla="*/ 1206 h 1653"/>
                <a:gd name="T16" fmla="*/ 324 w 1444"/>
                <a:gd name="T17" fmla="*/ 1248 h 1653"/>
                <a:gd name="T18" fmla="*/ 170 w 1444"/>
                <a:gd name="T19" fmla="*/ 1129 h 1653"/>
                <a:gd name="T20" fmla="*/ 337 w 1444"/>
                <a:gd name="T21" fmla="*/ 389 h 1653"/>
                <a:gd name="T22" fmla="*/ 792 w 1444"/>
                <a:gd name="T23" fmla="*/ 135 h 1653"/>
                <a:gd name="T24" fmla="*/ 1328 w 1444"/>
                <a:gd name="T25" fmla="*/ 671 h 1653"/>
                <a:gd name="T26" fmla="*/ 792 w 1444"/>
                <a:gd name="T27" fmla="*/ 1206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4" h="1653">
                  <a:moveTo>
                    <a:pt x="790" y="20"/>
                  </a:moveTo>
                  <a:cubicBezTo>
                    <a:pt x="453" y="39"/>
                    <a:pt x="262" y="224"/>
                    <a:pt x="172" y="389"/>
                  </a:cubicBezTo>
                  <a:cubicBezTo>
                    <a:pt x="0" y="703"/>
                    <a:pt x="0" y="1653"/>
                    <a:pt x="58" y="1653"/>
                  </a:cubicBezTo>
                  <a:cubicBezTo>
                    <a:pt x="99" y="1653"/>
                    <a:pt x="57" y="1579"/>
                    <a:pt x="136" y="1463"/>
                  </a:cubicBezTo>
                  <a:cubicBezTo>
                    <a:pt x="221" y="1338"/>
                    <a:pt x="783" y="1329"/>
                    <a:pt x="783" y="1329"/>
                  </a:cubicBezTo>
                  <a:cubicBezTo>
                    <a:pt x="1151" y="1329"/>
                    <a:pt x="1444" y="1036"/>
                    <a:pt x="1444" y="675"/>
                  </a:cubicBezTo>
                  <a:cubicBezTo>
                    <a:pt x="1444" y="313"/>
                    <a:pt x="1151" y="0"/>
                    <a:pt x="790" y="20"/>
                  </a:cubicBezTo>
                  <a:close/>
                  <a:moveTo>
                    <a:pt x="792" y="1206"/>
                  </a:moveTo>
                  <a:cubicBezTo>
                    <a:pt x="582" y="1199"/>
                    <a:pt x="427" y="1223"/>
                    <a:pt x="324" y="1248"/>
                  </a:cubicBezTo>
                  <a:cubicBezTo>
                    <a:pt x="222" y="1273"/>
                    <a:pt x="170" y="1254"/>
                    <a:pt x="170" y="1129"/>
                  </a:cubicBezTo>
                  <a:cubicBezTo>
                    <a:pt x="170" y="923"/>
                    <a:pt x="204" y="603"/>
                    <a:pt x="337" y="389"/>
                  </a:cubicBezTo>
                  <a:cubicBezTo>
                    <a:pt x="432" y="237"/>
                    <a:pt x="600" y="135"/>
                    <a:pt x="792" y="135"/>
                  </a:cubicBezTo>
                  <a:cubicBezTo>
                    <a:pt x="1088" y="135"/>
                    <a:pt x="1328" y="375"/>
                    <a:pt x="1328" y="671"/>
                  </a:cubicBezTo>
                  <a:cubicBezTo>
                    <a:pt x="1328" y="966"/>
                    <a:pt x="1088" y="1206"/>
                    <a:pt x="792" y="1206"/>
                  </a:cubicBezTo>
                  <a:close/>
                </a:path>
              </a:pathLst>
            </a:custGeom>
            <a:solidFill>
              <a:srgbClr val="8AC38F"/>
            </a:solidFill>
            <a:ln>
              <a:noFill/>
            </a:ln>
          </p:spPr>
          <p:txBody>
            <a:bodyPr vert="horz" wrap="square" lIns="121920" tIns="60960" rIns="121920" bIns="60960" numCol="1" anchor="t" anchorCtr="0" compatLnSpc="1"/>
            <a:lstStyle/>
            <a:p>
              <a:endParaRPr lang="zh-CN" altLang="en-US" sz="1865" dirty="0">
                <a:solidFill>
                  <a:srgbClr val="3B4C6F"/>
                </a:solidFill>
              </a:endParaRPr>
            </a:p>
            <a:p>
              <a:endParaRPr lang="id-ID" sz="1865" dirty="0">
                <a:solidFill>
                  <a:srgbClr val="3B4C6F"/>
                </a:solidFill>
              </a:endParaRPr>
            </a:p>
          </p:txBody>
        </p:sp>
        <p:sp>
          <p:nvSpPr>
            <p:cNvPr id="21" name="Freeform 9"/>
            <p:cNvSpPr>
              <a:spLocks noEditPoints="1"/>
            </p:cNvSpPr>
            <p:nvPr>
              <p:custDataLst>
                <p:tags r:id="rId16"/>
              </p:custDataLst>
            </p:nvPr>
          </p:nvSpPr>
          <p:spPr bwMode="auto">
            <a:xfrm>
              <a:off x="4653963" y="1663128"/>
              <a:ext cx="1259353" cy="3059606"/>
            </a:xfrm>
            <a:custGeom>
              <a:avLst/>
              <a:gdLst>
                <a:gd name="T0" fmla="*/ 0 w 1878"/>
                <a:gd name="T1" fmla="*/ 744 h 4564"/>
                <a:gd name="T2" fmla="*/ 744 w 1878"/>
                <a:gd name="T3" fmla="*/ 1488 h 4564"/>
                <a:gd name="T4" fmla="*/ 1697 w 1878"/>
                <a:gd name="T5" fmla="*/ 2095 h 4564"/>
                <a:gd name="T6" fmla="*/ 1808 w 1878"/>
                <a:gd name="T7" fmla="*/ 4564 h 4564"/>
                <a:gd name="T8" fmla="*/ 1820 w 1878"/>
                <a:gd name="T9" fmla="*/ 2063 h 4564"/>
                <a:gd name="T10" fmla="*/ 744 w 1878"/>
                <a:gd name="T11" fmla="*/ 0 h 4564"/>
                <a:gd name="T12" fmla="*/ 0 w 1878"/>
                <a:gd name="T13" fmla="*/ 744 h 4564"/>
                <a:gd name="T14" fmla="*/ 132 w 1878"/>
                <a:gd name="T15" fmla="*/ 744 h 4564"/>
                <a:gd name="T16" fmla="*/ 744 w 1878"/>
                <a:gd name="T17" fmla="*/ 131 h 4564"/>
                <a:gd name="T18" fmla="*/ 1247 w 1878"/>
                <a:gd name="T19" fmla="*/ 394 h 4564"/>
                <a:gd name="T20" fmla="*/ 1247 w 1878"/>
                <a:gd name="T21" fmla="*/ 394 h 4564"/>
                <a:gd name="T22" fmla="*/ 1571 w 1878"/>
                <a:gd name="T23" fmla="*/ 1236 h 4564"/>
                <a:gd name="T24" fmla="*/ 1334 w 1878"/>
                <a:gd name="T25" fmla="*/ 1457 h 4564"/>
                <a:gd name="T26" fmla="*/ 744 w 1878"/>
                <a:gd name="T27" fmla="*/ 1356 h 4564"/>
                <a:gd name="T28" fmla="*/ 132 w 1878"/>
                <a:gd name="T29" fmla="*/ 744 h 4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8" h="4564">
                  <a:moveTo>
                    <a:pt x="0" y="744"/>
                  </a:moveTo>
                  <a:cubicBezTo>
                    <a:pt x="0" y="1155"/>
                    <a:pt x="333" y="1488"/>
                    <a:pt x="744" y="1488"/>
                  </a:cubicBezTo>
                  <a:cubicBezTo>
                    <a:pt x="1292" y="1488"/>
                    <a:pt x="1607" y="1743"/>
                    <a:pt x="1697" y="2095"/>
                  </a:cubicBezTo>
                  <a:cubicBezTo>
                    <a:pt x="1816" y="2554"/>
                    <a:pt x="1737" y="4564"/>
                    <a:pt x="1808" y="4564"/>
                  </a:cubicBezTo>
                  <a:cubicBezTo>
                    <a:pt x="1878" y="4564"/>
                    <a:pt x="1827" y="2249"/>
                    <a:pt x="1820" y="2063"/>
                  </a:cubicBezTo>
                  <a:cubicBezTo>
                    <a:pt x="1786" y="1190"/>
                    <a:pt x="1594" y="0"/>
                    <a:pt x="744" y="0"/>
                  </a:cubicBezTo>
                  <a:cubicBezTo>
                    <a:pt x="333" y="0"/>
                    <a:pt x="0" y="333"/>
                    <a:pt x="0" y="744"/>
                  </a:cubicBezTo>
                  <a:close/>
                  <a:moveTo>
                    <a:pt x="132" y="744"/>
                  </a:moveTo>
                  <a:cubicBezTo>
                    <a:pt x="132" y="406"/>
                    <a:pt x="406" y="131"/>
                    <a:pt x="744" y="131"/>
                  </a:cubicBezTo>
                  <a:cubicBezTo>
                    <a:pt x="952" y="131"/>
                    <a:pt x="1136" y="235"/>
                    <a:pt x="1247" y="394"/>
                  </a:cubicBezTo>
                  <a:cubicBezTo>
                    <a:pt x="1247" y="394"/>
                    <a:pt x="1247" y="394"/>
                    <a:pt x="1247" y="394"/>
                  </a:cubicBezTo>
                  <a:cubicBezTo>
                    <a:pt x="1426" y="638"/>
                    <a:pt x="1514" y="947"/>
                    <a:pt x="1571" y="1236"/>
                  </a:cubicBezTo>
                  <a:cubicBezTo>
                    <a:pt x="1613" y="1452"/>
                    <a:pt x="1541" y="1554"/>
                    <a:pt x="1334" y="1457"/>
                  </a:cubicBezTo>
                  <a:cubicBezTo>
                    <a:pt x="1195" y="1392"/>
                    <a:pt x="1035" y="1356"/>
                    <a:pt x="744" y="1356"/>
                  </a:cubicBezTo>
                  <a:cubicBezTo>
                    <a:pt x="406" y="1356"/>
                    <a:pt x="132" y="1082"/>
                    <a:pt x="132" y="744"/>
                  </a:cubicBezTo>
                  <a:close/>
                </a:path>
              </a:pathLst>
            </a:custGeom>
            <a:solidFill>
              <a:srgbClr val="4AAD93"/>
            </a:solidFill>
            <a:ln>
              <a:noFill/>
            </a:ln>
          </p:spPr>
          <p:txBody>
            <a:bodyPr vert="horz" wrap="square" lIns="121920" tIns="60960" rIns="121920" bIns="60960" numCol="1" anchor="t" anchorCtr="0" compatLnSpc="1"/>
            <a:lstStyle/>
            <a:p>
              <a:endParaRPr lang="id-ID" sz="1865">
                <a:solidFill>
                  <a:srgbClr val="3B4C6F"/>
                </a:solidFill>
              </a:endParaRPr>
            </a:p>
          </p:txBody>
        </p:sp>
        <p:sp>
          <p:nvSpPr>
            <p:cNvPr id="22" name="Freeform 10"/>
            <p:cNvSpPr>
              <a:spLocks noEditPoints="1"/>
            </p:cNvSpPr>
            <p:nvPr>
              <p:custDataLst>
                <p:tags r:id="rId17"/>
              </p:custDataLst>
            </p:nvPr>
          </p:nvSpPr>
          <p:spPr bwMode="auto">
            <a:xfrm>
              <a:off x="4699629" y="2631186"/>
              <a:ext cx="1156676" cy="2102327"/>
            </a:xfrm>
            <a:custGeom>
              <a:avLst/>
              <a:gdLst>
                <a:gd name="T0" fmla="*/ 0 w 1725"/>
                <a:gd name="T1" fmla="*/ 728 h 3136"/>
                <a:gd name="T2" fmla="*/ 654 w 1725"/>
                <a:gd name="T3" fmla="*/ 1382 h 3136"/>
                <a:gd name="T4" fmla="*/ 1577 w 1725"/>
                <a:gd name="T5" fmla="*/ 1789 h 3136"/>
                <a:gd name="T6" fmla="*/ 1669 w 1725"/>
                <a:gd name="T7" fmla="*/ 3119 h 3136"/>
                <a:gd name="T8" fmla="*/ 1666 w 1725"/>
                <a:gd name="T9" fmla="*/ 1513 h 3136"/>
                <a:gd name="T10" fmla="*/ 654 w 1725"/>
                <a:gd name="T11" fmla="*/ 73 h 3136"/>
                <a:gd name="T12" fmla="*/ 0 w 1725"/>
                <a:gd name="T13" fmla="*/ 728 h 3136"/>
                <a:gd name="T14" fmla="*/ 119 w 1725"/>
                <a:gd name="T15" fmla="*/ 727 h 3136"/>
                <a:gd name="T16" fmla="*/ 858 w 1725"/>
                <a:gd name="T17" fmla="*/ 232 h 3136"/>
                <a:gd name="T18" fmla="*/ 858 w 1725"/>
                <a:gd name="T19" fmla="*/ 232 h 3136"/>
                <a:gd name="T20" fmla="*/ 1517 w 1725"/>
                <a:gd name="T21" fmla="*/ 1260 h 3136"/>
                <a:gd name="T22" fmla="*/ 1327 w 1725"/>
                <a:gd name="T23" fmla="*/ 1365 h 3136"/>
                <a:gd name="T24" fmla="*/ 654 w 1725"/>
                <a:gd name="T25" fmla="*/ 1263 h 3136"/>
                <a:gd name="T26" fmla="*/ 119 w 1725"/>
                <a:gd name="T27" fmla="*/ 727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5" h="3136">
                  <a:moveTo>
                    <a:pt x="0" y="728"/>
                  </a:moveTo>
                  <a:cubicBezTo>
                    <a:pt x="0" y="1089"/>
                    <a:pt x="293" y="1382"/>
                    <a:pt x="654" y="1382"/>
                  </a:cubicBezTo>
                  <a:cubicBezTo>
                    <a:pt x="654" y="1382"/>
                    <a:pt x="1471" y="1368"/>
                    <a:pt x="1577" y="1789"/>
                  </a:cubicBezTo>
                  <a:cubicBezTo>
                    <a:pt x="1650" y="2081"/>
                    <a:pt x="1614" y="3136"/>
                    <a:pt x="1669" y="3119"/>
                  </a:cubicBezTo>
                  <a:cubicBezTo>
                    <a:pt x="1725" y="3102"/>
                    <a:pt x="1666" y="1513"/>
                    <a:pt x="1666" y="1513"/>
                  </a:cubicBezTo>
                  <a:cubicBezTo>
                    <a:pt x="1666" y="0"/>
                    <a:pt x="654" y="73"/>
                    <a:pt x="654" y="73"/>
                  </a:cubicBezTo>
                  <a:cubicBezTo>
                    <a:pt x="293" y="73"/>
                    <a:pt x="0" y="366"/>
                    <a:pt x="0" y="728"/>
                  </a:cubicBezTo>
                  <a:close/>
                  <a:moveTo>
                    <a:pt x="119" y="727"/>
                  </a:moveTo>
                  <a:cubicBezTo>
                    <a:pt x="119" y="431"/>
                    <a:pt x="464" y="101"/>
                    <a:pt x="858" y="232"/>
                  </a:cubicBezTo>
                  <a:cubicBezTo>
                    <a:pt x="858" y="232"/>
                    <a:pt x="858" y="232"/>
                    <a:pt x="858" y="232"/>
                  </a:cubicBezTo>
                  <a:cubicBezTo>
                    <a:pt x="1302" y="379"/>
                    <a:pt x="1461" y="872"/>
                    <a:pt x="1517" y="1260"/>
                  </a:cubicBezTo>
                  <a:cubicBezTo>
                    <a:pt x="1530" y="1352"/>
                    <a:pt x="1487" y="1434"/>
                    <a:pt x="1327" y="1365"/>
                  </a:cubicBezTo>
                  <a:cubicBezTo>
                    <a:pt x="1190" y="1306"/>
                    <a:pt x="976" y="1254"/>
                    <a:pt x="654" y="1263"/>
                  </a:cubicBezTo>
                  <a:cubicBezTo>
                    <a:pt x="358" y="1263"/>
                    <a:pt x="119" y="1023"/>
                    <a:pt x="119" y="727"/>
                  </a:cubicBezTo>
                  <a:close/>
                </a:path>
              </a:pathLst>
            </a:custGeom>
            <a:solidFill>
              <a:srgbClr val="4AAD93"/>
            </a:solidFill>
            <a:ln>
              <a:noFill/>
            </a:ln>
          </p:spPr>
          <p:txBody>
            <a:bodyPr vert="horz" wrap="square" lIns="121920" tIns="60960" rIns="121920" bIns="60960" numCol="1" anchor="t" anchorCtr="0" compatLnSpc="1"/>
            <a:lstStyle/>
            <a:p>
              <a:endParaRPr lang="id-ID" sz="1865">
                <a:solidFill>
                  <a:srgbClr val="3B4C6F"/>
                </a:solidFill>
              </a:endParaRPr>
            </a:p>
          </p:txBody>
        </p:sp>
        <p:sp>
          <p:nvSpPr>
            <p:cNvPr id="23" name="Freeform 11"/>
            <p:cNvSpPr>
              <a:spLocks noEditPoints="1"/>
            </p:cNvSpPr>
            <p:nvPr>
              <p:custDataLst>
                <p:tags r:id="rId18"/>
              </p:custDataLst>
            </p:nvPr>
          </p:nvSpPr>
          <p:spPr bwMode="auto">
            <a:xfrm>
              <a:off x="4828968" y="3603214"/>
              <a:ext cx="968908" cy="1108174"/>
            </a:xfrm>
            <a:custGeom>
              <a:avLst/>
              <a:gdLst>
                <a:gd name="T0" fmla="*/ 0 w 1445"/>
                <a:gd name="T1" fmla="*/ 675 h 1653"/>
                <a:gd name="T2" fmla="*/ 662 w 1445"/>
                <a:gd name="T3" fmla="*/ 1329 h 1653"/>
                <a:gd name="T4" fmla="*/ 1309 w 1445"/>
                <a:gd name="T5" fmla="*/ 1463 h 1653"/>
                <a:gd name="T6" fmla="*/ 1387 w 1445"/>
                <a:gd name="T7" fmla="*/ 1653 h 1653"/>
                <a:gd name="T8" fmla="*/ 1273 w 1445"/>
                <a:gd name="T9" fmla="*/ 389 h 1653"/>
                <a:gd name="T10" fmla="*/ 655 w 1445"/>
                <a:gd name="T11" fmla="*/ 20 h 1653"/>
                <a:gd name="T12" fmla="*/ 0 w 1445"/>
                <a:gd name="T13" fmla="*/ 675 h 1653"/>
                <a:gd name="T14" fmla="*/ 117 w 1445"/>
                <a:gd name="T15" fmla="*/ 671 h 1653"/>
                <a:gd name="T16" fmla="*/ 652 w 1445"/>
                <a:gd name="T17" fmla="*/ 135 h 1653"/>
                <a:gd name="T18" fmla="*/ 1108 w 1445"/>
                <a:gd name="T19" fmla="*/ 389 h 1653"/>
                <a:gd name="T20" fmla="*/ 1275 w 1445"/>
                <a:gd name="T21" fmla="*/ 1129 h 1653"/>
                <a:gd name="T22" fmla="*/ 1121 w 1445"/>
                <a:gd name="T23" fmla="*/ 1248 h 1653"/>
                <a:gd name="T24" fmla="*/ 652 w 1445"/>
                <a:gd name="T25" fmla="*/ 1206 h 1653"/>
                <a:gd name="T26" fmla="*/ 117 w 1445"/>
                <a:gd name="T27" fmla="*/ 67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5" h="1653">
                  <a:moveTo>
                    <a:pt x="0" y="675"/>
                  </a:moveTo>
                  <a:cubicBezTo>
                    <a:pt x="0" y="1036"/>
                    <a:pt x="294" y="1329"/>
                    <a:pt x="662" y="1329"/>
                  </a:cubicBezTo>
                  <a:cubicBezTo>
                    <a:pt x="662" y="1329"/>
                    <a:pt x="1224" y="1338"/>
                    <a:pt x="1309" y="1463"/>
                  </a:cubicBezTo>
                  <a:cubicBezTo>
                    <a:pt x="1388" y="1579"/>
                    <a:pt x="1346" y="1653"/>
                    <a:pt x="1387" y="1653"/>
                  </a:cubicBezTo>
                  <a:cubicBezTo>
                    <a:pt x="1445" y="1653"/>
                    <a:pt x="1445" y="703"/>
                    <a:pt x="1273" y="389"/>
                  </a:cubicBezTo>
                  <a:cubicBezTo>
                    <a:pt x="1183" y="224"/>
                    <a:pt x="992" y="39"/>
                    <a:pt x="655" y="20"/>
                  </a:cubicBezTo>
                  <a:cubicBezTo>
                    <a:pt x="294" y="0"/>
                    <a:pt x="0" y="313"/>
                    <a:pt x="0" y="675"/>
                  </a:cubicBezTo>
                  <a:close/>
                  <a:moveTo>
                    <a:pt x="117" y="671"/>
                  </a:moveTo>
                  <a:cubicBezTo>
                    <a:pt x="117" y="375"/>
                    <a:pt x="357" y="135"/>
                    <a:pt x="652" y="135"/>
                  </a:cubicBezTo>
                  <a:cubicBezTo>
                    <a:pt x="845" y="135"/>
                    <a:pt x="1013" y="237"/>
                    <a:pt x="1108" y="389"/>
                  </a:cubicBezTo>
                  <a:cubicBezTo>
                    <a:pt x="1241" y="603"/>
                    <a:pt x="1275" y="923"/>
                    <a:pt x="1275" y="1129"/>
                  </a:cubicBezTo>
                  <a:cubicBezTo>
                    <a:pt x="1275" y="1254"/>
                    <a:pt x="1223" y="1273"/>
                    <a:pt x="1121" y="1248"/>
                  </a:cubicBezTo>
                  <a:cubicBezTo>
                    <a:pt x="1018" y="1223"/>
                    <a:pt x="863" y="1199"/>
                    <a:pt x="652" y="1206"/>
                  </a:cubicBezTo>
                  <a:cubicBezTo>
                    <a:pt x="357" y="1206"/>
                    <a:pt x="117" y="966"/>
                    <a:pt x="117" y="671"/>
                  </a:cubicBezTo>
                  <a:close/>
                </a:path>
              </a:pathLst>
            </a:custGeom>
            <a:solidFill>
              <a:srgbClr val="BDD583"/>
            </a:solidFill>
            <a:ln>
              <a:noFill/>
            </a:ln>
          </p:spPr>
          <p:txBody>
            <a:bodyPr vert="horz" wrap="square" lIns="121920" tIns="60960" rIns="121920" bIns="60960" numCol="1" anchor="t" anchorCtr="0" compatLnSpc="1"/>
            <a:lstStyle/>
            <a:p>
              <a:endParaRPr lang="id-ID" sz="1865">
                <a:solidFill>
                  <a:srgbClr val="3B4C6F"/>
                </a:solidFill>
              </a:endParaRPr>
            </a:p>
          </p:txBody>
        </p:sp>
        <p:sp>
          <p:nvSpPr>
            <p:cNvPr id="24" name="Freeform 39"/>
            <p:cNvSpPr>
              <a:spLocks noEditPoints="1"/>
            </p:cNvSpPr>
            <p:nvPr>
              <p:custDataLst>
                <p:tags r:id="rId19"/>
              </p:custDataLst>
            </p:nvPr>
          </p:nvSpPr>
          <p:spPr bwMode="auto">
            <a:xfrm>
              <a:off x="4922730" y="2008422"/>
              <a:ext cx="499892" cy="376157"/>
            </a:xfrm>
            <a:custGeom>
              <a:avLst/>
              <a:gdLst>
                <a:gd name="T0" fmla="*/ 105 w 128"/>
                <a:gd name="T1" fmla="*/ 2 h 96"/>
                <a:gd name="T2" fmla="*/ 28 w 128"/>
                <a:gd name="T3" fmla="*/ 0 h 96"/>
                <a:gd name="T4" fmla="*/ 2 w 128"/>
                <a:gd name="T5" fmla="*/ 23 h 96"/>
                <a:gd name="T6" fmla="*/ 2 w 128"/>
                <a:gd name="T7" fmla="*/ 34 h 96"/>
                <a:gd name="T8" fmla="*/ 64 w 128"/>
                <a:gd name="T9" fmla="*/ 96 h 96"/>
                <a:gd name="T10" fmla="*/ 126 w 128"/>
                <a:gd name="T11" fmla="*/ 34 h 96"/>
                <a:gd name="T12" fmla="*/ 126 w 128"/>
                <a:gd name="T13" fmla="*/ 23 h 96"/>
                <a:gd name="T14" fmla="*/ 55 w 128"/>
                <a:gd name="T15" fmla="*/ 28 h 96"/>
                <a:gd name="T16" fmla="*/ 73 w 128"/>
                <a:gd name="T17" fmla="*/ 28 h 96"/>
                <a:gd name="T18" fmla="*/ 78 w 128"/>
                <a:gd name="T19" fmla="*/ 9 h 96"/>
                <a:gd name="T20" fmla="*/ 76 w 128"/>
                <a:gd name="T21" fmla="*/ 25 h 96"/>
                <a:gd name="T22" fmla="*/ 52 w 128"/>
                <a:gd name="T23" fmla="*/ 25 h 96"/>
                <a:gd name="T24" fmla="*/ 50 w 128"/>
                <a:gd name="T25" fmla="*/ 9 h 96"/>
                <a:gd name="T26" fmla="*/ 52 w 128"/>
                <a:gd name="T27" fmla="*/ 25 h 96"/>
                <a:gd name="T28" fmla="*/ 64 w 128"/>
                <a:gd name="T29" fmla="*/ 82 h 96"/>
                <a:gd name="T30" fmla="*/ 74 w 128"/>
                <a:gd name="T31" fmla="*/ 32 h 96"/>
                <a:gd name="T32" fmla="*/ 98 w 128"/>
                <a:gd name="T33" fmla="*/ 32 h 96"/>
                <a:gd name="T34" fmla="*/ 78 w 128"/>
                <a:gd name="T35" fmla="*/ 32 h 96"/>
                <a:gd name="T36" fmla="*/ 89 w 128"/>
                <a:gd name="T37" fmla="*/ 20 h 96"/>
                <a:gd name="T38" fmla="*/ 79 w 128"/>
                <a:gd name="T39" fmla="*/ 28 h 96"/>
                <a:gd name="T40" fmla="*/ 97 w 128"/>
                <a:gd name="T41" fmla="*/ 8 h 96"/>
                <a:gd name="T42" fmla="*/ 83 w 128"/>
                <a:gd name="T43" fmla="*/ 8 h 96"/>
                <a:gd name="T44" fmla="*/ 55 w 128"/>
                <a:gd name="T45" fmla="*/ 8 h 96"/>
                <a:gd name="T46" fmla="*/ 64 w 128"/>
                <a:gd name="T47" fmla="*/ 15 h 96"/>
                <a:gd name="T48" fmla="*/ 31 w 128"/>
                <a:gd name="T49" fmla="*/ 8 h 96"/>
                <a:gd name="T50" fmla="*/ 39 w 128"/>
                <a:gd name="T51" fmla="*/ 14 h 96"/>
                <a:gd name="T52" fmla="*/ 49 w 128"/>
                <a:gd name="T53" fmla="*/ 28 h 96"/>
                <a:gd name="T54" fmla="*/ 39 w 128"/>
                <a:gd name="T55" fmla="*/ 20 h 96"/>
                <a:gd name="T56" fmla="*/ 60 w 128"/>
                <a:gd name="T57" fmla="*/ 81 h 96"/>
                <a:gd name="T58" fmla="*/ 50 w 128"/>
                <a:gd name="T59" fmla="*/ 32 h 96"/>
                <a:gd name="T60" fmla="*/ 11 w 128"/>
                <a:gd name="T61" fmla="*/ 32 h 96"/>
                <a:gd name="T62" fmla="*/ 51 w 128"/>
                <a:gd name="T63" fmla="*/ 74 h 96"/>
                <a:gd name="T64" fmla="*/ 117 w 128"/>
                <a:gd name="T65" fmla="*/ 32 h 96"/>
                <a:gd name="T66" fmla="*/ 102 w 128"/>
                <a:gd name="T67" fmla="*/ 32 h 96"/>
                <a:gd name="T68" fmla="*/ 92 w 128"/>
                <a:gd name="T69" fmla="*/ 17 h 96"/>
                <a:gd name="T70" fmla="*/ 120 w 128"/>
                <a:gd name="T71" fmla="*/ 28 h 96"/>
                <a:gd name="T72" fmla="*/ 27 w 128"/>
                <a:gd name="T73" fmla="*/ 10 h 96"/>
                <a:gd name="T74" fmla="*/ 25 w 128"/>
                <a:gd name="T75" fmla="*/ 28 h 96"/>
                <a:gd name="T76" fmla="*/ 27 w 128"/>
                <a:gd name="T77"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rgbClr val="4AAD93"/>
            </a:solidFill>
            <a:ln>
              <a:noFill/>
            </a:ln>
          </p:spPr>
          <p:txBody>
            <a:bodyPr vert="horz" wrap="square" lIns="121920" tIns="60960" rIns="121920" bIns="60960" numCol="1" anchor="t" anchorCtr="0" compatLnSpc="1"/>
            <a:lstStyle/>
            <a:p>
              <a:endParaRPr lang="id-ID" sz="1865">
                <a:solidFill>
                  <a:srgbClr val="3B4C6F"/>
                </a:solidFill>
              </a:endParaRPr>
            </a:p>
          </p:txBody>
        </p:sp>
        <p:sp>
          <p:nvSpPr>
            <p:cNvPr id="25" name="Freeform 22"/>
            <p:cNvSpPr>
              <a:spLocks noEditPoints="1"/>
            </p:cNvSpPr>
            <p:nvPr>
              <p:custDataLst>
                <p:tags r:id="rId20"/>
              </p:custDataLst>
            </p:nvPr>
          </p:nvSpPr>
          <p:spPr bwMode="auto">
            <a:xfrm>
              <a:off x="5152182" y="3906752"/>
              <a:ext cx="270693" cy="310532"/>
            </a:xfrm>
            <a:custGeom>
              <a:avLst/>
              <a:gdLst>
                <a:gd name="T0" fmla="*/ 104 w 112"/>
                <a:gd name="T1" fmla="*/ 20 h 128"/>
                <a:gd name="T2" fmla="*/ 100 w 112"/>
                <a:gd name="T3" fmla="*/ 5 h 128"/>
                <a:gd name="T4" fmla="*/ 92 w 112"/>
                <a:gd name="T5" fmla="*/ 0 h 128"/>
                <a:gd name="T6" fmla="*/ 20 w 112"/>
                <a:gd name="T7" fmla="*/ 0 h 128"/>
                <a:gd name="T8" fmla="*/ 12 w 112"/>
                <a:gd name="T9" fmla="*/ 5 h 128"/>
                <a:gd name="T10" fmla="*/ 8 w 112"/>
                <a:gd name="T11" fmla="*/ 20 h 128"/>
                <a:gd name="T12" fmla="*/ 0 w 112"/>
                <a:gd name="T13" fmla="*/ 28 h 128"/>
                <a:gd name="T14" fmla="*/ 0 w 112"/>
                <a:gd name="T15" fmla="*/ 40 h 128"/>
                <a:gd name="T16" fmla="*/ 8 w 112"/>
                <a:gd name="T17" fmla="*/ 48 h 128"/>
                <a:gd name="T18" fmla="*/ 12 w 112"/>
                <a:gd name="T19" fmla="*/ 48 h 128"/>
                <a:gd name="T20" fmla="*/ 12 w 112"/>
                <a:gd name="T21" fmla="*/ 49 h 128"/>
                <a:gd name="T22" fmla="*/ 20 w 112"/>
                <a:gd name="T23" fmla="*/ 121 h 128"/>
                <a:gd name="T24" fmla="*/ 28 w 112"/>
                <a:gd name="T25" fmla="*/ 128 h 128"/>
                <a:gd name="T26" fmla="*/ 84 w 112"/>
                <a:gd name="T27" fmla="*/ 128 h 128"/>
                <a:gd name="T28" fmla="*/ 92 w 112"/>
                <a:gd name="T29" fmla="*/ 121 h 128"/>
                <a:gd name="T30" fmla="*/ 100 w 112"/>
                <a:gd name="T31" fmla="*/ 49 h 128"/>
                <a:gd name="T32" fmla="*/ 100 w 112"/>
                <a:gd name="T33" fmla="*/ 48 h 128"/>
                <a:gd name="T34" fmla="*/ 104 w 112"/>
                <a:gd name="T35" fmla="*/ 48 h 128"/>
                <a:gd name="T36" fmla="*/ 112 w 112"/>
                <a:gd name="T37" fmla="*/ 40 h 128"/>
                <a:gd name="T38" fmla="*/ 112 w 112"/>
                <a:gd name="T39" fmla="*/ 28 h 128"/>
                <a:gd name="T40" fmla="*/ 104 w 112"/>
                <a:gd name="T41" fmla="*/ 20 h 128"/>
                <a:gd name="T42" fmla="*/ 20 w 112"/>
                <a:gd name="T43" fmla="*/ 8 h 128"/>
                <a:gd name="T44" fmla="*/ 92 w 112"/>
                <a:gd name="T45" fmla="*/ 8 h 128"/>
                <a:gd name="T46" fmla="*/ 96 w 112"/>
                <a:gd name="T47" fmla="*/ 20 h 128"/>
                <a:gd name="T48" fmla="*/ 16 w 112"/>
                <a:gd name="T49" fmla="*/ 20 h 128"/>
                <a:gd name="T50" fmla="*/ 20 w 112"/>
                <a:gd name="T51" fmla="*/ 8 h 128"/>
                <a:gd name="T52" fmla="*/ 28 w 112"/>
                <a:gd name="T53" fmla="*/ 120 h 128"/>
                <a:gd name="T54" fmla="*/ 27 w 112"/>
                <a:gd name="T55" fmla="*/ 108 h 128"/>
                <a:gd name="T56" fmla="*/ 85 w 112"/>
                <a:gd name="T57" fmla="*/ 108 h 128"/>
                <a:gd name="T58" fmla="*/ 84 w 112"/>
                <a:gd name="T59" fmla="*/ 120 h 128"/>
                <a:gd name="T60" fmla="*/ 28 w 112"/>
                <a:gd name="T61" fmla="*/ 120 h 128"/>
                <a:gd name="T62" fmla="*/ 86 w 112"/>
                <a:gd name="T63" fmla="*/ 104 h 128"/>
                <a:gd name="T64" fmla="*/ 26 w 112"/>
                <a:gd name="T65" fmla="*/ 104 h 128"/>
                <a:gd name="T66" fmla="*/ 22 w 112"/>
                <a:gd name="T67" fmla="*/ 64 h 128"/>
                <a:gd name="T68" fmla="*/ 90 w 112"/>
                <a:gd name="T69" fmla="*/ 64 h 128"/>
                <a:gd name="T70" fmla="*/ 86 w 112"/>
                <a:gd name="T71" fmla="*/ 104 h 128"/>
                <a:gd name="T72" fmla="*/ 91 w 112"/>
                <a:gd name="T73" fmla="*/ 60 h 128"/>
                <a:gd name="T74" fmla="*/ 21 w 112"/>
                <a:gd name="T75" fmla="*/ 60 h 128"/>
                <a:gd name="T76" fmla="*/ 20 w 112"/>
                <a:gd name="T77" fmla="*/ 48 h 128"/>
                <a:gd name="T78" fmla="*/ 92 w 112"/>
                <a:gd name="T79" fmla="*/ 48 h 128"/>
                <a:gd name="T80" fmla="*/ 91 w 112"/>
                <a:gd name="T81" fmla="*/ 60 h 128"/>
                <a:gd name="T82" fmla="*/ 104 w 112"/>
                <a:gd name="T83" fmla="*/ 40 h 128"/>
                <a:gd name="T84" fmla="*/ 8 w 112"/>
                <a:gd name="T85" fmla="*/ 40 h 128"/>
                <a:gd name="T86" fmla="*/ 8 w 112"/>
                <a:gd name="T87" fmla="*/ 28 h 128"/>
                <a:gd name="T88" fmla="*/ 104 w 112"/>
                <a:gd name="T89" fmla="*/ 28 h 128"/>
                <a:gd name="T90" fmla="*/ 104 w 112"/>
                <a:gd name="T91" fmla="*/ 4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 h="128">
                  <a:moveTo>
                    <a:pt x="104" y="20"/>
                  </a:moveTo>
                  <a:cubicBezTo>
                    <a:pt x="100" y="5"/>
                    <a:pt x="100" y="5"/>
                    <a:pt x="100" y="5"/>
                  </a:cubicBezTo>
                  <a:cubicBezTo>
                    <a:pt x="99" y="2"/>
                    <a:pt x="95" y="0"/>
                    <a:pt x="92" y="0"/>
                  </a:cubicBezTo>
                  <a:cubicBezTo>
                    <a:pt x="20" y="0"/>
                    <a:pt x="20" y="0"/>
                    <a:pt x="20" y="0"/>
                  </a:cubicBezTo>
                  <a:cubicBezTo>
                    <a:pt x="17" y="0"/>
                    <a:pt x="13" y="2"/>
                    <a:pt x="12" y="5"/>
                  </a:cubicBezTo>
                  <a:cubicBezTo>
                    <a:pt x="8" y="20"/>
                    <a:pt x="8" y="20"/>
                    <a:pt x="8" y="20"/>
                  </a:cubicBezTo>
                  <a:cubicBezTo>
                    <a:pt x="3" y="20"/>
                    <a:pt x="0" y="24"/>
                    <a:pt x="0" y="28"/>
                  </a:cubicBezTo>
                  <a:cubicBezTo>
                    <a:pt x="0" y="40"/>
                    <a:pt x="0" y="40"/>
                    <a:pt x="0" y="40"/>
                  </a:cubicBezTo>
                  <a:cubicBezTo>
                    <a:pt x="0" y="44"/>
                    <a:pt x="4" y="48"/>
                    <a:pt x="8" y="48"/>
                  </a:cubicBezTo>
                  <a:cubicBezTo>
                    <a:pt x="12" y="48"/>
                    <a:pt x="12" y="48"/>
                    <a:pt x="12" y="48"/>
                  </a:cubicBezTo>
                  <a:cubicBezTo>
                    <a:pt x="12" y="48"/>
                    <a:pt x="12" y="49"/>
                    <a:pt x="12" y="49"/>
                  </a:cubicBezTo>
                  <a:cubicBezTo>
                    <a:pt x="20" y="121"/>
                    <a:pt x="20" y="121"/>
                    <a:pt x="20" y="121"/>
                  </a:cubicBezTo>
                  <a:cubicBezTo>
                    <a:pt x="20" y="125"/>
                    <a:pt x="24" y="128"/>
                    <a:pt x="28" y="128"/>
                  </a:cubicBezTo>
                  <a:cubicBezTo>
                    <a:pt x="84" y="128"/>
                    <a:pt x="84" y="128"/>
                    <a:pt x="84" y="128"/>
                  </a:cubicBezTo>
                  <a:cubicBezTo>
                    <a:pt x="88" y="128"/>
                    <a:pt x="92" y="125"/>
                    <a:pt x="92" y="121"/>
                  </a:cubicBezTo>
                  <a:cubicBezTo>
                    <a:pt x="100" y="49"/>
                    <a:pt x="100" y="49"/>
                    <a:pt x="100" y="49"/>
                  </a:cubicBezTo>
                  <a:cubicBezTo>
                    <a:pt x="100" y="49"/>
                    <a:pt x="100" y="48"/>
                    <a:pt x="100" y="48"/>
                  </a:cubicBezTo>
                  <a:cubicBezTo>
                    <a:pt x="104" y="48"/>
                    <a:pt x="104" y="48"/>
                    <a:pt x="104" y="48"/>
                  </a:cubicBezTo>
                  <a:cubicBezTo>
                    <a:pt x="108" y="48"/>
                    <a:pt x="112" y="44"/>
                    <a:pt x="112" y="40"/>
                  </a:cubicBezTo>
                  <a:cubicBezTo>
                    <a:pt x="112" y="28"/>
                    <a:pt x="112" y="28"/>
                    <a:pt x="112" y="28"/>
                  </a:cubicBezTo>
                  <a:cubicBezTo>
                    <a:pt x="112" y="24"/>
                    <a:pt x="109" y="20"/>
                    <a:pt x="104" y="20"/>
                  </a:cubicBezTo>
                  <a:close/>
                  <a:moveTo>
                    <a:pt x="20" y="8"/>
                  </a:moveTo>
                  <a:cubicBezTo>
                    <a:pt x="92" y="8"/>
                    <a:pt x="92" y="8"/>
                    <a:pt x="92" y="8"/>
                  </a:cubicBezTo>
                  <a:cubicBezTo>
                    <a:pt x="96" y="20"/>
                    <a:pt x="96" y="20"/>
                    <a:pt x="96" y="20"/>
                  </a:cubicBezTo>
                  <a:cubicBezTo>
                    <a:pt x="16" y="20"/>
                    <a:pt x="16" y="20"/>
                    <a:pt x="16" y="20"/>
                  </a:cubicBezTo>
                  <a:lnTo>
                    <a:pt x="20" y="8"/>
                  </a:lnTo>
                  <a:close/>
                  <a:moveTo>
                    <a:pt x="28" y="120"/>
                  </a:moveTo>
                  <a:cubicBezTo>
                    <a:pt x="27" y="108"/>
                    <a:pt x="27" y="108"/>
                    <a:pt x="27" y="108"/>
                  </a:cubicBezTo>
                  <a:cubicBezTo>
                    <a:pt x="85" y="108"/>
                    <a:pt x="85" y="108"/>
                    <a:pt x="85" y="108"/>
                  </a:cubicBezTo>
                  <a:cubicBezTo>
                    <a:pt x="84" y="120"/>
                    <a:pt x="84" y="120"/>
                    <a:pt x="84" y="120"/>
                  </a:cubicBezTo>
                  <a:lnTo>
                    <a:pt x="28" y="120"/>
                  </a:lnTo>
                  <a:close/>
                  <a:moveTo>
                    <a:pt x="86" y="104"/>
                  </a:moveTo>
                  <a:cubicBezTo>
                    <a:pt x="26" y="104"/>
                    <a:pt x="26" y="104"/>
                    <a:pt x="26" y="104"/>
                  </a:cubicBezTo>
                  <a:cubicBezTo>
                    <a:pt x="22" y="64"/>
                    <a:pt x="22" y="64"/>
                    <a:pt x="22" y="64"/>
                  </a:cubicBezTo>
                  <a:cubicBezTo>
                    <a:pt x="90" y="64"/>
                    <a:pt x="90" y="64"/>
                    <a:pt x="90" y="64"/>
                  </a:cubicBezTo>
                  <a:lnTo>
                    <a:pt x="86" y="104"/>
                  </a:lnTo>
                  <a:close/>
                  <a:moveTo>
                    <a:pt x="91" y="60"/>
                  </a:moveTo>
                  <a:cubicBezTo>
                    <a:pt x="21" y="60"/>
                    <a:pt x="21" y="60"/>
                    <a:pt x="21" y="60"/>
                  </a:cubicBezTo>
                  <a:cubicBezTo>
                    <a:pt x="20" y="48"/>
                    <a:pt x="20" y="48"/>
                    <a:pt x="20" y="48"/>
                  </a:cubicBezTo>
                  <a:cubicBezTo>
                    <a:pt x="92" y="48"/>
                    <a:pt x="92" y="48"/>
                    <a:pt x="92" y="48"/>
                  </a:cubicBezTo>
                  <a:lnTo>
                    <a:pt x="91" y="60"/>
                  </a:lnTo>
                  <a:close/>
                  <a:moveTo>
                    <a:pt x="104" y="40"/>
                  </a:moveTo>
                  <a:cubicBezTo>
                    <a:pt x="8" y="40"/>
                    <a:pt x="8" y="40"/>
                    <a:pt x="8" y="40"/>
                  </a:cubicBezTo>
                  <a:cubicBezTo>
                    <a:pt x="8" y="28"/>
                    <a:pt x="8" y="28"/>
                    <a:pt x="8" y="28"/>
                  </a:cubicBezTo>
                  <a:cubicBezTo>
                    <a:pt x="104" y="28"/>
                    <a:pt x="104" y="28"/>
                    <a:pt x="104" y="28"/>
                  </a:cubicBezTo>
                  <a:lnTo>
                    <a:pt x="104" y="40"/>
                  </a:lnTo>
                  <a:close/>
                </a:path>
              </a:pathLst>
            </a:custGeom>
            <a:solidFill>
              <a:srgbClr val="BDD583"/>
            </a:solidFill>
            <a:ln>
              <a:noFill/>
            </a:ln>
          </p:spPr>
          <p:txBody>
            <a:bodyPr vert="horz" wrap="square" lIns="121920" tIns="60960" rIns="121920" bIns="60960" numCol="1" anchor="t" anchorCtr="0" compatLnSpc="1"/>
            <a:lstStyle/>
            <a:p>
              <a:endParaRPr lang="id-ID" sz="1865">
                <a:solidFill>
                  <a:srgbClr val="3B4C6F"/>
                </a:solidFill>
              </a:endParaRPr>
            </a:p>
          </p:txBody>
        </p:sp>
        <p:sp>
          <p:nvSpPr>
            <p:cNvPr id="26" name="KSO_Shape"/>
            <p:cNvSpPr/>
            <p:nvPr>
              <p:custDataLst>
                <p:tags r:id="rId21"/>
              </p:custDataLst>
            </p:nvPr>
          </p:nvSpPr>
          <p:spPr>
            <a:xfrm>
              <a:off x="5114362" y="4558485"/>
              <a:ext cx="1657365" cy="842824"/>
            </a:xfrm>
            <a:prstGeom prst="roundRect">
              <a:avLst/>
            </a:prstGeom>
            <a:solidFill>
              <a:srgbClr val="D9B95E"/>
            </a:solidFill>
            <a:ln>
              <a:noFill/>
            </a:ln>
          </p:spPr>
          <p:style>
            <a:lnRef idx="2">
              <a:srgbClr val="508797">
                <a:shade val="50000"/>
              </a:srgbClr>
            </a:lnRef>
            <a:fillRef idx="1">
              <a:srgbClr val="508797"/>
            </a:fillRef>
            <a:effectRef idx="0">
              <a:srgbClr val="508797"/>
            </a:effectRef>
            <a:fontRef idx="minor">
              <a:srgbClr val="FFFFFF"/>
            </a:fontRef>
          </p:style>
          <p:txBody>
            <a:bodyPr rtlCol="0" anchor="ctr"/>
            <a:lstStyle/>
            <a:p>
              <a:pPr algn="ctr"/>
              <a:endParaRPr lang="zh-CN" altLang="en-US" sz="1865">
                <a:solidFill>
                  <a:srgbClr val="3B4C6F"/>
                </a:solidFill>
                <a:latin typeface="Arial" panose="020B0604020202090204" pitchFamily="34" charset="0"/>
                <a:ea typeface="黑体" panose="02010609060101010101" charset="-122"/>
              </a:endParaRPr>
            </a:p>
          </p:txBody>
        </p:sp>
        <p:sp>
          <p:nvSpPr>
            <p:cNvPr id="27" name="TextBox 53"/>
            <p:cNvSpPr txBox="1"/>
            <p:nvPr>
              <p:custDataLst>
                <p:tags r:id="rId22"/>
              </p:custDataLst>
            </p:nvPr>
          </p:nvSpPr>
          <p:spPr>
            <a:xfrm>
              <a:off x="5143843" y="4803335"/>
              <a:ext cx="1598403" cy="322720"/>
            </a:xfrm>
            <a:prstGeom prst="rect">
              <a:avLst/>
            </a:prstGeom>
            <a:noFill/>
          </p:spPr>
          <p:txBody>
            <a:bodyPr wrap="square" rtlCol="0">
              <a:spAutoFit/>
            </a:bodyPr>
            <a:lstStyle/>
            <a:p>
              <a:pPr algn="ctr"/>
              <a:r>
                <a:rPr lang="zh-CN" altLang="en-US" sz="1865" b="1" dirty="0">
                  <a:solidFill>
                    <a:srgbClr val="3B4C6F"/>
                  </a:solidFill>
                  <a:latin typeface="微软雅黑" panose="020B0503020204020204" pitchFamily="34" charset="-122"/>
                  <a:ea typeface="微软雅黑" panose="020B0503020204020204" pitchFamily="34" charset="-122"/>
                  <a:cs typeface="+mn-ea"/>
                </a:rPr>
                <a:t>幸福产业群</a:t>
              </a:r>
            </a:p>
          </p:txBody>
        </p:sp>
        <p:sp>
          <p:nvSpPr>
            <p:cNvPr id="28" name="Freeform 148"/>
            <p:cNvSpPr>
              <a:spLocks noChangeArrowheads="1"/>
            </p:cNvSpPr>
            <p:nvPr>
              <p:custDataLst>
                <p:tags r:id="rId23"/>
              </p:custDataLst>
            </p:nvPr>
          </p:nvSpPr>
          <p:spPr bwMode="auto">
            <a:xfrm>
              <a:off x="6377872" y="3782118"/>
              <a:ext cx="349592" cy="450788"/>
            </a:xfrm>
            <a:custGeom>
              <a:avLst/>
              <a:gdLst>
                <a:gd name="T0" fmla="*/ 153 w 166"/>
                <a:gd name="T1" fmla="*/ 45 h 215"/>
                <a:gd name="T2" fmla="*/ 131 w 166"/>
                <a:gd name="T3" fmla="*/ 36 h 215"/>
                <a:gd name="T4" fmla="*/ 99 w 166"/>
                <a:gd name="T5" fmla="*/ 21 h 215"/>
                <a:gd name="T6" fmla="*/ 76 w 166"/>
                <a:gd name="T7" fmla="*/ 10 h 215"/>
                <a:gd name="T8" fmla="*/ 57 w 166"/>
                <a:gd name="T9" fmla="*/ 17 h 215"/>
                <a:gd name="T10" fmla="*/ 36 w 166"/>
                <a:gd name="T11" fmla="*/ 12 h 215"/>
                <a:gd name="T12" fmla="*/ 40 w 166"/>
                <a:gd name="T13" fmla="*/ 64 h 215"/>
                <a:gd name="T14" fmla="*/ 36 w 166"/>
                <a:gd name="T15" fmla="*/ 64 h 215"/>
                <a:gd name="T16" fmla="*/ 4 w 166"/>
                <a:gd name="T17" fmla="*/ 144 h 215"/>
                <a:gd name="T18" fmla="*/ 0 w 166"/>
                <a:gd name="T19" fmla="*/ 161 h 215"/>
                <a:gd name="T20" fmla="*/ 157 w 166"/>
                <a:gd name="T21" fmla="*/ 161 h 215"/>
                <a:gd name="T22" fmla="*/ 153 w 166"/>
                <a:gd name="T23" fmla="*/ 144 h 215"/>
                <a:gd name="T24" fmla="*/ 153 w 166"/>
                <a:gd name="T25" fmla="*/ 83 h 215"/>
                <a:gd name="T26" fmla="*/ 141 w 166"/>
                <a:gd name="T27" fmla="*/ 66 h 215"/>
                <a:gd name="T28" fmla="*/ 162 w 166"/>
                <a:gd name="T29" fmla="*/ 47 h 215"/>
                <a:gd name="T30" fmla="*/ 35 w 166"/>
                <a:gd name="T31" fmla="*/ 32 h 215"/>
                <a:gd name="T32" fmla="*/ 43 w 166"/>
                <a:gd name="T33" fmla="*/ 19 h 215"/>
                <a:gd name="T34" fmla="*/ 56 w 166"/>
                <a:gd name="T35" fmla="*/ 29 h 215"/>
                <a:gd name="T36" fmla="*/ 76 w 166"/>
                <a:gd name="T37" fmla="*/ 18 h 215"/>
                <a:gd name="T38" fmla="*/ 92 w 166"/>
                <a:gd name="T39" fmla="*/ 25 h 215"/>
                <a:gd name="T40" fmla="*/ 107 w 166"/>
                <a:gd name="T41" fmla="*/ 24 h 215"/>
                <a:gd name="T42" fmla="*/ 119 w 166"/>
                <a:gd name="T43" fmla="*/ 20 h 215"/>
                <a:gd name="T44" fmla="*/ 110 w 166"/>
                <a:gd name="T45" fmla="*/ 61 h 215"/>
                <a:gd name="T46" fmla="*/ 49 w 166"/>
                <a:gd name="T47" fmla="*/ 63 h 215"/>
                <a:gd name="T48" fmla="*/ 139 w 166"/>
                <a:gd name="T49" fmla="*/ 136 h 215"/>
                <a:gd name="T50" fmla="*/ 148 w 166"/>
                <a:gd name="T51" fmla="*/ 161 h 215"/>
                <a:gd name="T52" fmla="*/ 79 w 166"/>
                <a:gd name="T53" fmla="*/ 206 h 215"/>
                <a:gd name="T54" fmla="*/ 12 w 166"/>
                <a:gd name="T55" fmla="*/ 148 h 215"/>
                <a:gd name="T56" fmla="*/ 43 w 166"/>
                <a:gd name="T57" fmla="*/ 76 h 215"/>
                <a:gd name="T58" fmla="*/ 86 w 166"/>
                <a:gd name="T59" fmla="*/ 146 h 215"/>
                <a:gd name="T60" fmla="*/ 87 w 166"/>
                <a:gd name="T61" fmla="*/ 145 h 215"/>
                <a:gd name="T62" fmla="*/ 85 w 166"/>
                <a:gd name="T63" fmla="*/ 143 h 215"/>
                <a:gd name="T64" fmla="*/ 68 w 166"/>
                <a:gd name="T65" fmla="*/ 142 h 215"/>
                <a:gd name="T66" fmla="*/ 64 w 166"/>
                <a:gd name="T67" fmla="*/ 139 h 215"/>
                <a:gd name="T68" fmla="*/ 60 w 166"/>
                <a:gd name="T69" fmla="*/ 129 h 215"/>
                <a:gd name="T70" fmla="*/ 61 w 166"/>
                <a:gd name="T71" fmla="*/ 124 h 215"/>
                <a:gd name="T72" fmla="*/ 68 w 166"/>
                <a:gd name="T73" fmla="*/ 117 h 215"/>
                <a:gd name="T74" fmla="*/ 75 w 166"/>
                <a:gd name="T75" fmla="*/ 116 h 215"/>
                <a:gd name="T76" fmla="*/ 84 w 166"/>
                <a:gd name="T77" fmla="*/ 116 h 215"/>
                <a:gd name="T78" fmla="*/ 73 w 166"/>
                <a:gd name="T79" fmla="*/ 127 h 215"/>
                <a:gd name="T80" fmla="*/ 71 w 166"/>
                <a:gd name="T81" fmla="*/ 127 h 215"/>
                <a:gd name="T82" fmla="*/ 73 w 166"/>
                <a:gd name="T83" fmla="*/ 132 h 215"/>
                <a:gd name="T84" fmla="*/ 90 w 166"/>
                <a:gd name="T85" fmla="*/ 133 h 215"/>
                <a:gd name="T86" fmla="*/ 94 w 166"/>
                <a:gd name="T87" fmla="*/ 136 h 215"/>
                <a:gd name="T88" fmla="*/ 98 w 166"/>
                <a:gd name="T89" fmla="*/ 145 h 215"/>
                <a:gd name="T90" fmla="*/ 94 w 166"/>
                <a:gd name="T91" fmla="*/ 154 h 215"/>
                <a:gd name="T92" fmla="*/ 85 w 166"/>
                <a:gd name="T93" fmla="*/ 158 h 215"/>
                <a:gd name="T94" fmla="*/ 75 w 166"/>
                <a:gd name="T95" fmla="*/ 173 h 215"/>
                <a:gd name="T96" fmla="*/ 60 w 166"/>
                <a:gd name="T97" fmla="*/ 147 h 215"/>
                <a:gd name="T98" fmla="*/ 86 w 166"/>
                <a:gd name="T99" fmla="*/ 146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6" h="215">
                  <a:moveTo>
                    <a:pt x="162" y="47"/>
                  </a:moveTo>
                  <a:lnTo>
                    <a:pt x="162" y="47"/>
                  </a:lnTo>
                  <a:cubicBezTo>
                    <a:pt x="160" y="44"/>
                    <a:pt x="156" y="43"/>
                    <a:pt x="153" y="45"/>
                  </a:cubicBezTo>
                  <a:lnTo>
                    <a:pt x="123" y="61"/>
                  </a:lnTo>
                  <a:lnTo>
                    <a:pt x="119" y="61"/>
                  </a:lnTo>
                  <a:lnTo>
                    <a:pt x="131" y="36"/>
                  </a:lnTo>
                  <a:lnTo>
                    <a:pt x="131" y="36"/>
                  </a:lnTo>
                  <a:cubicBezTo>
                    <a:pt x="140" y="15"/>
                    <a:pt x="109" y="0"/>
                    <a:pt x="99" y="21"/>
                  </a:cubicBezTo>
                  <a:lnTo>
                    <a:pt x="99" y="21"/>
                  </a:lnTo>
                  <a:cubicBezTo>
                    <a:pt x="96" y="14"/>
                    <a:pt x="87" y="10"/>
                    <a:pt x="76" y="10"/>
                  </a:cubicBezTo>
                  <a:lnTo>
                    <a:pt x="76" y="10"/>
                  </a:lnTo>
                  <a:lnTo>
                    <a:pt x="76" y="10"/>
                  </a:lnTo>
                  <a:lnTo>
                    <a:pt x="76" y="10"/>
                  </a:lnTo>
                  <a:cubicBezTo>
                    <a:pt x="69" y="9"/>
                    <a:pt x="62" y="12"/>
                    <a:pt x="57" y="17"/>
                  </a:cubicBezTo>
                  <a:lnTo>
                    <a:pt x="57" y="17"/>
                  </a:lnTo>
                  <a:cubicBezTo>
                    <a:pt x="53" y="13"/>
                    <a:pt x="48" y="10"/>
                    <a:pt x="43" y="10"/>
                  </a:cubicBezTo>
                  <a:lnTo>
                    <a:pt x="43" y="10"/>
                  </a:lnTo>
                  <a:cubicBezTo>
                    <a:pt x="41" y="10"/>
                    <a:pt x="38" y="11"/>
                    <a:pt x="36" y="12"/>
                  </a:cubicBezTo>
                  <a:lnTo>
                    <a:pt x="36" y="12"/>
                  </a:lnTo>
                  <a:cubicBezTo>
                    <a:pt x="27" y="16"/>
                    <a:pt x="23" y="26"/>
                    <a:pt x="27" y="35"/>
                  </a:cubicBezTo>
                  <a:lnTo>
                    <a:pt x="40" y="64"/>
                  </a:lnTo>
                  <a:lnTo>
                    <a:pt x="40" y="64"/>
                  </a:lnTo>
                  <a:lnTo>
                    <a:pt x="36" y="64"/>
                  </a:lnTo>
                  <a:lnTo>
                    <a:pt x="36" y="64"/>
                  </a:lnTo>
                  <a:cubicBezTo>
                    <a:pt x="28" y="64"/>
                    <a:pt x="27" y="75"/>
                    <a:pt x="34" y="76"/>
                  </a:cubicBezTo>
                  <a:lnTo>
                    <a:pt x="4" y="144"/>
                  </a:lnTo>
                  <a:lnTo>
                    <a:pt x="4" y="144"/>
                  </a:lnTo>
                  <a:lnTo>
                    <a:pt x="4" y="144"/>
                  </a:lnTo>
                  <a:cubicBezTo>
                    <a:pt x="2" y="149"/>
                    <a:pt x="0" y="155"/>
                    <a:pt x="0" y="161"/>
                  </a:cubicBezTo>
                  <a:lnTo>
                    <a:pt x="0" y="161"/>
                  </a:lnTo>
                  <a:cubicBezTo>
                    <a:pt x="0" y="190"/>
                    <a:pt x="35" y="214"/>
                    <a:pt x="79" y="214"/>
                  </a:cubicBezTo>
                  <a:lnTo>
                    <a:pt x="79" y="214"/>
                  </a:lnTo>
                  <a:cubicBezTo>
                    <a:pt x="122" y="214"/>
                    <a:pt x="157" y="190"/>
                    <a:pt x="157" y="161"/>
                  </a:cubicBezTo>
                  <a:lnTo>
                    <a:pt x="157" y="161"/>
                  </a:lnTo>
                  <a:cubicBezTo>
                    <a:pt x="157" y="155"/>
                    <a:pt x="155" y="149"/>
                    <a:pt x="153" y="144"/>
                  </a:cubicBezTo>
                  <a:lnTo>
                    <a:pt x="153" y="144"/>
                  </a:lnTo>
                  <a:lnTo>
                    <a:pt x="120" y="73"/>
                  </a:lnTo>
                  <a:lnTo>
                    <a:pt x="124" y="73"/>
                  </a:lnTo>
                  <a:lnTo>
                    <a:pt x="153" y="83"/>
                  </a:lnTo>
                  <a:lnTo>
                    <a:pt x="153" y="83"/>
                  </a:lnTo>
                  <a:cubicBezTo>
                    <a:pt x="160" y="86"/>
                    <a:pt x="165" y="74"/>
                    <a:pt x="157" y="71"/>
                  </a:cubicBezTo>
                  <a:lnTo>
                    <a:pt x="141" y="66"/>
                  </a:lnTo>
                  <a:lnTo>
                    <a:pt x="159" y="56"/>
                  </a:lnTo>
                  <a:lnTo>
                    <a:pt x="159" y="56"/>
                  </a:lnTo>
                  <a:cubicBezTo>
                    <a:pt x="162" y="55"/>
                    <a:pt x="163" y="51"/>
                    <a:pt x="162" y="47"/>
                  </a:cubicBezTo>
                  <a:close/>
                  <a:moveTo>
                    <a:pt x="48" y="60"/>
                  </a:moveTo>
                  <a:lnTo>
                    <a:pt x="35" y="32"/>
                  </a:lnTo>
                  <a:lnTo>
                    <a:pt x="35" y="32"/>
                  </a:lnTo>
                  <a:cubicBezTo>
                    <a:pt x="33" y="27"/>
                    <a:pt x="35" y="22"/>
                    <a:pt x="39" y="19"/>
                  </a:cubicBezTo>
                  <a:lnTo>
                    <a:pt x="39" y="19"/>
                  </a:lnTo>
                  <a:cubicBezTo>
                    <a:pt x="40" y="19"/>
                    <a:pt x="42" y="19"/>
                    <a:pt x="43" y="19"/>
                  </a:cubicBezTo>
                  <a:lnTo>
                    <a:pt x="43" y="19"/>
                  </a:lnTo>
                  <a:cubicBezTo>
                    <a:pt x="46" y="19"/>
                    <a:pt x="48" y="20"/>
                    <a:pt x="50" y="22"/>
                  </a:cubicBezTo>
                  <a:lnTo>
                    <a:pt x="56" y="29"/>
                  </a:lnTo>
                  <a:lnTo>
                    <a:pt x="62" y="23"/>
                  </a:lnTo>
                  <a:lnTo>
                    <a:pt x="62" y="23"/>
                  </a:lnTo>
                  <a:cubicBezTo>
                    <a:pt x="66" y="19"/>
                    <a:pt x="71" y="18"/>
                    <a:pt x="76" y="18"/>
                  </a:cubicBezTo>
                  <a:lnTo>
                    <a:pt x="76" y="18"/>
                  </a:lnTo>
                  <a:lnTo>
                    <a:pt x="76" y="18"/>
                  </a:lnTo>
                  <a:cubicBezTo>
                    <a:pt x="82" y="17"/>
                    <a:pt x="88" y="20"/>
                    <a:pt x="92" y="25"/>
                  </a:cubicBezTo>
                  <a:lnTo>
                    <a:pt x="99" y="39"/>
                  </a:lnTo>
                  <a:lnTo>
                    <a:pt x="107" y="24"/>
                  </a:lnTo>
                  <a:lnTo>
                    <a:pt x="107" y="24"/>
                  </a:lnTo>
                  <a:cubicBezTo>
                    <a:pt x="108" y="21"/>
                    <a:pt x="111" y="19"/>
                    <a:pt x="115" y="19"/>
                  </a:cubicBezTo>
                  <a:lnTo>
                    <a:pt x="115" y="19"/>
                  </a:lnTo>
                  <a:cubicBezTo>
                    <a:pt x="116" y="19"/>
                    <a:pt x="117" y="20"/>
                    <a:pt x="119" y="20"/>
                  </a:cubicBezTo>
                  <a:lnTo>
                    <a:pt x="119" y="20"/>
                  </a:lnTo>
                  <a:cubicBezTo>
                    <a:pt x="123" y="22"/>
                    <a:pt x="125" y="28"/>
                    <a:pt x="123" y="32"/>
                  </a:cubicBezTo>
                  <a:lnTo>
                    <a:pt x="110" y="61"/>
                  </a:lnTo>
                  <a:lnTo>
                    <a:pt x="110" y="61"/>
                  </a:lnTo>
                  <a:lnTo>
                    <a:pt x="110" y="61"/>
                  </a:lnTo>
                  <a:lnTo>
                    <a:pt x="49" y="63"/>
                  </a:lnTo>
                  <a:lnTo>
                    <a:pt x="48" y="60"/>
                  </a:lnTo>
                  <a:close/>
                  <a:moveTo>
                    <a:pt x="140" y="136"/>
                  </a:moveTo>
                  <a:lnTo>
                    <a:pt x="139" y="136"/>
                  </a:lnTo>
                  <a:lnTo>
                    <a:pt x="145" y="148"/>
                  </a:lnTo>
                  <a:lnTo>
                    <a:pt x="145" y="148"/>
                  </a:lnTo>
                  <a:cubicBezTo>
                    <a:pt x="147" y="152"/>
                    <a:pt x="148" y="156"/>
                    <a:pt x="148" y="161"/>
                  </a:cubicBezTo>
                  <a:lnTo>
                    <a:pt x="148" y="161"/>
                  </a:lnTo>
                  <a:cubicBezTo>
                    <a:pt x="148" y="185"/>
                    <a:pt x="116" y="206"/>
                    <a:pt x="79" y="206"/>
                  </a:cubicBezTo>
                  <a:lnTo>
                    <a:pt x="79" y="206"/>
                  </a:lnTo>
                  <a:cubicBezTo>
                    <a:pt x="40" y="206"/>
                    <a:pt x="8" y="185"/>
                    <a:pt x="8" y="161"/>
                  </a:cubicBezTo>
                  <a:lnTo>
                    <a:pt x="8" y="161"/>
                  </a:lnTo>
                  <a:cubicBezTo>
                    <a:pt x="9" y="156"/>
                    <a:pt x="10" y="152"/>
                    <a:pt x="12" y="148"/>
                  </a:cubicBezTo>
                  <a:lnTo>
                    <a:pt x="17" y="136"/>
                  </a:lnTo>
                  <a:lnTo>
                    <a:pt x="17" y="136"/>
                  </a:lnTo>
                  <a:lnTo>
                    <a:pt x="43" y="76"/>
                  </a:lnTo>
                  <a:lnTo>
                    <a:pt x="111" y="74"/>
                  </a:lnTo>
                  <a:lnTo>
                    <a:pt x="140" y="136"/>
                  </a:lnTo>
                  <a:close/>
                  <a:moveTo>
                    <a:pt x="86" y="146"/>
                  </a:moveTo>
                  <a:lnTo>
                    <a:pt x="86" y="146"/>
                  </a:lnTo>
                  <a:cubicBezTo>
                    <a:pt x="87" y="146"/>
                    <a:pt x="87" y="145"/>
                    <a:pt x="87" y="145"/>
                  </a:cubicBezTo>
                  <a:lnTo>
                    <a:pt x="87" y="145"/>
                  </a:lnTo>
                  <a:cubicBezTo>
                    <a:pt x="87" y="144"/>
                    <a:pt x="87" y="143"/>
                    <a:pt x="86" y="143"/>
                  </a:cubicBezTo>
                  <a:lnTo>
                    <a:pt x="86" y="143"/>
                  </a:lnTo>
                  <a:lnTo>
                    <a:pt x="85" y="143"/>
                  </a:lnTo>
                  <a:lnTo>
                    <a:pt x="73" y="143"/>
                  </a:lnTo>
                  <a:lnTo>
                    <a:pt x="73" y="143"/>
                  </a:lnTo>
                  <a:cubicBezTo>
                    <a:pt x="72" y="143"/>
                    <a:pt x="70" y="142"/>
                    <a:pt x="68" y="142"/>
                  </a:cubicBezTo>
                  <a:lnTo>
                    <a:pt x="68" y="142"/>
                  </a:lnTo>
                  <a:cubicBezTo>
                    <a:pt x="66" y="141"/>
                    <a:pt x="65" y="140"/>
                    <a:pt x="64" y="139"/>
                  </a:cubicBezTo>
                  <a:lnTo>
                    <a:pt x="64" y="139"/>
                  </a:lnTo>
                  <a:cubicBezTo>
                    <a:pt x="63" y="138"/>
                    <a:pt x="62" y="136"/>
                    <a:pt x="61" y="135"/>
                  </a:cubicBezTo>
                  <a:lnTo>
                    <a:pt x="61" y="135"/>
                  </a:lnTo>
                  <a:cubicBezTo>
                    <a:pt x="60" y="133"/>
                    <a:pt x="60" y="131"/>
                    <a:pt x="60" y="129"/>
                  </a:cubicBezTo>
                  <a:lnTo>
                    <a:pt x="60" y="129"/>
                  </a:lnTo>
                  <a:cubicBezTo>
                    <a:pt x="60" y="128"/>
                    <a:pt x="60" y="126"/>
                    <a:pt x="61" y="124"/>
                  </a:cubicBezTo>
                  <a:lnTo>
                    <a:pt x="61" y="124"/>
                  </a:lnTo>
                  <a:cubicBezTo>
                    <a:pt x="62" y="123"/>
                    <a:pt x="63" y="121"/>
                    <a:pt x="64" y="120"/>
                  </a:cubicBezTo>
                  <a:lnTo>
                    <a:pt x="64" y="120"/>
                  </a:lnTo>
                  <a:cubicBezTo>
                    <a:pt x="65" y="119"/>
                    <a:pt x="66" y="118"/>
                    <a:pt x="68" y="117"/>
                  </a:cubicBezTo>
                  <a:lnTo>
                    <a:pt x="68" y="117"/>
                  </a:lnTo>
                  <a:cubicBezTo>
                    <a:pt x="70" y="116"/>
                    <a:pt x="72" y="116"/>
                    <a:pt x="73" y="116"/>
                  </a:cubicBezTo>
                  <a:lnTo>
                    <a:pt x="75" y="116"/>
                  </a:lnTo>
                  <a:lnTo>
                    <a:pt x="75" y="103"/>
                  </a:lnTo>
                  <a:lnTo>
                    <a:pt x="84" y="103"/>
                  </a:lnTo>
                  <a:lnTo>
                    <a:pt x="84" y="116"/>
                  </a:lnTo>
                  <a:lnTo>
                    <a:pt x="95" y="116"/>
                  </a:lnTo>
                  <a:lnTo>
                    <a:pt x="95" y="127"/>
                  </a:lnTo>
                  <a:lnTo>
                    <a:pt x="73" y="127"/>
                  </a:lnTo>
                  <a:lnTo>
                    <a:pt x="73" y="127"/>
                  </a:lnTo>
                  <a:cubicBezTo>
                    <a:pt x="73" y="127"/>
                    <a:pt x="72" y="127"/>
                    <a:pt x="71" y="127"/>
                  </a:cubicBezTo>
                  <a:lnTo>
                    <a:pt x="71" y="127"/>
                  </a:lnTo>
                  <a:cubicBezTo>
                    <a:pt x="71" y="128"/>
                    <a:pt x="71" y="129"/>
                    <a:pt x="71" y="129"/>
                  </a:cubicBezTo>
                  <a:lnTo>
                    <a:pt x="71" y="129"/>
                  </a:lnTo>
                  <a:cubicBezTo>
                    <a:pt x="71" y="131"/>
                    <a:pt x="72" y="132"/>
                    <a:pt x="73" y="132"/>
                  </a:cubicBezTo>
                  <a:lnTo>
                    <a:pt x="85" y="132"/>
                  </a:lnTo>
                  <a:lnTo>
                    <a:pt x="85" y="132"/>
                  </a:lnTo>
                  <a:cubicBezTo>
                    <a:pt x="86" y="132"/>
                    <a:pt x="88" y="132"/>
                    <a:pt x="90" y="133"/>
                  </a:cubicBezTo>
                  <a:lnTo>
                    <a:pt x="90" y="133"/>
                  </a:lnTo>
                  <a:cubicBezTo>
                    <a:pt x="91" y="134"/>
                    <a:pt x="93" y="134"/>
                    <a:pt x="94" y="136"/>
                  </a:cubicBezTo>
                  <a:lnTo>
                    <a:pt x="94" y="136"/>
                  </a:lnTo>
                  <a:cubicBezTo>
                    <a:pt x="95" y="137"/>
                    <a:pt x="96" y="138"/>
                    <a:pt x="97" y="139"/>
                  </a:cubicBezTo>
                  <a:lnTo>
                    <a:pt x="97" y="139"/>
                  </a:lnTo>
                  <a:cubicBezTo>
                    <a:pt x="97" y="141"/>
                    <a:pt x="98" y="143"/>
                    <a:pt x="98" y="145"/>
                  </a:cubicBezTo>
                  <a:lnTo>
                    <a:pt x="98" y="145"/>
                  </a:lnTo>
                  <a:cubicBezTo>
                    <a:pt x="98" y="148"/>
                    <a:pt x="96" y="151"/>
                    <a:pt x="94" y="154"/>
                  </a:cubicBezTo>
                  <a:lnTo>
                    <a:pt x="94" y="154"/>
                  </a:lnTo>
                  <a:cubicBezTo>
                    <a:pt x="93" y="155"/>
                    <a:pt x="91" y="156"/>
                    <a:pt x="90" y="157"/>
                  </a:cubicBezTo>
                  <a:lnTo>
                    <a:pt x="90" y="157"/>
                  </a:lnTo>
                  <a:cubicBezTo>
                    <a:pt x="88" y="157"/>
                    <a:pt x="86" y="158"/>
                    <a:pt x="85" y="158"/>
                  </a:cubicBezTo>
                  <a:lnTo>
                    <a:pt x="84" y="158"/>
                  </a:lnTo>
                  <a:lnTo>
                    <a:pt x="84" y="173"/>
                  </a:lnTo>
                  <a:lnTo>
                    <a:pt x="75" y="173"/>
                  </a:lnTo>
                  <a:lnTo>
                    <a:pt x="75" y="158"/>
                  </a:lnTo>
                  <a:lnTo>
                    <a:pt x="60" y="158"/>
                  </a:lnTo>
                  <a:lnTo>
                    <a:pt x="60" y="147"/>
                  </a:lnTo>
                  <a:lnTo>
                    <a:pt x="85" y="147"/>
                  </a:lnTo>
                  <a:lnTo>
                    <a:pt x="85" y="147"/>
                  </a:lnTo>
                  <a:cubicBezTo>
                    <a:pt x="85" y="147"/>
                    <a:pt x="86" y="147"/>
                    <a:pt x="86" y="146"/>
                  </a:cubicBezTo>
                  <a:close/>
                </a:path>
              </a:pathLst>
            </a:custGeom>
            <a:solidFill>
              <a:srgbClr val="8AC38F"/>
            </a:solidFill>
            <a:ln>
              <a:noFill/>
            </a:ln>
            <a:effectLst/>
          </p:spPr>
          <p:txBody>
            <a:bodyPr wrap="none" anchor="ctr"/>
            <a:lstStyle/>
            <a:p>
              <a:pPr defTabSz="1219200">
                <a:defRPr/>
              </a:pPr>
              <a:endParaRPr lang="en-US" sz="1865">
                <a:solidFill>
                  <a:srgbClr val="3B4C6F"/>
                </a:solidFill>
              </a:endParaRPr>
            </a:p>
          </p:txBody>
        </p:sp>
        <p:sp>
          <p:nvSpPr>
            <p:cNvPr id="29" name="Freeform 194"/>
            <p:cNvSpPr>
              <a:spLocks noChangeArrowheads="1"/>
            </p:cNvSpPr>
            <p:nvPr>
              <p:custDataLst>
                <p:tags r:id="rId24"/>
              </p:custDataLst>
            </p:nvPr>
          </p:nvSpPr>
          <p:spPr bwMode="auto">
            <a:xfrm>
              <a:off x="6479209" y="2833513"/>
              <a:ext cx="403155" cy="411221"/>
            </a:xfrm>
            <a:custGeom>
              <a:avLst/>
              <a:gdLst>
                <a:gd name="T0" fmla="*/ 70 w 222"/>
                <a:gd name="T1" fmla="*/ 200 h 227"/>
                <a:gd name="T2" fmla="*/ 57 w 222"/>
                <a:gd name="T3" fmla="*/ 205 h 227"/>
                <a:gd name="T4" fmla="*/ 63 w 222"/>
                <a:gd name="T5" fmla="*/ 193 h 227"/>
                <a:gd name="T6" fmla="*/ 221 w 222"/>
                <a:gd name="T7" fmla="*/ 55 h 227"/>
                <a:gd name="T8" fmla="*/ 221 w 222"/>
                <a:gd name="T9" fmla="*/ 125 h 227"/>
                <a:gd name="T10" fmla="*/ 140 w 222"/>
                <a:gd name="T11" fmla="*/ 146 h 227"/>
                <a:gd name="T12" fmla="*/ 125 w 222"/>
                <a:gd name="T13" fmla="*/ 199 h 227"/>
                <a:gd name="T14" fmla="*/ 99 w 222"/>
                <a:gd name="T15" fmla="*/ 226 h 227"/>
                <a:gd name="T16" fmla="*/ 27 w 222"/>
                <a:gd name="T17" fmla="*/ 226 h 227"/>
                <a:gd name="T18" fmla="*/ 0 w 222"/>
                <a:gd name="T19" fmla="*/ 27 h 227"/>
                <a:gd name="T20" fmla="*/ 27 w 222"/>
                <a:gd name="T21" fmla="*/ 0 h 227"/>
                <a:gd name="T22" fmla="*/ 99 w 222"/>
                <a:gd name="T23" fmla="*/ 0 h 227"/>
                <a:gd name="T24" fmla="*/ 125 w 222"/>
                <a:gd name="T25" fmla="*/ 34 h 227"/>
                <a:gd name="T26" fmla="*/ 201 w 222"/>
                <a:gd name="T27" fmla="*/ 34 h 227"/>
                <a:gd name="T28" fmla="*/ 8 w 222"/>
                <a:gd name="T29" fmla="*/ 27 h 227"/>
                <a:gd name="T30" fmla="*/ 80 w 222"/>
                <a:gd name="T31" fmla="*/ 40 h 227"/>
                <a:gd name="T32" fmla="*/ 96 w 222"/>
                <a:gd name="T33" fmla="*/ 34 h 227"/>
                <a:gd name="T34" fmla="*/ 117 w 222"/>
                <a:gd name="T35" fmla="*/ 27 h 227"/>
                <a:gd name="T36" fmla="*/ 99 w 222"/>
                <a:gd name="T37" fmla="*/ 9 h 227"/>
                <a:gd name="T38" fmla="*/ 27 w 222"/>
                <a:gd name="T39" fmla="*/ 9 h 227"/>
                <a:gd name="T40" fmla="*/ 75 w 222"/>
                <a:gd name="T41" fmla="*/ 125 h 227"/>
                <a:gd name="T42" fmla="*/ 75 w 222"/>
                <a:gd name="T43" fmla="*/ 55 h 227"/>
                <a:gd name="T44" fmla="*/ 8 w 222"/>
                <a:gd name="T45" fmla="*/ 49 h 227"/>
                <a:gd name="T46" fmla="*/ 96 w 222"/>
                <a:gd name="T47" fmla="*/ 174 h 227"/>
                <a:gd name="T48" fmla="*/ 96 w 222"/>
                <a:gd name="T49" fmla="*/ 146 h 227"/>
                <a:gd name="T50" fmla="*/ 75 w 222"/>
                <a:gd name="T51" fmla="*/ 125 h 227"/>
                <a:gd name="T52" fmla="*/ 117 w 222"/>
                <a:gd name="T53" fmla="*/ 183 h 227"/>
                <a:gd name="T54" fmla="*/ 8 w 222"/>
                <a:gd name="T55" fmla="*/ 199 h 227"/>
                <a:gd name="T56" fmla="*/ 27 w 222"/>
                <a:gd name="T57" fmla="*/ 217 h 227"/>
                <a:gd name="T58" fmla="*/ 99 w 222"/>
                <a:gd name="T59" fmla="*/ 217 h 227"/>
                <a:gd name="T60" fmla="*/ 117 w 222"/>
                <a:gd name="T61" fmla="*/ 163 h 227"/>
                <a:gd name="T62" fmla="*/ 117 w 222"/>
                <a:gd name="T63" fmla="*/ 174 h 227"/>
                <a:gd name="T64" fmla="*/ 213 w 222"/>
                <a:gd name="T65" fmla="*/ 55 h 227"/>
                <a:gd name="T66" fmla="*/ 201 w 222"/>
                <a:gd name="T67" fmla="*/ 42 h 227"/>
                <a:gd name="T68" fmla="*/ 96 w 222"/>
                <a:gd name="T69" fmla="*/ 42 h 227"/>
                <a:gd name="T70" fmla="*/ 83 w 222"/>
                <a:gd name="T71" fmla="*/ 125 h 227"/>
                <a:gd name="T72" fmla="*/ 96 w 222"/>
                <a:gd name="T73" fmla="*/ 138 h 227"/>
                <a:gd name="T74" fmla="*/ 105 w 222"/>
                <a:gd name="T75" fmla="*/ 161 h 227"/>
                <a:gd name="T76" fmla="*/ 201 w 222"/>
                <a:gd name="T77" fmla="*/ 138 h 227"/>
                <a:gd name="T78" fmla="*/ 213 w 222"/>
                <a:gd name="T79" fmla="*/ 125 h 227"/>
                <a:gd name="T80" fmla="*/ 50 w 222"/>
                <a:gd name="T81" fmla="*/ 27 h 227"/>
                <a:gd name="T82" fmla="*/ 75 w 222"/>
                <a:gd name="T83" fmla="*/ 27 h 227"/>
                <a:gd name="T84" fmla="*/ 50 w 222"/>
                <a:gd name="T85" fmla="*/ 20 h 227"/>
                <a:gd name="T86" fmla="*/ 50 w 222"/>
                <a:gd name="T87" fmla="*/ 27 h 227"/>
                <a:gd name="T88" fmla="*/ 191 w 222"/>
                <a:gd name="T89" fmla="*/ 71 h 227"/>
                <a:gd name="T90" fmla="*/ 105 w 222"/>
                <a:gd name="T91" fmla="*/ 63 h 227"/>
                <a:gd name="T92" fmla="*/ 105 w 222"/>
                <a:gd name="T93" fmla="*/ 94 h 227"/>
                <a:gd name="T94" fmla="*/ 191 w 222"/>
                <a:gd name="T95" fmla="*/ 86 h 227"/>
                <a:gd name="T96" fmla="*/ 105 w 222"/>
                <a:gd name="T97" fmla="*/ 94 h 227"/>
                <a:gd name="T98" fmla="*/ 168 w 222"/>
                <a:gd name="T99" fmla="*/ 118 h 227"/>
                <a:gd name="T100" fmla="*/ 105 w 222"/>
                <a:gd name="T101" fmla="*/ 11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27">
                  <a:moveTo>
                    <a:pt x="70" y="200"/>
                  </a:moveTo>
                  <a:lnTo>
                    <a:pt x="70" y="200"/>
                  </a:lnTo>
                  <a:cubicBezTo>
                    <a:pt x="70" y="207"/>
                    <a:pt x="62" y="210"/>
                    <a:pt x="57" y="205"/>
                  </a:cubicBezTo>
                  <a:lnTo>
                    <a:pt x="57" y="205"/>
                  </a:lnTo>
                  <a:cubicBezTo>
                    <a:pt x="53" y="201"/>
                    <a:pt x="56" y="193"/>
                    <a:pt x="63" y="193"/>
                  </a:cubicBezTo>
                  <a:lnTo>
                    <a:pt x="63" y="193"/>
                  </a:lnTo>
                  <a:cubicBezTo>
                    <a:pt x="67" y="193"/>
                    <a:pt x="70" y="196"/>
                    <a:pt x="70" y="200"/>
                  </a:cubicBezTo>
                  <a:close/>
                  <a:moveTo>
                    <a:pt x="221" y="55"/>
                  </a:moveTo>
                  <a:lnTo>
                    <a:pt x="221" y="125"/>
                  </a:lnTo>
                  <a:lnTo>
                    <a:pt x="221" y="125"/>
                  </a:lnTo>
                  <a:cubicBezTo>
                    <a:pt x="221" y="137"/>
                    <a:pt x="212" y="146"/>
                    <a:pt x="201" y="146"/>
                  </a:cubicBezTo>
                  <a:lnTo>
                    <a:pt x="140" y="146"/>
                  </a:lnTo>
                  <a:lnTo>
                    <a:pt x="125" y="157"/>
                  </a:lnTo>
                  <a:lnTo>
                    <a:pt x="125" y="199"/>
                  </a:lnTo>
                  <a:lnTo>
                    <a:pt x="125" y="199"/>
                  </a:lnTo>
                  <a:cubicBezTo>
                    <a:pt x="125" y="214"/>
                    <a:pt x="113" y="226"/>
                    <a:pt x="99" y="226"/>
                  </a:cubicBezTo>
                  <a:lnTo>
                    <a:pt x="27" y="226"/>
                  </a:lnTo>
                  <a:lnTo>
                    <a:pt x="27" y="226"/>
                  </a:lnTo>
                  <a:cubicBezTo>
                    <a:pt x="12" y="226"/>
                    <a:pt x="0" y="214"/>
                    <a:pt x="0" y="199"/>
                  </a:cubicBezTo>
                  <a:lnTo>
                    <a:pt x="0" y="27"/>
                  </a:lnTo>
                  <a:lnTo>
                    <a:pt x="0" y="27"/>
                  </a:lnTo>
                  <a:cubicBezTo>
                    <a:pt x="0" y="12"/>
                    <a:pt x="12" y="0"/>
                    <a:pt x="27" y="0"/>
                  </a:cubicBezTo>
                  <a:lnTo>
                    <a:pt x="99" y="0"/>
                  </a:lnTo>
                  <a:lnTo>
                    <a:pt x="99" y="0"/>
                  </a:lnTo>
                  <a:cubicBezTo>
                    <a:pt x="113" y="0"/>
                    <a:pt x="125" y="12"/>
                    <a:pt x="125" y="27"/>
                  </a:cubicBezTo>
                  <a:lnTo>
                    <a:pt x="125" y="34"/>
                  </a:lnTo>
                  <a:lnTo>
                    <a:pt x="201" y="34"/>
                  </a:lnTo>
                  <a:lnTo>
                    <a:pt x="201" y="34"/>
                  </a:lnTo>
                  <a:cubicBezTo>
                    <a:pt x="212" y="34"/>
                    <a:pt x="221" y="43"/>
                    <a:pt x="221" y="55"/>
                  </a:cubicBezTo>
                  <a:close/>
                  <a:moveTo>
                    <a:pt x="8" y="27"/>
                  </a:moveTo>
                  <a:lnTo>
                    <a:pt x="8" y="40"/>
                  </a:lnTo>
                  <a:lnTo>
                    <a:pt x="80" y="40"/>
                  </a:lnTo>
                  <a:lnTo>
                    <a:pt x="80" y="40"/>
                  </a:lnTo>
                  <a:cubicBezTo>
                    <a:pt x="84" y="36"/>
                    <a:pt x="90" y="34"/>
                    <a:pt x="96" y="34"/>
                  </a:cubicBezTo>
                  <a:lnTo>
                    <a:pt x="117" y="34"/>
                  </a:lnTo>
                  <a:lnTo>
                    <a:pt x="117" y="27"/>
                  </a:lnTo>
                  <a:lnTo>
                    <a:pt x="117" y="27"/>
                  </a:lnTo>
                  <a:cubicBezTo>
                    <a:pt x="117" y="17"/>
                    <a:pt x="109" y="9"/>
                    <a:pt x="99" y="9"/>
                  </a:cubicBezTo>
                  <a:lnTo>
                    <a:pt x="27" y="9"/>
                  </a:lnTo>
                  <a:lnTo>
                    <a:pt x="27" y="9"/>
                  </a:lnTo>
                  <a:cubicBezTo>
                    <a:pt x="17" y="9"/>
                    <a:pt x="8" y="17"/>
                    <a:pt x="8" y="27"/>
                  </a:cubicBezTo>
                  <a:close/>
                  <a:moveTo>
                    <a:pt x="75" y="125"/>
                  </a:moveTo>
                  <a:lnTo>
                    <a:pt x="75" y="55"/>
                  </a:lnTo>
                  <a:lnTo>
                    <a:pt x="75" y="55"/>
                  </a:lnTo>
                  <a:cubicBezTo>
                    <a:pt x="75" y="53"/>
                    <a:pt x="75" y="51"/>
                    <a:pt x="75" y="49"/>
                  </a:cubicBezTo>
                  <a:lnTo>
                    <a:pt x="8" y="49"/>
                  </a:lnTo>
                  <a:lnTo>
                    <a:pt x="8" y="174"/>
                  </a:lnTo>
                  <a:lnTo>
                    <a:pt x="96" y="174"/>
                  </a:lnTo>
                  <a:lnTo>
                    <a:pt x="96" y="146"/>
                  </a:lnTo>
                  <a:lnTo>
                    <a:pt x="96" y="146"/>
                  </a:lnTo>
                  <a:lnTo>
                    <a:pt x="96" y="146"/>
                  </a:lnTo>
                  <a:cubicBezTo>
                    <a:pt x="84" y="146"/>
                    <a:pt x="75" y="137"/>
                    <a:pt x="75" y="125"/>
                  </a:cubicBezTo>
                  <a:close/>
                  <a:moveTo>
                    <a:pt x="117" y="199"/>
                  </a:moveTo>
                  <a:lnTo>
                    <a:pt x="117" y="183"/>
                  </a:lnTo>
                  <a:lnTo>
                    <a:pt x="8" y="183"/>
                  </a:lnTo>
                  <a:lnTo>
                    <a:pt x="8" y="199"/>
                  </a:lnTo>
                  <a:lnTo>
                    <a:pt x="8" y="199"/>
                  </a:lnTo>
                  <a:cubicBezTo>
                    <a:pt x="8" y="209"/>
                    <a:pt x="17" y="217"/>
                    <a:pt x="27" y="217"/>
                  </a:cubicBezTo>
                  <a:lnTo>
                    <a:pt x="99" y="217"/>
                  </a:lnTo>
                  <a:lnTo>
                    <a:pt x="99" y="217"/>
                  </a:lnTo>
                  <a:cubicBezTo>
                    <a:pt x="109" y="217"/>
                    <a:pt x="117" y="209"/>
                    <a:pt x="117" y="199"/>
                  </a:cubicBezTo>
                  <a:close/>
                  <a:moveTo>
                    <a:pt x="117" y="163"/>
                  </a:moveTo>
                  <a:lnTo>
                    <a:pt x="100" y="174"/>
                  </a:lnTo>
                  <a:lnTo>
                    <a:pt x="117" y="174"/>
                  </a:lnTo>
                  <a:lnTo>
                    <a:pt x="117" y="163"/>
                  </a:lnTo>
                  <a:close/>
                  <a:moveTo>
                    <a:pt x="213" y="55"/>
                  </a:moveTo>
                  <a:lnTo>
                    <a:pt x="213" y="55"/>
                  </a:lnTo>
                  <a:cubicBezTo>
                    <a:pt x="213" y="48"/>
                    <a:pt x="207" y="42"/>
                    <a:pt x="201" y="42"/>
                  </a:cubicBezTo>
                  <a:lnTo>
                    <a:pt x="96" y="42"/>
                  </a:lnTo>
                  <a:lnTo>
                    <a:pt x="96" y="42"/>
                  </a:lnTo>
                  <a:cubicBezTo>
                    <a:pt x="89" y="42"/>
                    <a:pt x="83" y="48"/>
                    <a:pt x="83" y="55"/>
                  </a:cubicBezTo>
                  <a:lnTo>
                    <a:pt x="83" y="125"/>
                  </a:lnTo>
                  <a:lnTo>
                    <a:pt x="83" y="125"/>
                  </a:lnTo>
                  <a:cubicBezTo>
                    <a:pt x="83" y="132"/>
                    <a:pt x="89" y="138"/>
                    <a:pt x="96" y="138"/>
                  </a:cubicBezTo>
                  <a:lnTo>
                    <a:pt x="105" y="138"/>
                  </a:lnTo>
                  <a:lnTo>
                    <a:pt x="105" y="161"/>
                  </a:lnTo>
                  <a:lnTo>
                    <a:pt x="138" y="138"/>
                  </a:lnTo>
                  <a:lnTo>
                    <a:pt x="201" y="138"/>
                  </a:lnTo>
                  <a:lnTo>
                    <a:pt x="201" y="138"/>
                  </a:lnTo>
                  <a:cubicBezTo>
                    <a:pt x="207" y="138"/>
                    <a:pt x="213" y="132"/>
                    <a:pt x="213" y="125"/>
                  </a:cubicBezTo>
                  <a:lnTo>
                    <a:pt x="213" y="55"/>
                  </a:lnTo>
                  <a:close/>
                  <a:moveTo>
                    <a:pt x="50" y="27"/>
                  </a:moveTo>
                  <a:lnTo>
                    <a:pt x="75" y="27"/>
                  </a:lnTo>
                  <a:lnTo>
                    <a:pt x="75" y="27"/>
                  </a:lnTo>
                  <a:cubicBezTo>
                    <a:pt x="80" y="27"/>
                    <a:pt x="80" y="20"/>
                    <a:pt x="75" y="20"/>
                  </a:cubicBezTo>
                  <a:lnTo>
                    <a:pt x="50" y="20"/>
                  </a:lnTo>
                  <a:lnTo>
                    <a:pt x="50" y="20"/>
                  </a:lnTo>
                  <a:cubicBezTo>
                    <a:pt x="45" y="20"/>
                    <a:pt x="45" y="27"/>
                    <a:pt x="50" y="27"/>
                  </a:cubicBezTo>
                  <a:close/>
                  <a:moveTo>
                    <a:pt x="105" y="71"/>
                  </a:moveTo>
                  <a:lnTo>
                    <a:pt x="191" y="71"/>
                  </a:lnTo>
                  <a:lnTo>
                    <a:pt x="191" y="63"/>
                  </a:lnTo>
                  <a:lnTo>
                    <a:pt x="105" y="63"/>
                  </a:lnTo>
                  <a:lnTo>
                    <a:pt x="105" y="71"/>
                  </a:lnTo>
                  <a:close/>
                  <a:moveTo>
                    <a:pt x="105" y="94"/>
                  </a:moveTo>
                  <a:lnTo>
                    <a:pt x="191" y="94"/>
                  </a:lnTo>
                  <a:lnTo>
                    <a:pt x="191" y="86"/>
                  </a:lnTo>
                  <a:lnTo>
                    <a:pt x="105" y="86"/>
                  </a:lnTo>
                  <a:lnTo>
                    <a:pt x="105" y="94"/>
                  </a:lnTo>
                  <a:close/>
                  <a:moveTo>
                    <a:pt x="105" y="118"/>
                  </a:moveTo>
                  <a:lnTo>
                    <a:pt x="168" y="118"/>
                  </a:lnTo>
                  <a:lnTo>
                    <a:pt x="168" y="110"/>
                  </a:lnTo>
                  <a:lnTo>
                    <a:pt x="105" y="110"/>
                  </a:lnTo>
                  <a:lnTo>
                    <a:pt x="105" y="118"/>
                  </a:lnTo>
                  <a:close/>
                </a:path>
              </a:pathLst>
            </a:custGeom>
            <a:solidFill>
              <a:srgbClr val="6CB374"/>
            </a:solidFill>
            <a:ln>
              <a:noFill/>
            </a:ln>
            <a:effectLst/>
          </p:spPr>
          <p:txBody>
            <a:bodyPr wrap="none" anchor="ctr"/>
            <a:lstStyle/>
            <a:p>
              <a:pPr defTabSz="1219200">
                <a:defRPr/>
              </a:pPr>
              <a:endParaRPr lang="en-US" sz="1865">
                <a:solidFill>
                  <a:srgbClr val="3B4C6F"/>
                </a:solidFill>
              </a:endParaRPr>
            </a:p>
          </p:txBody>
        </p:sp>
        <p:sp>
          <p:nvSpPr>
            <p:cNvPr id="30" name="Freeform 143"/>
            <p:cNvSpPr>
              <a:spLocks noChangeArrowheads="1"/>
            </p:cNvSpPr>
            <p:nvPr>
              <p:custDataLst>
                <p:tags r:id="rId25"/>
              </p:custDataLst>
            </p:nvPr>
          </p:nvSpPr>
          <p:spPr bwMode="auto">
            <a:xfrm>
              <a:off x="5002981" y="2945239"/>
              <a:ext cx="420077" cy="445285"/>
            </a:xfrm>
            <a:custGeom>
              <a:avLst/>
              <a:gdLst>
                <a:gd name="T0" fmla="*/ 121 w 221"/>
                <a:gd name="T1" fmla="*/ 79 h 234"/>
                <a:gd name="T2" fmla="*/ 145 w 221"/>
                <a:gd name="T3" fmla="*/ 66 h 234"/>
                <a:gd name="T4" fmla="*/ 158 w 221"/>
                <a:gd name="T5" fmla="*/ 42 h 234"/>
                <a:gd name="T6" fmla="*/ 182 w 221"/>
                <a:gd name="T7" fmla="*/ 66 h 234"/>
                <a:gd name="T8" fmla="*/ 158 w 221"/>
                <a:gd name="T9" fmla="*/ 79 h 234"/>
                <a:gd name="T10" fmla="*/ 145 w 221"/>
                <a:gd name="T11" fmla="*/ 103 h 234"/>
                <a:gd name="T12" fmla="*/ 170 w 221"/>
                <a:gd name="T13" fmla="*/ 163 h 234"/>
                <a:gd name="T14" fmla="*/ 70 w 221"/>
                <a:gd name="T15" fmla="*/ 183 h 234"/>
                <a:gd name="T16" fmla="*/ 87 w 221"/>
                <a:gd name="T17" fmla="*/ 186 h 234"/>
                <a:gd name="T18" fmla="*/ 159 w 221"/>
                <a:gd name="T19" fmla="*/ 186 h 234"/>
                <a:gd name="T20" fmla="*/ 186 w 221"/>
                <a:gd name="T21" fmla="*/ 215 h 234"/>
                <a:gd name="T22" fmla="*/ 94 w 221"/>
                <a:gd name="T23" fmla="*/ 194 h 234"/>
                <a:gd name="T24" fmla="*/ 72 w 221"/>
                <a:gd name="T25" fmla="*/ 221 h 234"/>
                <a:gd name="T26" fmla="*/ 63 w 221"/>
                <a:gd name="T27" fmla="*/ 187 h 234"/>
                <a:gd name="T28" fmla="*/ 5 w 221"/>
                <a:gd name="T29" fmla="*/ 55 h 234"/>
                <a:gd name="T30" fmla="*/ 5 w 221"/>
                <a:gd name="T31" fmla="*/ 55 h 234"/>
                <a:gd name="T32" fmla="*/ 26 w 221"/>
                <a:gd name="T33" fmla="*/ 46 h 234"/>
                <a:gd name="T34" fmla="*/ 26 w 221"/>
                <a:gd name="T35" fmla="*/ 46 h 234"/>
                <a:gd name="T36" fmla="*/ 30 w 221"/>
                <a:gd name="T37" fmla="*/ 50 h 234"/>
                <a:gd name="T38" fmla="*/ 37 w 221"/>
                <a:gd name="T39" fmla="*/ 72 h 234"/>
                <a:gd name="T40" fmla="*/ 38 w 221"/>
                <a:gd name="T41" fmla="*/ 71 h 234"/>
                <a:gd name="T42" fmla="*/ 93 w 221"/>
                <a:gd name="T43" fmla="*/ 71 h 234"/>
                <a:gd name="T44" fmla="*/ 179 w 221"/>
                <a:gd name="T45" fmla="*/ 21 h 234"/>
                <a:gd name="T46" fmla="*/ 174 w 221"/>
                <a:gd name="T47" fmla="*/ 160 h 234"/>
                <a:gd name="T48" fmla="*/ 174 w 221"/>
                <a:gd name="T49" fmla="*/ 160 h 234"/>
                <a:gd name="T50" fmla="*/ 170 w 221"/>
                <a:gd name="T51" fmla="*/ 163 h 234"/>
                <a:gd name="T52" fmla="*/ 159 w 221"/>
                <a:gd name="T53" fmla="*/ 202 h 234"/>
                <a:gd name="T54" fmla="*/ 178 w 221"/>
                <a:gd name="T55" fmla="*/ 210 h 234"/>
                <a:gd name="T56" fmla="*/ 170 w 221"/>
                <a:gd name="T57" fmla="*/ 190 h 234"/>
                <a:gd name="T58" fmla="*/ 65 w 221"/>
                <a:gd name="T59" fmla="*/ 202 h 234"/>
                <a:gd name="T60" fmla="*/ 84 w 221"/>
                <a:gd name="T61" fmla="*/ 210 h 234"/>
                <a:gd name="T62" fmla="*/ 76 w 221"/>
                <a:gd name="T63" fmla="*/ 190 h 234"/>
                <a:gd name="T64" fmla="*/ 65 w 221"/>
                <a:gd name="T65" fmla="*/ 202 h 234"/>
                <a:gd name="T66" fmla="*/ 101 w 221"/>
                <a:gd name="T67" fmla="*/ 73 h 234"/>
                <a:gd name="T68" fmla="*/ 187 w 221"/>
                <a:gd name="T69" fmla="*/ 108 h 234"/>
                <a:gd name="T70" fmla="*/ 151 w 221"/>
                <a:gd name="T71" fmla="*/ 23 h 234"/>
                <a:gd name="T72" fmla="*/ 167 w 221"/>
                <a:gd name="T73" fmla="*/ 155 h 234"/>
                <a:gd name="T74" fmla="*/ 174 w 221"/>
                <a:gd name="T75" fmla="*/ 127 h 234"/>
                <a:gd name="T76" fmla="*/ 39 w 221"/>
                <a:gd name="T77" fmla="*/ 80 h 234"/>
                <a:gd name="T78" fmla="*/ 167 w 221"/>
                <a:gd name="T79" fmla="*/ 15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 h="234">
                  <a:moveTo>
                    <a:pt x="145" y="79"/>
                  </a:moveTo>
                  <a:lnTo>
                    <a:pt x="121" y="79"/>
                  </a:lnTo>
                  <a:lnTo>
                    <a:pt x="121" y="66"/>
                  </a:lnTo>
                  <a:lnTo>
                    <a:pt x="145" y="66"/>
                  </a:lnTo>
                  <a:lnTo>
                    <a:pt x="145" y="42"/>
                  </a:lnTo>
                  <a:lnTo>
                    <a:pt x="158" y="42"/>
                  </a:lnTo>
                  <a:lnTo>
                    <a:pt x="158" y="66"/>
                  </a:lnTo>
                  <a:lnTo>
                    <a:pt x="182" y="66"/>
                  </a:lnTo>
                  <a:lnTo>
                    <a:pt x="182" y="79"/>
                  </a:lnTo>
                  <a:lnTo>
                    <a:pt x="158" y="79"/>
                  </a:lnTo>
                  <a:lnTo>
                    <a:pt x="158" y="103"/>
                  </a:lnTo>
                  <a:lnTo>
                    <a:pt x="145" y="103"/>
                  </a:lnTo>
                  <a:lnTo>
                    <a:pt x="145" y="79"/>
                  </a:lnTo>
                  <a:close/>
                  <a:moveTo>
                    <a:pt x="170" y="163"/>
                  </a:moveTo>
                  <a:lnTo>
                    <a:pt x="64" y="163"/>
                  </a:lnTo>
                  <a:lnTo>
                    <a:pt x="70" y="183"/>
                  </a:lnTo>
                  <a:lnTo>
                    <a:pt x="70" y="183"/>
                  </a:lnTo>
                  <a:cubicBezTo>
                    <a:pt x="76" y="181"/>
                    <a:pt x="82" y="182"/>
                    <a:pt x="87" y="186"/>
                  </a:cubicBezTo>
                  <a:lnTo>
                    <a:pt x="159" y="186"/>
                  </a:lnTo>
                  <a:lnTo>
                    <a:pt x="159" y="186"/>
                  </a:lnTo>
                  <a:cubicBezTo>
                    <a:pt x="178" y="172"/>
                    <a:pt x="201" y="197"/>
                    <a:pt x="186" y="215"/>
                  </a:cubicBezTo>
                  <a:lnTo>
                    <a:pt x="186" y="215"/>
                  </a:lnTo>
                  <a:cubicBezTo>
                    <a:pt x="171" y="233"/>
                    <a:pt x="143" y="215"/>
                    <a:pt x="152" y="194"/>
                  </a:cubicBezTo>
                  <a:lnTo>
                    <a:pt x="94" y="194"/>
                  </a:lnTo>
                  <a:lnTo>
                    <a:pt x="94" y="194"/>
                  </a:lnTo>
                  <a:cubicBezTo>
                    <a:pt x="101" y="209"/>
                    <a:pt x="88" y="225"/>
                    <a:pt x="72" y="221"/>
                  </a:cubicBezTo>
                  <a:lnTo>
                    <a:pt x="72" y="221"/>
                  </a:lnTo>
                  <a:cubicBezTo>
                    <a:pt x="56" y="218"/>
                    <a:pt x="51" y="198"/>
                    <a:pt x="63" y="187"/>
                  </a:cubicBezTo>
                  <a:lnTo>
                    <a:pt x="23" y="55"/>
                  </a:lnTo>
                  <a:lnTo>
                    <a:pt x="5" y="55"/>
                  </a:lnTo>
                  <a:lnTo>
                    <a:pt x="5" y="55"/>
                  </a:lnTo>
                  <a:lnTo>
                    <a:pt x="5" y="55"/>
                  </a:lnTo>
                  <a:cubicBezTo>
                    <a:pt x="0" y="55"/>
                    <a:pt x="0" y="46"/>
                    <a:pt x="5" y="46"/>
                  </a:cubicBezTo>
                  <a:lnTo>
                    <a:pt x="26" y="46"/>
                  </a:lnTo>
                  <a:lnTo>
                    <a:pt x="26" y="46"/>
                  </a:lnTo>
                  <a:lnTo>
                    <a:pt x="26" y="46"/>
                  </a:lnTo>
                  <a:cubicBezTo>
                    <a:pt x="28" y="46"/>
                    <a:pt x="30" y="48"/>
                    <a:pt x="30" y="50"/>
                  </a:cubicBezTo>
                  <a:lnTo>
                    <a:pt x="30" y="50"/>
                  </a:lnTo>
                  <a:cubicBezTo>
                    <a:pt x="30" y="50"/>
                    <a:pt x="30" y="51"/>
                    <a:pt x="31" y="51"/>
                  </a:cubicBezTo>
                  <a:lnTo>
                    <a:pt x="37" y="72"/>
                  </a:lnTo>
                  <a:lnTo>
                    <a:pt x="37" y="72"/>
                  </a:lnTo>
                  <a:cubicBezTo>
                    <a:pt x="37" y="71"/>
                    <a:pt x="37" y="71"/>
                    <a:pt x="38" y="71"/>
                  </a:cubicBezTo>
                  <a:lnTo>
                    <a:pt x="93" y="71"/>
                  </a:lnTo>
                  <a:lnTo>
                    <a:pt x="93" y="71"/>
                  </a:lnTo>
                  <a:cubicBezTo>
                    <a:pt x="94" y="28"/>
                    <a:pt x="140" y="0"/>
                    <a:pt x="179" y="21"/>
                  </a:cubicBezTo>
                  <a:lnTo>
                    <a:pt x="179" y="21"/>
                  </a:lnTo>
                  <a:cubicBezTo>
                    <a:pt x="218" y="42"/>
                    <a:pt x="220" y="96"/>
                    <a:pt x="184" y="121"/>
                  </a:cubicBezTo>
                  <a:lnTo>
                    <a:pt x="174" y="160"/>
                  </a:lnTo>
                  <a:lnTo>
                    <a:pt x="174" y="160"/>
                  </a:lnTo>
                  <a:lnTo>
                    <a:pt x="174" y="160"/>
                  </a:lnTo>
                  <a:lnTo>
                    <a:pt x="174" y="160"/>
                  </a:lnTo>
                  <a:cubicBezTo>
                    <a:pt x="173" y="162"/>
                    <a:pt x="171" y="163"/>
                    <a:pt x="170" y="163"/>
                  </a:cubicBezTo>
                  <a:close/>
                  <a:moveTo>
                    <a:pt x="159" y="202"/>
                  </a:moveTo>
                  <a:lnTo>
                    <a:pt x="159" y="202"/>
                  </a:lnTo>
                  <a:cubicBezTo>
                    <a:pt x="159" y="212"/>
                    <a:pt x="171" y="217"/>
                    <a:pt x="178" y="210"/>
                  </a:cubicBezTo>
                  <a:lnTo>
                    <a:pt x="178" y="210"/>
                  </a:lnTo>
                  <a:cubicBezTo>
                    <a:pt x="186" y="203"/>
                    <a:pt x="180" y="190"/>
                    <a:pt x="170" y="190"/>
                  </a:cubicBezTo>
                  <a:lnTo>
                    <a:pt x="170" y="190"/>
                  </a:lnTo>
                  <a:cubicBezTo>
                    <a:pt x="164" y="190"/>
                    <a:pt x="159" y="196"/>
                    <a:pt x="159" y="202"/>
                  </a:cubicBezTo>
                  <a:close/>
                  <a:moveTo>
                    <a:pt x="65" y="202"/>
                  </a:moveTo>
                  <a:lnTo>
                    <a:pt x="65" y="202"/>
                  </a:lnTo>
                  <a:cubicBezTo>
                    <a:pt x="65" y="212"/>
                    <a:pt x="77" y="217"/>
                    <a:pt x="84" y="210"/>
                  </a:cubicBezTo>
                  <a:lnTo>
                    <a:pt x="84" y="210"/>
                  </a:lnTo>
                  <a:cubicBezTo>
                    <a:pt x="92" y="203"/>
                    <a:pt x="86" y="190"/>
                    <a:pt x="76" y="190"/>
                  </a:cubicBezTo>
                  <a:lnTo>
                    <a:pt x="76" y="190"/>
                  </a:lnTo>
                  <a:cubicBezTo>
                    <a:pt x="70" y="190"/>
                    <a:pt x="65" y="196"/>
                    <a:pt x="65" y="202"/>
                  </a:cubicBezTo>
                  <a:close/>
                  <a:moveTo>
                    <a:pt x="101" y="73"/>
                  </a:moveTo>
                  <a:lnTo>
                    <a:pt x="101" y="73"/>
                  </a:lnTo>
                  <a:cubicBezTo>
                    <a:pt x="101" y="117"/>
                    <a:pt x="155" y="140"/>
                    <a:pt x="187" y="108"/>
                  </a:cubicBezTo>
                  <a:lnTo>
                    <a:pt x="187" y="108"/>
                  </a:lnTo>
                  <a:cubicBezTo>
                    <a:pt x="218" y="76"/>
                    <a:pt x="196" y="23"/>
                    <a:pt x="151" y="23"/>
                  </a:cubicBezTo>
                  <a:lnTo>
                    <a:pt x="151" y="23"/>
                  </a:lnTo>
                  <a:cubicBezTo>
                    <a:pt x="124" y="23"/>
                    <a:pt x="101" y="45"/>
                    <a:pt x="101" y="73"/>
                  </a:cubicBezTo>
                  <a:close/>
                  <a:moveTo>
                    <a:pt x="167" y="155"/>
                  </a:moveTo>
                  <a:lnTo>
                    <a:pt x="174" y="127"/>
                  </a:lnTo>
                  <a:lnTo>
                    <a:pt x="174" y="127"/>
                  </a:lnTo>
                  <a:cubicBezTo>
                    <a:pt x="139" y="142"/>
                    <a:pt x="98" y="118"/>
                    <a:pt x="93" y="80"/>
                  </a:cubicBezTo>
                  <a:lnTo>
                    <a:pt x="39" y="80"/>
                  </a:lnTo>
                  <a:lnTo>
                    <a:pt x="62" y="155"/>
                  </a:lnTo>
                  <a:lnTo>
                    <a:pt x="167" y="155"/>
                  </a:lnTo>
                  <a:close/>
                </a:path>
              </a:pathLst>
            </a:custGeom>
            <a:solidFill>
              <a:srgbClr val="4AAD93"/>
            </a:solidFill>
            <a:ln>
              <a:noFill/>
            </a:ln>
            <a:effectLst/>
          </p:spPr>
          <p:txBody>
            <a:bodyPr wrap="none" anchor="ctr"/>
            <a:lstStyle/>
            <a:p>
              <a:pPr defTabSz="1219200">
                <a:defRPr/>
              </a:pPr>
              <a:endParaRPr lang="en-US" sz="1865">
                <a:solidFill>
                  <a:srgbClr val="3B4C6F"/>
                </a:solidFill>
              </a:endParaRPr>
            </a:p>
          </p:txBody>
        </p:sp>
        <p:sp>
          <p:nvSpPr>
            <p:cNvPr id="31" name="Freeform 177"/>
            <p:cNvSpPr>
              <a:spLocks noChangeArrowheads="1"/>
            </p:cNvSpPr>
            <p:nvPr>
              <p:custDataLst>
                <p:tags r:id="rId26"/>
              </p:custDataLst>
            </p:nvPr>
          </p:nvSpPr>
          <p:spPr bwMode="auto">
            <a:xfrm>
              <a:off x="6504061" y="1467997"/>
              <a:ext cx="500222" cy="500217"/>
            </a:xfrm>
            <a:custGeom>
              <a:avLst/>
              <a:gdLst>
                <a:gd name="T0" fmla="*/ 190 w 217"/>
                <a:gd name="T1" fmla="*/ 87 h 218"/>
                <a:gd name="T2" fmla="*/ 195 w 217"/>
                <a:gd name="T3" fmla="*/ 54 h 218"/>
                <a:gd name="T4" fmla="*/ 176 w 217"/>
                <a:gd name="T5" fmla="*/ 23 h 218"/>
                <a:gd name="T6" fmla="*/ 151 w 217"/>
                <a:gd name="T7" fmla="*/ 36 h 218"/>
                <a:gd name="T8" fmla="*/ 130 w 217"/>
                <a:gd name="T9" fmla="*/ 9 h 218"/>
                <a:gd name="T10" fmla="*/ 96 w 217"/>
                <a:gd name="T11" fmla="*/ 0 h 218"/>
                <a:gd name="T12" fmla="*/ 88 w 217"/>
                <a:gd name="T13" fmla="*/ 28 h 218"/>
                <a:gd name="T14" fmla="*/ 53 w 217"/>
                <a:gd name="T15" fmla="*/ 23 h 218"/>
                <a:gd name="T16" fmla="*/ 23 w 217"/>
                <a:gd name="T17" fmla="*/ 41 h 218"/>
                <a:gd name="T18" fmla="*/ 37 w 217"/>
                <a:gd name="T19" fmla="*/ 67 h 218"/>
                <a:gd name="T20" fmla="*/ 8 w 217"/>
                <a:gd name="T21" fmla="*/ 87 h 218"/>
                <a:gd name="T22" fmla="*/ 0 w 217"/>
                <a:gd name="T23" fmla="*/ 122 h 218"/>
                <a:gd name="T24" fmla="*/ 28 w 217"/>
                <a:gd name="T25" fmla="*/ 130 h 218"/>
                <a:gd name="T26" fmla="*/ 23 w 217"/>
                <a:gd name="T27" fmla="*/ 165 h 218"/>
                <a:gd name="T28" fmla="*/ 42 w 217"/>
                <a:gd name="T29" fmla="*/ 195 h 218"/>
                <a:gd name="T30" fmla="*/ 67 w 217"/>
                <a:gd name="T31" fmla="*/ 181 h 218"/>
                <a:gd name="T32" fmla="*/ 88 w 217"/>
                <a:gd name="T33" fmla="*/ 209 h 218"/>
                <a:gd name="T34" fmla="*/ 122 w 217"/>
                <a:gd name="T35" fmla="*/ 217 h 218"/>
                <a:gd name="T36" fmla="*/ 130 w 217"/>
                <a:gd name="T37" fmla="*/ 189 h 218"/>
                <a:gd name="T38" fmla="*/ 164 w 217"/>
                <a:gd name="T39" fmla="*/ 194 h 218"/>
                <a:gd name="T40" fmla="*/ 194 w 217"/>
                <a:gd name="T41" fmla="*/ 176 h 218"/>
                <a:gd name="T42" fmla="*/ 181 w 217"/>
                <a:gd name="T43" fmla="*/ 151 h 218"/>
                <a:gd name="T44" fmla="*/ 208 w 217"/>
                <a:gd name="T45" fmla="*/ 130 h 218"/>
                <a:gd name="T46" fmla="*/ 216 w 217"/>
                <a:gd name="T47" fmla="*/ 96 h 218"/>
                <a:gd name="T48" fmla="*/ 183 w 217"/>
                <a:gd name="T49" fmla="*/ 122 h 218"/>
                <a:gd name="T50" fmla="*/ 172 w 217"/>
                <a:gd name="T51" fmla="*/ 149 h 218"/>
                <a:gd name="T52" fmla="*/ 169 w 217"/>
                <a:gd name="T53" fmla="*/ 189 h 218"/>
                <a:gd name="T54" fmla="*/ 149 w 217"/>
                <a:gd name="T55" fmla="*/ 172 h 218"/>
                <a:gd name="T56" fmla="*/ 122 w 217"/>
                <a:gd name="T57" fmla="*/ 209 h 218"/>
                <a:gd name="T58" fmla="*/ 93 w 217"/>
                <a:gd name="T59" fmla="*/ 182 h 218"/>
                <a:gd name="T60" fmla="*/ 66 w 217"/>
                <a:gd name="T61" fmla="*/ 170 h 218"/>
                <a:gd name="T62" fmla="*/ 48 w 217"/>
                <a:gd name="T63" fmla="*/ 152 h 218"/>
                <a:gd name="T64" fmla="*/ 36 w 217"/>
                <a:gd name="T65" fmla="*/ 125 h 218"/>
                <a:gd name="T66" fmla="*/ 8 w 217"/>
                <a:gd name="T67" fmla="*/ 96 h 218"/>
                <a:gd name="T68" fmla="*/ 36 w 217"/>
                <a:gd name="T69" fmla="*/ 92 h 218"/>
                <a:gd name="T70" fmla="*/ 28 w 217"/>
                <a:gd name="T71" fmla="*/ 47 h 218"/>
                <a:gd name="T72" fmla="*/ 68 w 217"/>
                <a:gd name="T73" fmla="*/ 45 h 218"/>
                <a:gd name="T74" fmla="*/ 96 w 217"/>
                <a:gd name="T75" fmla="*/ 34 h 218"/>
                <a:gd name="T76" fmla="*/ 122 w 217"/>
                <a:gd name="T77" fmla="*/ 34 h 218"/>
                <a:gd name="T78" fmla="*/ 149 w 217"/>
                <a:gd name="T79" fmla="*/ 45 h 218"/>
                <a:gd name="T80" fmla="*/ 189 w 217"/>
                <a:gd name="T81" fmla="*/ 48 h 218"/>
                <a:gd name="T82" fmla="*/ 173 w 217"/>
                <a:gd name="T83" fmla="*/ 69 h 218"/>
                <a:gd name="T84" fmla="*/ 208 w 217"/>
                <a:gd name="T85" fmla="*/ 96 h 218"/>
                <a:gd name="T86" fmla="*/ 109 w 217"/>
                <a:gd name="T87" fmla="*/ 66 h 218"/>
                <a:gd name="T88" fmla="*/ 152 w 217"/>
                <a:gd name="T89" fmla="*/ 109 h 218"/>
                <a:gd name="T90" fmla="*/ 109 w 217"/>
                <a:gd name="T91" fmla="*/ 143 h 218"/>
                <a:gd name="T92" fmla="*/ 84 w 217"/>
                <a:gd name="T93" fmla="*/ 84 h 218"/>
                <a:gd name="T94" fmla="*/ 109 w 217"/>
                <a:gd name="T95" fmla="*/ 14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7" h="218">
                  <a:moveTo>
                    <a:pt x="208" y="87"/>
                  </a:moveTo>
                  <a:lnTo>
                    <a:pt x="190" y="87"/>
                  </a:lnTo>
                  <a:lnTo>
                    <a:pt x="190" y="87"/>
                  </a:lnTo>
                  <a:cubicBezTo>
                    <a:pt x="188" y="80"/>
                    <a:pt x="185" y="73"/>
                    <a:pt x="181" y="67"/>
                  </a:cubicBezTo>
                  <a:lnTo>
                    <a:pt x="195" y="54"/>
                  </a:lnTo>
                  <a:lnTo>
                    <a:pt x="195" y="54"/>
                  </a:lnTo>
                  <a:cubicBezTo>
                    <a:pt x="198" y="50"/>
                    <a:pt x="198" y="45"/>
                    <a:pt x="195" y="42"/>
                  </a:cubicBezTo>
                  <a:lnTo>
                    <a:pt x="176" y="23"/>
                  </a:lnTo>
                  <a:lnTo>
                    <a:pt x="176" y="23"/>
                  </a:lnTo>
                  <a:cubicBezTo>
                    <a:pt x="173" y="20"/>
                    <a:pt x="168" y="20"/>
                    <a:pt x="164" y="23"/>
                  </a:cubicBezTo>
                  <a:lnTo>
                    <a:pt x="151" y="36"/>
                  </a:lnTo>
                  <a:lnTo>
                    <a:pt x="151" y="36"/>
                  </a:lnTo>
                  <a:cubicBezTo>
                    <a:pt x="145" y="33"/>
                    <a:pt x="138" y="30"/>
                    <a:pt x="130" y="28"/>
                  </a:cubicBezTo>
                  <a:lnTo>
                    <a:pt x="130" y="9"/>
                  </a:lnTo>
                  <a:lnTo>
                    <a:pt x="130" y="9"/>
                  </a:lnTo>
                  <a:cubicBezTo>
                    <a:pt x="130" y="4"/>
                    <a:pt x="127" y="0"/>
                    <a:pt x="122" y="0"/>
                  </a:cubicBezTo>
                  <a:lnTo>
                    <a:pt x="96" y="0"/>
                  </a:lnTo>
                  <a:lnTo>
                    <a:pt x="96" y="0"/>
                  </a:lnTo>
                  <a:cubicBezTo>
                    <a:pt x="91" y="0"/>
                    <a:pt x="88" y="4"/>
                    <a:pt x="88" y="9"/>
                  </a:cubicBezTo>
                  <a:lnTo>
                    <a:pt x="88" y="28"/>
                  </a:lnTo>
                  <a:lnTo>
                    <a:pt x="88" y="28"/>
                  </a:lnTo>
                  <a:cubicBezTo>
                    <a:pt x="80" y="30"/>
                    <a:pt x="73" y="33"/>
                    <a:pt x="67" y="36"/>
                  </a:cubicBezTo>
                  <a:lnTo>
                    <a:pt x="53" y="23"/>
                  </a:lnTo>
                  <a:lnTo>
                    <a:pt x="53" y="23"/>
                  </a:lnTo>
                  <a:cubicBezTo>
                    <a:pt x="50" y="19"/>
                    <a:pt x="44" y="19"/>
                    <a:pt x="41" y="23"/>
                  </a:cubicBezTo>
                  <a:lnTo>
                    <a:pt x="23" y="41"/>
                  </a:lnTo>
                  <a:lnTo>
                    <a:pt x="23" y="41"/>
                  </a:lnTo>
                  <a:cubicBezTo>
                    <a:pt x="19" y="45"/>
                    <a:pt x="19" y="50"/>
                    <a:pt x="23" y="53"/>
                  </a:cubicBezTo>
                  <a:lnTo>
                    <a:pt x="37" y="67"/>
                  </a:lnTo>
                  <a:lnTo>
                    <a:pt x="37" y="67"/>
                  </a:lnTo>
                  <a:cubicBezTo>
                    <a:pt x="33" y="73"/>
                    <a:pt x="30" y="80"/>
                    <a:pt x="28" y="87"/>
                  </a:cubicBezTo>
                  <a:lnTo>
                    <a:pt x="8" y="87"/>
                  </a:lnTo>
                  <a:lnTo>
                    <a:pt x="8" y="87"/>
                  </a:lnTo>
                  <a:cubicBezTo>
                    <a:pt x="4" y="87"/>
                    <a:pt x="0" y="91"/>
                    <a:pt x="0" y="96"/>
                  </a:cubicBezTo>
                  <a:lnTo>
                    <a:pt x="0" y="122"/>
                  </a:lnTo>
                  <a:lnTo>
                    <a:pt x="0" y="122"/>
                  </a:lnTo>
                  <a:cubicBezTo>
                    <a:pt x="0" y="126"/>
                    <a:pt x="4" y="130"/>
                    <a:pt x="8" y="130"/>
                  </a:cubicBezTo>
                  <a:lnTo>
                    <a:pt x="28" y="130"/>
                  </a:lnTo>
                  <a:lnTo>
                    <a:pt x="28" y="130"/>
                  </a:lnTo>
                  <a:cubicBezTo>
                    <a:pt x="30" y="137"/>
                    <a:pt x="33" y="144"/>
                    <a:pt x="37" y="151"/>
                  </a:cubicBezTo>
                  <a:lnTo>
                    <a:pt x="23" y="165"/>
                  </a:lnTo>
                  <a:lnTo>
                    <a:pt x="23" y="165"/>
                  </a:lnTo>
                  <a:cubicBezTo>
                    <a:pt x="20" y="168"/>
                    <a:pt x="20" y="173"/>
                    <a:pt x="23" y="177"/>
                  </a:cubicBezTo>
                  <a:lnTo>
                    <a:pt x="42" y="195"/>
                  </a:lnTo>
                  <a:lnTo>
                    <a:pt x="42" y="195"/>
                  </a:lnTo>
                  <a:cubicBezTo>
                    <a:pt x="45" y="198"/>
                    <a:pt x="50" y="198"/>
                    <a:pt x="53" y="195"/>
                  </a:cubicBezTo>
                  <a:lnTo>
                    <a:pt x="67" y="181"/>
                  </a:lnTo>
                  <a:lnTo>
                    <a:pt x="67" y="181"/>
                  </a:lnTo>
                  <a:cubicBezTo>
                    <a:pt x="74" y="185"/>
                    <a:pt x="80" y="188"/>
                    <a:pt x="88" y="189"/>
                  </a:cubicBezTo>
                  <a:lnTo>
                    <a:pt x="88" y="209"/>
                  </a:lnTo>
                  <a:lnTo>
                    <a:pt x="88" y="209"/>
                  </a:lnTo>
                  <a:cubicBezTo>
                    <a:pt x="88" y="213"/>
                    <a:pt x="91" y="217"/>
                    <a:pt x="96" y="217"/>
                  </a:cubicBezTo>
                  <a:lnTo>
                    <a:pt x="122" y="217"/>
                  </a:lnTo>
                  <a:lnTo>
                    <a:pt x="122" y="217"/>
                  </a:lnTo>
                  <a:cubicBezTo>
                    <a:pt x="127" y="217"/>
                    <a:pt x="130" y="213"/>
                    <a:pt x="130" y="209"/>
                  </a:cubicBezTo>
                  <a:lnTo>
                    <a:pt x="130" y="189"/>
                  </a:lnTo>
                  <a:lnTo>
                    <a:pt x="130" y="189"/>
                  </a:lnTo>
                  <a:cubicBezTo>
                    <a:pt x="137" y="188"/>
                    <a:pt x="144" y="185"/>
                    <a:pt x="151" y="181"/>
                  </a:cubicBezTo>
                  <a:lnTo>
                    <a:pt x="164" y="194"/>
                  </a:lnTo>
                  <a:lnTo>
                    <a:pt x="164" y="194"/>
                  </a:lnTo>
                  <a:cubicBezTo>
                    <a:pt x="167" y="198"/>
                    <a:pt x="172" y="198"/>
                    <a:pt x="176" y="194"/>
                  </a:cubicBezTo>
                  <a:lnTo>
                    <a:pt x="194" y="176"/>
                  </a:lnTo>
                  <a:lnTo>
                    <a:pt x="194" y="176"/>
                  </a:lnTo>
                  <a:cubicBezTo>
                    <a:pt x="197" y="172"/>
                    <a:pt x="197" y="167"/>
                    <a:pt x="194" y="164"/>
                  </a:cubicBezTo>
                  <a:lnTo>
                    <a:pt x="181" y="151"/>
                  </a:lnTo>
                  <a:lnTo>
                    <a:pt x="181" y="151"/>
                  </a:lnTo>
                  <a:cubicBezTo>
                    <a:pt x="185" y="144"/>
                    <a:pt x="188" y="137"/>
                    <a:pt x="190" y="130"/>
                  </a:cubicBezTo>
                  <a:lnTo>
                    <a:pt x="208" y="130"/>
                  </a:lnTo>
                  <a:lnTo>
                    <a:pt x="208" y="130"/>
                  </a:lnTo>
                  <a:cubicBezTo>
                    <a:pt x="213" y="130"/>
                    <a:pt x="216" y="126"/>
                    <a:pt x="216" y="122"/>
                  </a:cubicBezTo>
                  <a:lnTo>
                    <a:pt x="216" y="96"/>
                  </a:lnTo>
                  <a:lnTo>
                    <a:pt x="216" y="96"/>
                  </a:lnTo>
                  <a:cubicBezTo>
                    <a:pt x="216" y="91"/>
                    <a:pt x="213" y="87"/>
                    <a:pt x="208" y="87"/>
                  </a:cubicBezTo>
                  <a:close/>
                  <a:moveTo>
                    <a:pt x="208" y="122"/>
                  </a:moveTo>
                  <a:lnTo>
                    <a:pt x="183" y="122"/>
                  </a:lnTo>
                  <a:lnTo>
                    <a:pt x="182" y="125"/>
                  </a:lnTo>
                  <a:lnTo>
                    <a:pt x="182" y="125"/>
                  </a:lnTo>
                  <a:cubicBezTo>
                    <a:pt x="181" y="134"/>
                    <a:pt x="177" y="142"/>
                    <a:pt x="172" y="149"/>
                  </a:cubicBezTo>
                  <a:lnTo>
                    <a:pt x="170" y="152"/>
                  </a:lnTo>
                  <a:lnTo>
                    <a:pt x="188" y="170"/>
                  </a:lnTo>
                  <a:lnTo>
                    <a:pt x="169" y="189"/>
                  </a:lnTo>
                  <a:lnTo>
                    <a:pt x="151" y="171"/>
                  </a:lnTo>
                  <a:lnTo>
                    <a:pt x="149" y="172"/>
                  </a:lnTo>
                  <a:lnTo>
                    <a:pt x="149" y="172"/>
                  </a:lnTo>
                  <a:cubicBezTo>
                    <a:pt x="142" y="177"/>
                    <a:pt x="134" y="180"/>
                    <a:pt x="125" y="182"/>
                  </a:cubicBezTo>
                  <a:lnTo>
                    <a:pt x="122" y="183"/>
                  </a:lnTo>
                  <a:lnTo>
                    <a:pt x="122" y="209"/>
                  </a:lnTo>
                  <a:lnTo>
                    <a:pt x="96" y="209"/>
                  </a:lnTo>
                  <a:lnTo>
                    <a:pt x="96" y="183"/>
                  </a:lnTo>
                  <a:lnTo>
                    <a:pt x="93" y="182"/>
                  </a:lnTo>
                  <a:lnTo>
                    <a:pt x="93" y="182"/>
                  </a:lnTo>
                  <a:cubicBezTo>
                    <a:pt x="84" y="180"/>
                    <a:pt x="76" y="177"/>
                    <a:pt x="69" y="172"/>
                  </a:cubicBezTo>
                  <a:lnTo>
                    <a:pt x="66" y="170"/>
                  </a:lnTo>
                  <a:lnTo>
                    <a:pt x="47" y="189"/>
                  </a:lnTo>
                  <a:lnTo>
                    <a:pt x="29" y="171"/>
                  </a:lnTo>
                  <a:lnTo>
                    <a:pt x="48" y="152"/>
                  </a:lnTo>
                  <a:lnTo>
                    <a:pt x="46" y="149"/>
                  </a:lnTo>
                  <a:lnTo>
                    <a:pt x="46" y="149"/>
                  </a:lnTo>
                  <a:cubicBezTo>
                    <a:pt x="41" y="142"/>
                    <a:pt x="38" y="133"/>
                    <a:pt x="36" y="125"/>
                  </a:cubicBezTo>
                  <a:lnTo>
                    <a:pt x="35" y="122"/>
                  </a:lnTo>
                  <a:lnTo>
                    <a:pt x="8" y="122"/>
                  </a:lnTo>
                  <a:lnTo>
                    <a:pt x="8" y="96"/>
                  </a:lnTo>
                  <a:lnTo>
                    <a:pt x="35" y="96"/>
                  </a:lnTo>
                  <a:lnTo>
                    <a:pt x="36" y="92"/>
                  </a:lnTo>
                  <a:lnTo>
                    <a:pt x="36" y="92"/>
                  </a:lnTo>
                  <a:cubicBezTo>
                    <a:pt x="38" y="84"/>
                    <a:pt x="41" y="76"/>
                    <a:pt x="45" y="69"/>
                  </a:cubicBezTo>
                  <a:lnTo>
                    <a:pt x="47" y="66"/>
                  </a:lnTo>
                  <a:lnTo>
                    <a:pt x="28" y="47"/>
                  </a:lnTo>
                  <a:lnTo>
                    <a:pt x="47" y="29"/>
                  </a:lnTo>
                  <a:lnTo>
                    <a:pt x="65" y="47"/>
                  </a:lnTo>
                  <a:lnTo>
                    <a:pt x="68" y="45"/>
                  </a:lnTo>
                  <a:lnTo>
                    <a:pt x="68" y="45"/>
                  </a:lnTo>
                  <a:cubicBezTo>
                    <a:pt x="76" y="40"/>
                    <a:pt x="84" y="37"/>
                    <a:pt x="93" y="35"/>
                  </a:cubicBezTo>
                  <a:lnTo>
                    <a:pt x="96" y="34"/>
                  </a:lnTo>
                  <a:lnTo>
                    <a:pt x="96" y="9"/>
                  </a:lnTo>
                  <a:lnTo>
                    <a:pt x="122" y="9"/>
                  </a:lnTo>
                  <a:lnTo>
                    <a:pt x="122" y="34"/>
                  </a:lnTo>
                  <a:lnTo>
                    <a:pt x="125" y="35"/>
                  </a:lnTo>
                  <a:lnTo>
                    <a:pt x="125" y="35"/>
                  </a:lnTo>
                  <a:cubicBezTo>
                    <a:pt x="134" y="37"/>
                    <a:pt x="142" y="40"/>
                    <a:pt x="149" y="45"/>
                  </a:cubicBezTo>
                  <a:lnTo>
                    <a:pt x="152" y="47"/>
                  </a:lnTo>
                  <a:lnTo>
                    <a:pt x="170" y="29"/>
                  </a:lnTo>
                  <a:lnTo>
                    <a:pt x="189" y="48"/>
                  </a:lnTo>
                  <a:lnTo>
                    <a:pt x="171" y="66"/>
                  </a:lnTo>
                  <a:lnTo>
                    <a:pt x="173" y="69"/>
                  </a:lnTo>
                  <a:lnTo>
                    <a:pt x="173" y="69"/>
                  </a:lnTo>
                  <a:cubicBezTo>
                    <a:pt x="177" y="76"/>
                    <a:pt x="181" y="84"/>
                    <a:pt x="182" y="92"/>
                  </a:cubicBezTo>
                  <a:lnTo>
                    <a:pt x="183" y="96"/>
                  </a:lnTo>
                  <a:lnTo>
                    <a:pt x="208" y="96"/>
                  </a:lnTo>
                  <a:lnTo>
                    <a:pt x="208" y="122"/>
                  </a:lnTo>
                  <a:close/>
                  <a:moveTo>
                    <a:pt x="109" y="66"/>
                  </a:moveTo>
                  <a:lnTo>
                    <a:pt x="109" y="66"/>
                  </a:lnTo>
                  <a:cubicBezTo>
                    <a:pt x="71" y="66"/>
                    <a:pt x="52" y="112"/>
                    <a:pt x="79" y="139"/>
                  </a:cubicBezTo>
                  <a:lnTo>
                    <a:pt x="79" y="139"/>
                  </a:lnTo>
                  <a:cubicBezTo>
                    <a:pt x="106" y="166"/>
                    <a:pt x="152" y="147"/>
                    <a:pt x="152" y="109"/>
                  </a:cubicBezTo>
                  <a:lnTo>
                    <a:pt x="152" y="109"/>
                  </a:lnTo>
                  <a:cubicBezTo>
                    <a:pt x="152" y="85"/>
                    <a:pt x="133" y="66"/>
                    <a:pt x="109" y="66"/>
                  </a:cubicBezTo>
                  <a:close/>
                  <a:moveTo>
                    <a:pt x="109" y="143"/>
                  </a:moveTo>
                  <a:lnTo>
                    <a:pt x="109" y="143"/>
                  </a:lnTo>
                  <a:cubicBezTo>
                    <a:pt x="78" y="143"/>
                    <a:pt x="63" y="106"/>
                    <a:pt x="84" y="84"/>
                  </a:cubicBezTo>
                  <a:lnTo>
                    <a:pt x="84" y="84"/>
                  </a:lnTo>
                  <a:cubicBezTo>
                    <a:pt x="106" y="62"/>
                    <a:pt x="143" y="78"/>
                    <a:pt x="143" y="109"/>
                  </a:cubicBezTo>
                  <a:lnTo>
                    <a:pt x="143" y="109"/>
                  </a:lnTo>
                  <a:cubicBezTo>
                    <a:pt x="143" y="128"/>
                    <a:pt x="128" y="143"/>
                    <a:pt x="109" y="143"/>
                  </a:cubicBezTo>
                  <a:close/>
                </a:path>
              </a:pathLst>
            </a:custGeom>
            <a:solidFill>
              <a:srgbClr val="509BA9"/>
            </a:solidFill>
            <a:ln>
              <a:noFill/>
            </a:ln>
            <a:effectLst/>
          </p:spPr>
          <p:txBody>
            <a:bodyPr wrap="none" anchor="ctr"/>
            <a:lstStyle/>
            <a:p>
              <a:pPr defTabSz="1219200">
                <a:defRPr/>
              </a:pPr>
              <a:endParaRPr lang="en-US" sz="1865">
                <a:solidFill>
                  <a:srgbClr val="3B4C6F"/>
                </a:solidFill>
              </a:endParaRPr>
            </a:p>
          </p:txBody>
        </p:sp>
      </p:gr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组合 93"/>
          <p:cNvGrpSpPr/>
          <p:nvPr/>
        </p:nvGrpSpPr>
        <p:grpSpPr>
          <a:xfrm>
            <a:off x="435533" y="356032"/>
            <a:ext cx="2690639" cy="635002"/>
            <a:chOff x="435533" y="309778"/>
            <a:chExt cx="2690639" cy="635002"/>
          </a:xfrm>
        </p:grpSpPr>
        <p:sp>
          <p:nvSpPr>
            <p:cNvPr id="95" name="TextBox 1"/>
            <p:cNvSpPr txBox="1"/>
            <p:nvPr/>
          </p:nvSpPr>
          <p:spPr>
            <a:xfrm>
              <a:off x="1300031" y="345480"/>
              <a:ext cx="1826141" cy="584775"/>
            </a:xfrm>
            <a:prstGeom prst="rect">
              <a:avLst/>
            </a:prstGeom>
            <a:noFill/>
          </p:spPr>
          <p:txBody>
            <a:bodyPr wrap="none" rtlCol="0">
              <a:spAutoFit/>
            </a:bodyPr>
            <a:lstStyle/>
            <a:p>
              <a:r>
                <a:rPr lang="zh-CN" altLang="en-US" sz="3200" b="1" dirty="0">
                  <a:solidFill>
                    <a:srgbClr val="F9B46A"/>
                  </a:solidFill>
                  <a:latin typeface="微软雅黑" panose="020B0503020204020204" pitchFamily="34" charset="-122"/>
                  <a:ea typeface="微软雅黑" panose="020B0503020204020204" pitchFamily="34" charset="-122"/>
                  <a:sym typeface="Arial" panose="020B0604020202090204"/>
                </a:rPr>
                <a:t>方案优势</a:t>
              </a:r>
            </a:p>
          </p:txBody>
        </p:sp>
        <p:sp>
          <p:nvSpPr>
            <p:cNvPr id="96" name="椭圆 95"/>
            <p:cNvSpPr/>
            <p:nvPr/>
          </p:nvSpPr>
          <p:spPr>
            <a:xfrm>
              <a:off x="435533" y="309778"/>
              <a:ext cx="635002" cy="635002"/>
            </a:xfrm>
            <a:prstGeom prst="ellipse">
              <a:avLst/>
            </a:prstGeom>
            <a:solidFill>
              <a:srgbClr val="ED6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ABE9E"/>
                </a:solidFill>
                <a:latin typeface="Arial" panose="020B0604020202090204"/>
                <a:ea typeface="微软雅黑" panose="020B0503020204020204" pitchFamily="34" charset="-122"/>
                <a:sym typeface="Arial" panose="020B0604020202090204"/>
              </a:endParaRPr>
            </a:p>
          </p:txBody>
        </p:sp>
        <p:sp>
          <p:nvSpPr>
            <p:cNvPr id="99" name="椭圆 98"/>
            <p:cNvSpPr/>
            <p:nvPr/>
          </p:nvSpPr>
          <p:spPr>
            <a:xfrm>
              <a:off x="703129" y="309778"/>
              <a:ext cx="635002" cy="635002"/>
            </a:xfrm>
            <a:prstGeom prst="ellipse">
              <a:avLst/>
            </a:prstGeom>
            <a:solidFill>
              <a:srgbClr val="5AB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EEDE9"/>
                </a:solidFill>
                <a:latin typeface="Arial" panose="020B0604020202090204"/>
                <a:ea typeface="微软雅黑" panose="020B0503020204020204" pitchFamily="34" charset="-122"/>
                <a:sym typeface="Arial" panose="020B0604020202090204"/>
              </a:endParaRPr>
            </a:p>
          </p:txBody>
        </p:sp>
      </p:grpSp>
      <p:sp>
        <p:nvSpPr>
          <p:cNvPr id="7" name="textbox 22"/>
          <p:cNvSpPr/>
          <p:nvPr/>
        </p:nvSpPr>
        <p:spPr>
          <a:xfrm>
            <a:off x="2789382" y="445242"/>
            <a:ext cx="8802791" cy="327660"/>
          </a:xfrm>
          <a:prstGeom prst="rect">
            <a:avLst/>
          </a:prstGeom>
          <a:ln>
            <a:noFill/>
          </a:ln>
        </p:spPr>
        <p:txBody>
          <a:bodyPr vert="horz" wrap="square" lIns="0" tIns="0" rIns="0" bIns="0" anchor="ctr"/>
          <a:lstStyle/>
          <a:p>
            <a:pPr algn="r" rtl="0" eaLnBrk="0">
              <a:lnSpc>
                <a:spcPct val="88000"/>
              </a:lnSpc>
            </a:pPr>
            <a:r>
              <a:rPr lang="en-US" altLang="zh-CN" sz="1865" dirty="0">
                <a:solidFill>
                  <a:srgbClr val="F9B46A"/>
                </a:solidFill>
                <a:latin typeface="微软雅黑" panose="020B0503020204020204" pitchFamily="34" charset="-122"/>
                <a:ea typeface="微软雅黑" panose="020B0503020204020204" pitchFamily="34" charset="-122"/>
              </a:rPr>
              <a:t>…………………………………………………………………………………………………………………</a:t>
            </a:r>
            <a:endParaRPr lang="zh-CN" altLang="en-US" sz="1865" dirty="0">
              <a:solidFill>
                <a:srgbClr val="F9B46A"/>
              </a:solidFill>
              <a:latin typeface="微软雅黑" panose="020B0503020204020204" pitchFamily="34" charset="-122"/>
              <a:ea typeface="微软雅黑" panose="020B0503020204020204" pitchFamily="34" charset="-122"/>
            </a:endParaRPr>
          </a:p>
        </p:txBody>
      </p:sp>
      <p:sp>
        <p:nvSpPr>
          <p:cNvPr id="8" name="椭圆 7"/>
          <p:cNvSpPr/>
          <p:nvPr/>
        </p:nvSpPr>
        <p:spPr>
          <a:xfrm>
            <a:off x="11626300" y="613493"/>
            <a:ext cx="96000" cy="96000"/>
          </a:xfrm>
          <a:prstGeom prst="ellipse">
            <a:avLst/>
          </a:prstGeom>
          <a:noFill/>
          <a:ln w="19050">
            <a:solidFill>
              <a:srgbClr val="F9B4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textbox 520"/>
          <p:cNvSpPr/>
          <p:nvPr/>
        </p:nvSpPr>
        <p:spPr>
          <a:xfrm>
            <a:off x="8313547" y="3840480"/>
            <a:ext cx="2880000" cy="1157392"/>
          </a:xfrm>
          <a:prstGeom prst="rect">
            <a:avLst/>
          </a:prstGeom>
          <a:solidFill>
            <a:srgbClr val="5ABE9E"/>
          </a:solidFill>
        </p:spPr>
        <p:txBody>
          <a:bodyPr vert="horz" wrap="square" lIns="0" tIns="0" rIns="0" bIns="0" anchor="ctr"/>
          <a:lstStyle/>
          <a:p>
            <a:pPr algn="ctr" rtl="0" eaLnBrk="0">
              <a:lnSpc>
                <a:spcPct val="9000"/>
              </a:lnSpc>
            </a:pPr>
            <a:endParaRPr lang="en-US" altLang="en-US" sz="3200" b="1" spc="300" dirty="0">
              <a:solidFill>
                <a:schemeClr val="bg1"/>
              </a:solidFill>
              <a:latin typeface="微软雅黑" panose="020B0503020204020204" pitchFamily="34" charset="-122"/>
              <a:ea typeface="微软雅黑" panose="020B0503020204020204" pitchFamily="34" charset="-122"/>
            </a:endParaRPr>
          </a:p>
          <a:p>
            <a:pPr marL="183515" algn="ctr" eaLnBrk="0">
              <a:lnSpc>
                <a:spcPct val="96000"/>
              </a:lnSpc>
            </a:pPr>
            <a:r>
              <a:rPr sz="3200" b="1" spc="300" dirty="0" err="1">
                <a:ln w="3175" cap="flat" cmpd="sng">
                  <a:noFill/>
                  <a:prstDash val="solid"/>
                  <a:miter lim="0"/>
                </a:ln>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多增值服务</a:t>
            </a:r>
            <a:endParaRPr lang="en-US" altLang="en-US" sz="3200" b="1" spc="300" dirty="0">
              <a:solidFill>
                <a:schemeClr val="bg1"/>
              </a:solidFill>
              <a:latin typeface="微软雅黑" panose="020B0503020204020204" pitchFamily="34" charset="-122"/>
              <a:ea typeface="微软雅黑" panose="020B0503020204020204" pitchFamily="34" charset="-122"/>
            </a:endParaRPr>
          </a:p>
        </p:txBody>
      </p:sp>
      <p:sp>
        <p:nvSpPr>
          <p:cNvPr id="64" name="textbox 521"/>
          <p:cNvSpPr/>
          <p:nvPr/>
        </p:nvSpPr>
        <p:spPr>
          <a:xfrm>
            <a:off x="4663197" y="3839634"/>
            <a:ext cx="2880000" cy="1159085"/>
          </a:xfrm>
          <a:prstGeom prst="rect">
            <a:avLst/>
          </a:prstGeom>
          <a:solidFill>
            <a:srgbClr val="5ABE9E"/>
          </a:solidFill>
        </p:spPr>
        <p:txBody>
          <a:bodyPr vert="horz" wrap="square" lIns="0" tIns="0" rIns="0" bIns="0" anchor="ctr"/>
          <a:lstStyle/>
          <a:p>
            <a:pPr marL="180975" algn="ctr" eaLnBrk="0">
              <a:lnSpc>
                <a:spcPct val="96000"/>
              </a:lnSpc>
              <a:spcBef>
                <a:spcPts val="5"/>
              </a:spcBef>
            </a:pPr>
            <a:r>
              <a:rPr sz="3200" b="1" spc="300" dirty="0" err="1">
                <a:ln w="3175" cap="flat" cmpd="sng">
                  <a:noFill/>
                  <a:prstDash val="solid"/>
                  <a:miter lim="0"/>
                </a:ln>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全方位覆盖</a:t>
            </a:r>
            <a:endParaRPr lang="en-US" altLang="en-US" sz="3200" b="1" spc="300" dirty="0">
              <a:solidFill>
                <a:schemeClr val="bg1"/>
              </a:solidFill>
              <a:latin typeface="微软雅黑" panose="020B0503020204020204" pitchFamily="34" charset="-122"/>
              <a:ea typeface="微软雅黑" panose="020B0503020204020204" pitchFamily="34" charset="-122"/>
            </a:endParaRPr>
          </a:p>
        </p:txBody>
      </p:sp>
      <p:sp>
        <p:nvSpPr>
          <p:cNvPr id="65" name="textbox 522"/>
          <p:cNvSpPr/>
          <p:nvPr/>
        </p:nvSpPr>
        <p:spPr>
          <a:xfrm>
            <a:off x="1012849" y="3840056"/>
            <a:ext cx="2880000" cy="1158240"/>
          </a:xfrm>
          <a:prstGeom prst="rect">
            <a:avLst/>
          </a:prstGeom>
          <a:solidFill>
            <a:srgbClr val="5ABE9E"/>
          </a:solidFill>
        </p:spPr>
        <p:txBody>
          <a:bodyPr vert="horz" wrap="square" lIns="0" tIns="0" rIns="0" bIns="0" anchor="ctr"/>
          <a:lstStyle/>
          <a:p>
            <a:pPr marL="183515" algn="ctr" eaLnBrk="0">
              <a:lnSpc>
                <a:spcPct val="96000"/>
              </a:lnSpc>
            </a:pPr>
            <a:r>
              <a:rPr sz="3200" b="1" spc="300" dirty="0" err="1">
                <a:ln w="3175" cap="flat" cmpd="sng">
                  <a:noFill/>
                  <a:prstDash val="solid"/>
                  <a:miter lim="0"/>
                </a:ln>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高性价比</a:t>
            </a:r>
            <a:endParaRPr lang="en-US" altLang="en-US" sz="3200" b="1" spc="300" dirty="0">
              <a:solidFill>
                <a:schemeClr val="bg1"/>
              </a:solidFill>
              <a:latin typeface="微软雅黑" panose="020B0503020204020204" pitchFamily="34" charset="-122"/>
              <a:ea typeface="微软雅黑" panose="020B0503020204020204" pitchFamily="34" charset="-122"/>
            </a:endParaRPr>
          </a:p>
        </p:txBody>
      </p:sp>
      <p:sp>
        <p:nvSpPr>
          <p:cNvPr id="66" name="textbox 523"/>
          <p:cNvSpPr/>
          <p:nvPr/>
        </p:nvSpPr>
        <p:spPr>
          <a:xfrm>
            <a:off x="8313547" y="1362285"/>
            <a:ext cx="2880000" cy="1156547"/>
          </a:xfrm>
          <a:prstGeom prst="rect">
            <a:avLst/>
          </a:prstGeom>
          <a:solidFill>
            <a:srgbClr val="5ABE9E"/>
          </a:solidFill>
        </p:spPr>
        <p:txBody>
          <a:bodyPr vert="horz" wrap="square" lIns="0" tIns="0" rIns="0" bIns="0" anchor="ctr"/>
          <a:lstStyle/>
          <a:p>
            <a:pPr marL="183515" algn="ctr" eaLnBrk="0">
              <a:lnSpc>
                <a:spcPct val="96000"/>
              </a:lnSpc>
              <a:spcBef>
                <a:spcPts val="5"/>
              </a:spcBef>
            </a:pPr>
            <a:r>
              <a:rPr sz="3200" b="1" spc="300" dirty="0" err="1">
                <a:ln w="3175" cap="flat" cmpd="sng">
                  <a:noFill/>
                  <a:prstDash val="solid"/>
                  <a:miter lim="0"/>
                </a:ln>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高社会效益</a:t>
            </a:r>
            <a:endParaRPr lang="en-US" altLang="en-US" sz="3200" b="1" spc="300" dirty="0">
              <a:solidFill>
                <a:schemeClr val="bg1"/>
              </a:solidFill>
              <a:latin typeface="微软雅黑" panose="020B0503020204020204" pitchFamily="34" charset="-122"/>
              <a:ea typeface="微软雅黑" panose="020B0503020204020204" pitchFamily="34" charset="-122"/>
            </a:endParaRPr>
          </a:p>
        </p:txBody>
      </p:sp>
      <p:sp>
        <p:nvSpPr>
          <p:cNvPr id="67" name="textbox 524"/>
          <p:cNvSpPr/>
          <p:nvPr/>
        </p:nvSpPr>
        <p:spPr>
          <a:xfrm>
            <a:off x="4656001" y="1361863"/>
            <a:ext cx="2880000" cy="1157392"/>
          </a:xfrm>
          <a:prstGeom prst="rect">
            <a:avLst/>
          </a:prstGeom>
          <a:solidFill>
            <a:srgbClr val="5ABE9E"/>
          </a:solidFill>
        </p:spPr>
        <p:txBody>
          <a:bodyPr vert="horz" wrap="square" lIns="0" tIns="0" rIns="0" bIns="0" anchor="ctr"/>
          <a:lstStyle/>
          <a:p>
            <a:pPr marL="211455" algn="ctr" eaLnBrk="0">
              <a:lnSpc>
                <a:spcPct val="96000"/>
              </a:lnSpc>
              <a:spcBef>
                <a:spcPts val="5"/>
              </a:spcBef>
            </a:pPr>
            <a:r>
              <a:rPr sz="3200" b="1" spc="300" dirty="0" err="1">
                <a:ln w="3175" cap="flat" cmpd="sng">
                  <a:noFill/>
                  <a:prstDash val="solid"/>
                  <a:miter lim="0"/>
                </a:ln>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目标明确</a:t>
            </a:r>
            <a:endParaRPr lang="en-US" altLang="en-US" sz="3200" b="1" spc="300" dirty="0">
              <a:solidFill>
                <a:schemeClr val="bg1"/>
              </a:solidFill>
              <a:latin typeface="微软雅黑" panose="020B0503020204020204" pitchFamily="34" charset="-122"/>
              <a:ea typeface="微软雅黑" panose="020B0503020204020204" pitchFamily="34" charset="-122"/>
            </a:endParaRPr>
          </a:p>
        </p:txBody>
      </p:sp>
      <p:sp>
        <p:nvSpPr>
          <p:cNvPr id="68" name="textbox 525"/>
          <p:cNvSpPr/>
          <p:nvPr/>
        </p:nvSpPr>
        <p:spPr>
          <a:xfrm>
            <a:off x="998456" y="1361439"/>
            <a:ext cx="2880000" cy="1158240"/>
          </a:xfrm>
          <a:prstGeom prst="rect">
            <a:avLst/>
          </a:prstGeom>
          <a:solidFill>
            <a:srgbClr val="5ABE9E"/>
          </a:solidFill>
        </p:spPr>
        <p:txBody>
          <a:bodyPr vert="horz" wrap="square" lIns="0" tIns="0" rIns="0" bIns="0" anchor="ctr"/>
          <a:lstStyle/>
          <a:p>
            <a:pPr algn="ctr" rtl="0" eaLnBrk="0">
              <a:lnSpc>
                <a:spcPct val="9000"/>
              </a:lnSpc>
            </a:pPr>
            <a:endParaRPr lang="en-US" altLang="en-US" sz="3200" b="1" spc="300" dirty="0">
              <a:solidFill>
                <a:schemeClr val="bg1"/>
              </a:solidFill>
              <a:latin typeface="微软雅黑" panose="020B0503020204020204" pitchFamily="34" charset="-122"/>
              <a:ea typeface="微软雅黑" panose="020B0503020204020204" pitchFamily="34" charset="-122"/>
            </a:endParaRPr>
          </a:p>
          <a:p>
            <a:pPr marL="180975" algn="ctr" eaLnBrk="0">
              <a:lnSpc>
                <a:spcPct val="96000"/>
              </a:lnSpc>
            </a:pPr>
            <a:r>
              <a:rPr sz="3200" b="1" spc="300" dirty="0" err="1">
                <a:ln w="3175" cap="flat" cmpd="sng">
                  <a:noFill/>
                  <a:prstDash val="solid"/>
                  <a:miter lim="0"/>
                </a:ln>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全国领先</a:t>
            </a:r>
            <a:endParaRPr lang="en-US" altLang="en-US" sz="3200" b="1" spc="300" dirty="0">
              <a:solidFill>
                <a:schemeClr val="bg1"/>
              </a:solidFill>
              <a:latin typeface="微软雅黑" panose="020B0503020204020204" pitchFamily="34" charset="-122"/>
              <a:ea typeface="微软雅黑" panose="020B0503020204020204" pitchFamily="34" charset="-122"/>
            </a:endParaRPr>
          </a:p>
        </p:txBody>
      </p:sp>
      <p:sp>
        <p:nvSpPr>
          <p:cNvPr id="69" name="textbox 526"/>
          <p:cNvSpPr/>
          <p:nvPr/>
        </p:nvSpPr>
        <p:spPr>
          <a:xfrm>
            <a:off x="8313546" y="5069401"/>
            <a:ext cx="2852577" cy="1213497"/>
          </a:xfrm>
          <a:prstGeom prst="rect">
            <a:avLst/>
          </a:prstGeom>
        </p:spPr>
        <p:txBody>
          <a:bodyPr vert="horz" wrap="square" lIns="0" tIns="0" rIns="0" bIns="0"/>
          <a:lstStyle/>
          <a:p>
            <a:pPr algn="just" rtl="0" eaLnBrk="0">
              <a:lnSpc>
                <a:spcPct val="130000"/>
              </a:lnSpc>
            </a:pPr>
            <a:r>
              <a:rPr lang="zh-CN" altLang="en-US" sz="1335"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链接北京大学、中国科学院等相关系统专业国内知名一流高校资源，为校方开展课题学术、学科建设交流、深度资源对接。首都品质的专业人员和专业团队，  软件系统</a:t>
            </a:r>
          </a:p>
          <a:p>
            <a:pPr marL="17145" algn="just" eaLnBrk="0">
              <a:lnSpc>
                <a:spcPct val="130000"/>
              </a:lnSpc>
            </a:pPr>
            <a:endParaRPr lang="en-US" altLang="en-US" sz="1335" dirty="0">
              <a:solidFill>
                <a:srgbClr val="3B4C6F"/>
              </a:solidFill>
              <a:latin typeface="微软雅黑" panose="020B0503020204020204" pitchFamily="34" charset="-122"/>
              <a:ea typeface="微软雅黑" panose="020B0503020204020204" pitchFamily="34" charset="-122"/>
            </a:endParaRPr>
          </a:p>
        </p:txBody>
      </p:sp>
      <p:sp>
        <p:nvSpPr>
          <p:cNvPr id="70" name="textbox 527"/>
          <p:cNvSpPr/>
          <p:nvPr/>
        </p:nvSpPr>
        <p:spPr>
          <a:xfrm>
            <a:off x="998453" y="2589952"/>
            <a:ext cx="2894396" cy="1039299"/>
          </a:xfrm>
          <a:prstGeom prst="rect">
            <a:avLst/>
          </a:prstGeom>
        </p:spPr>
        <p:txBody>
          <a:bodyPr vert="horz" wrap="square" lIns="0" tIns="0" rIns="0" bIns="0"/>
          <a:lstStyle/>
          <a:p>
            <a:pPr marL="17145" algn="just" eaLnBrk="0">
              <a:lnSpc>
                <a:spcPct val="130000"/>
              </a:lnSpc>
            </a:pPr>
            <a:r>
              <a:rPr lang="zh-CN" altLang="en-US" sz="1335"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突出特色鲜明的专业建设</a:t>
            </a:r>
            <a:r>
              <a:rPr lang="en-US" altLang="zh-CN" sz="1335"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335"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紧扣成效卓越的教学改革，做全国领先的教学典范。</a:t>
            </a:r>
          </a:p>
          <a:p>
            <a:pPr marL="17145" algn="just" eaLnBrk="0">
              <a:lnSpc>
                <a:spcPct val="130000"/>
              </a:lnSpc>
            </a:pPr>
            <a:endParaRPr lang="zh-CN" altLang="en-US" sz="1335" dirty="0">
              <a:solidFill>
                <a:srgbClr val="3B4C6F"/>
              </a:solidFill>
              <a:latin typeface="微软雅黑" panose="020B0503020204020204" pitchFamily="34" charset="-122"/>
              <a:ea typeface="微软雅黑" panose="020B0503020204020204" pitchFamily="34" charset="-122"/>
            </a:endParaRPr>
          </a:p>
        </p:txBody>
      </p:sp>
      <p:sp>
        <p:nvSpPr>
          <p:cNvPr id="71" name="textbox 528"/>
          <p:cNvSpPr/>
          <p:nvPr/>
        </p:nvSpPr>
        <p:spPr>
          <a:xfrm>
            <a:off x="8313547" y="2589952"/>
            <a:ext cx="2879997" cy="1067648"/>
          </a:xfrm>
          <a:prstGeom prst="rect">
            <a:avLst/>
          </a:prstGeom>
        </p:spPr>
        <p:txBody>
          <a:bodyPr vert="horz" wrap="square" lIns="0" tIns="0" rIns="0" bIns="0"/>
          <a:lstStyle/>
          <a:p>
            <a:pPr marL="17145" indent="2540" algn="just" eaLnBrk="0">
              <a:lnSpc>
                <a:spcPct val="130000"/>
              </a:lnSpc>
            </a:pPr>
            <a:r>
              <a:rPr lang="zh-CN" altLang="en-US" sz="1335"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为社会培养优秀的家政服务相关专业的人才，提升我市乃至河南省的家政服务业水平，最大化提升我校社会影响力。</a:t>
            </a:r>
          </a:p>
          <a:p>
            <a:pPr marL="17145" indent="2540" algn="just" eaLnBrk="0">
              <a:lnSpc>
                <a:spcPct val="130000"/>
              </a:lnSpc>
            </a:pPr>
            <a:endParaRPr lang="en-US" altLang="en-US" sz="1335" dirty="0">
              <a:solidFill>
                <a:srgbClr val="3B4C6F"/>
              </a:solidFill>
              <a:latin typeface="微软雅黑" panose="020B0503020204020204" pitchFamily="34" charset="-122"/>
              <a:ea typeface="微软雅黑" panose="020B0503020204020204" pitchFamily="34" charset="-122"/>
            </a:endParaRPr>
          </a:p>
        </p:txBody>
      </p:sp>
      <p:sp>
        <p:nvSpPr>
          <p:cNvPr id="72" name="textbox 529"/>
          <p:cNvSpPr/>
          <p:nvPr/>
        </p:nvSpPr>
        <p:spPr>
          <a:xfrm>
            <a:off x="4656001" y="5069400"/>
            <a:ext cx="2880000" cy="1157392"/>
          </a:xfrm>
          <a:prstGeom prst="rect">
            <a:avLst/>
          </a:prstGeom>
        </p:spPr>
        <p:txBody>
          <a:bodyPr vert="horz" wrap="square" lIns="0" tIns="0" rIns="0" bIns="0"/>
          <a:lstStyle/>
          <a:p>
            <a:pPr algn="just" rtl="0" eaLnBrk="0">
              <a:lnSpc>
                <a:spcPct val="130000"/>
              </a:lnSpc>
            </a:pPr>
            <a:r>
              <a:rPr lang="zh-CN" altLang="en-US" sz="1335"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专业实操训练、培训就业等级鉴定、教 学科研开发、双师型人才培养、把实训 室作用发挥最大化，提高经济效益。</a:t>
            </a:r>
          </a:p>
          <a:p>
            <a:pPr marL="17145" algn="just" eaLnBrk="0">
              <a:lnSpc>
                <a:spcPct val="130000"/>
              </a:lnSpc>
            </a:pPr>
            <a:endParaRPr lang="en-US" altLang="en-US" sz="1335" dirty="0">
              <a:solidFill>
                <a:srgbClr val="3B4C6F"/>
              </a:solidFill>
              <a:latin typeface="微软雅黑" panose="020B0503020204020204" pitchFamily="34" charset="-122"/>
              <a:ea typeface="微软雅黑" panose="020B0503020204020204" pitchFamily="34" charset="-122"/>
            </a:endParaRPr>
          </a:p>
        </p:txBody>
      </p:sp>
      <p:sp>
        <p:nvSpPr>
          <p:cNvPr id="73" name="textbox 530"/>
          <p:cNvSpPr/>
          <p:nvPr/>
        </p:nvSpPr>
        <p:spPr>
          <a:xfrm>
            <a:off x="1025877" y="5069400"/>
            <a:ext cx="2852579" cy="1039299"/>
          </a:xfrm>
          <a:prstGeom prst="rect">
            <a:avLst/>
          </a:prstGeom>
        </p:spPr>
        <p:txBody>
          <a:bodyPr vert="horz" wrap="square" lIns="0" tIns="0" rIns="0" bIns="0"/>
          <a:lstStyle/>
          <a:p>
            <a:pPr marL="17145" indent="635" algn="just" eaLnBrk="0">
              <a:lnSpc>
                <a:spcPct val="130000"/>
              </a:lnSpc>
            </a:pPr>
            <a:r>
              <a:rPr lang="zh-CN" altLang="en-US" sz="1335"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一室一特色，不浪费，不堆砌物品， 精简实用，不搞形式主义。以实训目标为导向，重教学，重实质。</a:t>
            </a:r>
          </a:p>
          <a:p>
            <a:pPr marL="17145" indent="635" algn="just" eaLnBrk="0">
              <a:lnSpc>
                <a:spcPct val="130000"/>
              </a:lnSpc>
            </a:pPr>
            <a:endParaRPr lang="en-US" altLang="en-US" sz="1335" dirty="0">
              <a:solidFill>
                <a:srgbClr val="3B4C6F"/>
              </a:solidFill>
              <a:latin typeface="微软雅黑" panose="020B0503020204020204" pitchFamily="34" charset="-122"/>
              <a:ea typeface="微软雅黑" panose="020B0503020204020204" pitchFamily="34" charset="-122"/>
            </a:endParaRPr>
          </a:p>
        </p:txBody>
      </p:sp>
      <p:sp>
        <p:nvSpPr>
          <p:cNvPr id="74" name="textbox 531"/>
          <p:cNvSpPr/>
          <p:nvPr/>
        </p:nvSpPr>
        <p:spPr>
          <a:xfrm>
            <a:off x="4656001" y="2589952"/>
            <a:ext cx="2880000" cy="981504"/>
          </a:xfrm>
          <a:prstGeom prst="rect">
            <a:avLst/>
          </a:prstGeom>
        </p:spPr>
        <p:txBody>
          <a:bodyPr vert="horz" wrap="square" lIns="0" tIns="0" rIns="0" bIns="0"/>
          <a:lstStyle/>
          <a:p>
            <a:pPr marL="17145" indent="6985" algn="just" eaLnBrk="0">
              <a:lnSpc>
                <a:spcPct val="130000"/>
              </a:lnSpc>
            </a:pPr>
            <a:r>
              <a:rPr lang="zh-CN" altLang="en-US" sz="1335"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随着社会经济发展、服务需求提升， 面向未来打造“体能、技能、智能 兼备的融合型家政人才”。</a:t>
            </a:r>
          </a:p>
          <a:p>
            <a:pPr marL="17145" indent="6985" algn="just" eaLnBrk="0">
              <a:lnSpc>
                <a:spcPct val="130000"/>
              </a:lnSpc>
            </a:pPr>
            <a:endParaRPr lang="en-US" altLang="en-US" sz="1335" dirty="0">
              <a:solidFill>
                <a:srgbClr val="3B4C6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矩形 9">
            <a:extLst>
              <a:ext uri="{FF2B5EF4-FFF2-40B4-BE49-F238E27FC236}">
                <a16:creationId xmlns:a16="http://schemas.microsoft.com/office/drawing/2014/main" id="{4B5F13F5-F996-6BF7-05DB-286AB0ACD089}"/>
              </a:ext>
            </a:extLst>
          </p:cNvPr>
          <p:cNvSpPr/>
          <p:nvPr>
            <p:custDataLst>
              <p:tags r:id="rId1"/>
            </p:custDataLst>
          </p:nvPr>
        </p:nvSpPr>
        <p:spPr>
          <a:xfrm>
            <a:off x="1833981" y="2192051"/>
            <a:ext cx="1311500" cy="1759396"/>
          </a:xfrm>
          <a:custGeom>
            <a:avLst/>
            <a:gdLst>
              <a:gd name="connsiteX0" fmla="*/ 0 w 1307080"/>
              <a:gd name="connsiteY0" fmla="*/ 0 h 1759396"/>
              <a:gd name="connsiteX1" fmla="*/ 1307080 w 1307080"/>
              <a:gd name="connsiteY1" fmla="*/ 0 h 1759396"/>
              <a:gd name="connsiteX2" fmla="*/ 1307080 w 1307080"/>
              <a:gd name="connsiteY2" fmla="*/ 1759396 h 1759396"/>
              <a:gd name="connsiteX3" fmla="*/ 0 w 1307080"/>
              <a:gd name="connsiteY3" fmla="*/ 1759396 h 1759396"/>
              <a:gd name="connsiteX4" fmla="*/ 0 w 1307080"/>
              <a:gd name="connsiteY4" fmla="*/ 0 h 1759396"/>
              <a:gd name="connsiteX0-1" fmla="*/ 0 w 1307080"/>
              <a:gd name="connsiteY0-2" fmla="*/ 0 h 1759396"/>
              <a:gd name="connsiteX1-3" fmla="*/ 1307080 w 1307080"/>
              <a:gd name="connsiteY1-4" fmla="*/ 0 h 1759396"/>
              <a:gd name="connsiteX2-5" fmla="*/ 1307080 w 1307080"/>
              <a:gd name="connsiteY2-6" fmla="*/ 1759396 h 1759396"/>
              <a:gd name="connsiteX3-7" fmla="*/ 0 w 1307080"/>
              <a:gd name="connsiteY3-8" fmla="*/ 1759396 h 1759396"/>
              <a:gd name="connsiteX4-9" fmla="*/ 977 w 1307080"/>
              <a:gd name="connsiteY4-10" fmla="*/ 551007 h 1759396"/>
              <a:gd name="connsiteX5" fmla="*/ 0 w 1307080"/>
              <a:gd name="connsiteY5" fmla="*/ 0 h 1759396"/>
              <a:gd name="connsiteX0-11" fmla="*/ 98668 w 1405748"/>
              <a:gd name="connsiteY0-12" fmla="*/ 0 h 1759396"/>
              <a:gd name="connsiteX1-13" fmla="*/ 1405748 w 1405748"/>
              <a:gd name="connsiteY1-14" fmla="*/ 0 h 1759396"/>
              <a:gd name="connsiteX2-15" fmla="*/ 1405748 w 1405748"/>
              <a:gd name="connsiteY2-16" fmla="*/ 1759396 h 1759396"/>
              <a:gd name="connsiteX3-17" fmla="*/ 98668 w 1405748"/>
              <a:gd name="connsiteY3-18" fmla="*/ 1759396 h 1759396"/>
              <a:gd name="connsiteX4-19" fmla="*/ 93295 w 1405748"/>
              <a:gd name="connsiteY4-20" fmla="*/ 1243157 h 1759396"/>
              <a:gd name="connsiteX5-21" fmla="*/ 99645 w 1405748"/>
              <a:gd name="connsiteY5-22" fmla="*/ 551007 h 1759396"/>
              <a:gd name="connsiteX6" fmla="*/ 98668 w 1405748"/>
              <a:gd name="connsiteY6" fmla="*/ 0 h 1759396"/>
              <a:gd name="connsiteX0-23" fmla="*/ 5376 w 1312456"/>
              <a:gd name="connsiteY0-24" fmla="*/ 0 h 1759396"/>
              <a:gd name="connsiteX1-25" fmla="*/ 1312456 w 1312456"/>
              <a:gd name="connsiteY1-26" fmla="*/ 0 h 1759396"/>
              <a:gd name="connsiteX2-27" fmla="*/ 1312456 w 1312456"/>
              <a:gd name="connsiteY2-28" fmla="*/ 1759396 h 1759396"/>
              <a:gd name="connsiteX3-29" fmla="*/ 5376 w 1312456"/>
              <a:gd name="connsiteY3-30" fmla="*/ 1759396 h 1759396"/>
              <a:gd name="connsiteX4-31" fmla="*/ 3 w 1312456"/>
              <a:gd name="connsiteY4-32" fmla="*/ 1243157 h 1759396"/>
              <a:gd name="connsiteX5-33" fmla="*/ 6353 w 1312456"/>
              <a:gd name="connsiteY5-34" fmla="*/ 551007 h 1759396"/>
              <a:gd name="connsiteX6-35" fmla="*/ 5376 w 1312456"/>
              <a:gd name="connsiteY6-36" fmla="*/ 0 h 1759396"/>
              <a:gd name="connsiteX0-37" fmla="*/ 0 w 1312453"/>
              <a:gd name="connsiteY0-38" fmla="*/ 1243157 h 1759396"/>
              <a:gd name="connsiteX1-39" fmla="*/ 6350 w 1312453"/>
              <a:gd name="connsiteY1-40" fmla="*/ 551007 h 1759396"/>
              <a:gd name="connsiteX2-41" fmla="*/ 5373 w 1312453"/>
              <a:gd name="connsiteY2-42" fmla="*/ 0 h 1759396"/>
              <a:gd name="connsiteX3-43" fmla="*/ 1312453 w 1312453"/>
              <a:gd name="connsiteY3-44" fmla="*/ 0 h 1759396"/>
              <a:gd name="connsiteX4-45" fmla="*/ 1312453 w 1312453"/>
              <a:gd name="connsiteY4-46" fmla="*/ 1759396 h 1759396"/>
              <a:gd name="connsiteX5-47" fmla="*/ 5373 w 1312453"/>
              <a:gd name="connsiteY5-48" fmla="*/ 1759396 h 1759396"/>
              <a:gd name="connsiteX6-49" fmla="*/ 91440 w 1312453"/>
              <a:gd name="connsiteY6-50" fmla="*/ 1334597 h 1759396"/>
              <a:gd name="connsiteX0-51" fmla="*/ 38075 w 1350528"/>
              <a:gd name="connsiteY0-52" fmla="*/ 1243157 h 1759396"/>
              <a:gd name="connsiteX1-53" fmla="*/ 44425 w 1350528"/>
              <a:gd name="connsiteY1-54" fmla="*/ 551007 h 1759396"/>
              <a:gd name="connsiteX2-55" fmla="*/ 43448 w 1350528"/>
              <a:gd name="connsiteY2-56" fmla="*/ 0 h 1759396"/>
              <a:gd name="connsiteX3-57" fmla="*/ 1350528 w 1350528"/>
              <a:gd name="connsiteY3-58" fmla="*/ 0 h 1759396"/>
              <a:gd name="connsiteX4-59" fmla="*/ 1350528 w 1350528"/>
              <a:gd name="connsiteY4-60" fmla="*/ 1759396 h 1759396"/>
              <a:gd name="connsiteX5-61" fmla="*/ 43448 w 1350528"/>
              <a:gd name="connsiteY5-62" fmla="*/ 1759396 h 1759396"/>
              <a:gd name="connsiteX6-63" fmla="*/ 39028 w 1350528"/>
              <a:gd name="connsiteY6-64" fmla="*/ 1294116 h 1759396"/>
              <a:gd name="connsiteX0-65" fmla="*/ 0 w 1312453"/>
              <a:gd name="connsiteY0-66" fmla="*/ 1243157 h 1759396"/>
              <a:gd name="connsiteX1-67" fmla="*/ 6350 w 1312453"/>
              <a:gd name="connsiteY1-68" fmla="*/ 551007 h 1759396"/>
              <a:gd name="connsiteX2-69" fmla="*/ 5373 w 1312453"/>
              <a:gd name="connsiteY2-70" fmla="*/ 0 h 1759396"/>
              <a:gd name="connsiteX3-71" fmla="*/ 1312453 w 1312453"/>
              <a:gd name="connsiteY3-72" fmla="*/ 0 h 1759396"/>
              <a:gd name="connsiteX4-73" fmla="*/ 1312453 w 1312453"/>
              <a:gd name="connsiteY4-74" fmla="*/ 1759396 h 1759396"/>
              <a:gd name="connsiteX5-75" fmla="*/ 5373 w 1312453"/>
              <a:gd name="connsiteY5-76" fmla="*/ 1759396 h 1759396"/>
              <a:gd name="connsiteX6-77" fmla="*/ 953 w 1312453"/>
              <a:gd name="connsiteY6-78" fmla="*/ 1294116 h 1759396"/>
              <a:gd name="connsiteX0-79" fmla="*/ 5397 w 1311500"/>
              <a:gd name="connsiteY0-80" fmla="*/ 551007 h 1759396"/>
              <a:gd name="connsiteX1-81" fmla="*/ 4420 w 1311500"/>
              <a:gd name="connsiteY1-82" fmla="*/ 0 h 1759396"/>
              <a:gd name="connsiteX2-83" fmla="*/ 1311500 w 1311500"/>
              <a:gd name="connsiteY2-84" fmla="*/ 0 h 1759396"/>
              <a:gd name="connsiteX3-85" fmla="*/ 1311500 w 1311500"/>
              <a:gd name="connsiteY3-86" fmla="*/ 1759396 h 1759396"/>
              <a:gd name="connsiteX4-87" fmla="*/ 4420 w 1311500"/>
              <a:gd name="connsiteY4-88" fmla="*/ 1759396 h 1759396"/>
              <a:gd name="connsiteX5-89" fmla="*/ 0 w 1311500"/>
              <a:gd name="connsiteY5-90" fmla="*/ 1294116 h 175939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11500" h="1759396">
                <a:moveTo>
                  <a:pt x="5397" y="551007"/>
                </a:moveTo>
                <a:cubicBezTo>
                  <a:pt x="5071" y="367338"/>
                  <a:pt x="4746" y="183669"/>
                  <a:pt x="4420" y="0"/>
                </a:cubicBezTo>
                <a:lnTo>
                  <a:pt x="1311500" y="0"/>
                </a:lnTo>
                <a:lnTo>
                  <a:pt x="1311500" y="1759396"/>
                </a:lnTo>
                <a:lnTo>
                  <a:pt x="4420" y="1759396"/>
                </a:lnTo>
                <a:cubicBezTo>
                  <a:pt x="7134" y="1611444"/>
                  <a:pt x="1265" y="1487418"/>
                  <a:pt x="0" y="1294116"/>
                </a:cubicBezTo>
              </a:path>
            </a:pathLst>
          </a:custGeom>
          <a:noFill/>
          <a:ln w="88900" cap="flat" cmpd="sng" algn="ctr">
            <a:solidFill>
              <a:srgbClr val="F9B46A"/>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A_文本框 5">
            <a:extLst>
              <a:ext uri="{FF2B5EF4-FFF2-40B4-BE49-F238E27FC236}">
                <a16:creationId xmlns:a16="http://schemas.microsoft.com/office/drawing/2014/main" id="{EEE190CE-4081-A924-402C-DA5058C51FB8}"/>
              </a:ext>
            </a:extLst>
          </p:cNvPr>
          <p:cNvSpPr txBox="1"/>
          <p:nvPr>
            <p:custDataLst>
              <p:tags r:id="rId2"/>
            </p:custDataLst>
          </p:nvPr>
        </p:nvSpPr>
        <p:spPr>
          <a:xfrm>
            <a:off x="434631" y="2796614"/>
            <a:ext cx="2528256" cy="584775"/>
          </a:xfrm>
          <a:prstGeom prst="rect">
            <a:avLst/>
          </a:prstGeom>
          <a:noFill/>
        </p:spPr>
        <p:txBody>
          <a:bodyPr wrap="none" rtlCol="0">
            <a:spAutoFit/>
          </a:bodyPr>
          <a:lstStyle/>
          <a:p>
            <a:pPr algn="r"/>
            <a:r>
              <a:rPr lang="en-US" altLang="zh-CN" sz="3200" b="1" dirty="0">
                <a:solidFill>
                  <a:srgbClr val="F9B46A"/>
                </a:solidFill>
                <a:latin typeface="微软雅黑" panose="020B0503020204020204" pitchFamily="34" charset="-122"/>
                <a:ea typeface="微软雅黑" panose="020B0503020204020204" pitchFamily="34" charset="-122"/>
                <a:cs typeface="Nexa Bold" charset="0"/>
              </a:rPr>
              <a:t>CHAPTER 5</a:t>
            </a:r>
            <a:endParaRPr lang="zh-CN" altLang="en-US" sz="3200" b="1" dirty="0">
              <a:solidFill>
                <a:srgbClr val="F9B46A"/>
              </a:solidFill>
              <a:latin typeface="微软雅黑" panose="020B0503020204020204" pitchFamily="34" charset="-122"/>
              <a:ea typeface="微软雅黑" panose="020B0503020204020204" pitchFamily="34" charset="-122"/>
              <a:cs typeface="Nexa Bold" charset="0"/>
            </a:endParaRPr>
          </a:p>
        </p:txBody>
      </p:sp>
      <p:sp>
        <p:nvSpPr>
          <p:cNvPr id="4" name="PA_十字形 11">
            <a:extLst>
              <a:ext uri="{FF2B5EF4-FFF2-40B4-BE49-F238E27FC236}">
                <a16:creationId xmlns:a16="http://schemas.microsoft.com/office/drawing/2014/main" id="{B383FAC2-7CDB-FF8E-4808-4ABB917023A3}"/>
              </a:ext>
            </a:extLst>
          </p:cNvPr>
          <p:cNvSpPr/>
          <p:nvPr>
            <p:custDataLst>
              <p:tags r:id="rId3"/>
            </p:custDataLst>
          </p:nvPr>
        </p:nvSpPr>
        <p:spPr>
          <a:xfrm>
            <a:off x="492371" y="5772466"/>
            <a:ext cx="601958" cy="601958"/>
          </a:xfrm>
          <a:prstGeom prst="plus">
            <a:avLst>
              <a:gd name="adj" fmla="val 47430"/>
            </a:avLst>
          </a:prstGeom>
          <a:solidFill>
            <a:srgbClr val="F9B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9B46A"/>
              </a:solidFill>
            </a:endParaRPr>
          </a:p>
        </p:txBody>
      </p:sp>
      <p:sp>
        <p:nvSpPr>
          <p:cNvPr id="5" name="矩形 4">
            <a:extLst>
              <a:ext uri="{FF2B5EF4-FFF2-40B4-BE49-F238E27FC236}">
                <a16:creationId xmlns:a16="http://schemas.microsoft.com/office/drawing/2014/main" id="{F5741E22-133B-9D07-2571-21F931A01E50}"/>
              </a:ext>
            </a:extLst>
          </p:cNvPr>
          <p:cNvSpPr/>
          <p:nvPr/>
        </p:nvSpPr>
        <p:spPr>
          <a:xfrm>
            <a:off x="3565103" y="1583301"/>
            <a:ext cx="4321976" cy="2426626"/>
          </a:xfrm>
          <a:prstGeom prst="rect">
            <a:avLst/>
          </a:prstGeom>
        </p:spPr>
        <p:txBody>
          <a:bodyPr wrap="square">
            <a:spAutoFit/>
          </a:bodyPr>
          <a:lstStyle/>
          <a:p>
            <a:pPr algn="ctr">
              <a:lnSpc>
                <a:spcPct val="120000"/>
              </a:lnSpc>
            </a:pPr>
            <a:r>
              <a:rPr lang="zh-CN" altLang="en-US" sz="6600" b="1" dirty="0">
                <a:solidFill>
                  <a:srgbClr val="F9B46A"/>
                </a:solidFill>
                <a:latin typeface="微软雅黑" panose="020B0503020204020204" pitchFamily="34" charset="-122"/>
                <a:ea typeface="微软雅黑" panose="020B0503020204020204" pitchFamily="34" charset="-122"/>
              </a:rPr>
              <a:t>联系我们</a:t>
            </a:r>
          </a:p>
          <a:p>
            <a:pPr algn="ctr">
              <a:lnSpc>
                <a:spcPct val="120000"/>
              </a:lnSpc>
            </a:pPr>
            <a:endParaRPr lang="zh-CN" altLang="en-US" sz="6600" b="1" dirty="0">
              <a:solidFill>
                <a:srgbClr val="F9B46A"/>
              </a:solidFill>
              <a:latin typeface="微软雅黑" panose="020B0503020204020204" pitchFamily="34" charset="-122"/>
              <a:ea typeface="微软雅黑" panose="020B0503020204020204" pitchFamily="34" charset="-122"/>
            </a:endParaRPr>
          </a:p>
        </p:txBody>
      </p:sp>
      <p:sp>
        <p:nvSpPr>
          <p:cNvPr id="6" name="矩形 5">
            <a:extLst>
              <a:ext uri="{FF2B5EF4-FFF2-40B4-BE49-F238E27FC236}">
                <a16:creationId xmlns:a16="http://schemas.microsoft.com/office/drawing/2014/main" id="{82984B81-63B6-D874-2110-E1A24B54BCB5}"/>
              </a:ext>
            </a:extLst>
          </p:cNvPr>
          <p:cNvSpPr/>
          <p:nvPr/>
        </p:nvSpPr>
        <p:spPr>
          <a:xfrm>
            <a:off x="4610604" y="2733648"/>
            <a:ext cx="2789076" cy="996042"/>
          </a:xfrm>
          <a:prstGeom prst="rect">
            <a:avLst/>
          </a:prstGeom>
        </p:spPr>
        <p:txBody>
          <a:bodyPr wrap="square">
            <a:spAutoFit/>
          </a:bodyPr>
          <a:lstStyle/>
          <a:p>
            <a:pPr algn="r">
              <a:lnSpc>
                <a:spcPct val="120000"/>
              </a:lnSpc>
            </a:pPr>
            <a:r>
              <a:rPr lang="zh-CN" altLang="en-US" sz="5400" b="1" dirty="0">
                <a:solidFill>
                  <a:srgbClr val="F9B46A"/>
                </a:solidFill>
                <a:latin typeface="微软雅黑" panose="020B0503020204020204" pitchFamily="34" charset="-122"/>
                <a:ea typeface="微软雅黑" panose="020B0503020204020204" pitchFamily="34" charset="-122"/>
              </a:rPr>
              <a:t>▾</a:t>
            </a:r>
          </a:p>
        </p:txBody>
      </p:sp>
      <p:sp>
        <p:nvSpPr>
          <p:cNvPr id="7" name="文本框 6">
            <a:extLst>
              <a:ext uri="{FF2B5EF4-FFF2-40B4-BE49-F238E27FC236}">
                <a16:creationId xmlns:a16="http://schemas.microsoft.com/office/drawing/2014/main" id="{49663FFF-5963-3D94-5F9B-F2AFECDE8A5F}"/>
              </a:ext>
            </a:extLst>
          </p:cNvPr>
          <p:cNvSpPr txBox="1"/>
          <p:nvPr/>
        </p:nvSpPr>
        <p:spPr>
          <a:xfrm>
            <a:off x="4040817" y="4392023"/>
            <a:ext cx="5655715" cy="1422954"/>
          </a:xfrm>
          <a:prstGeom prst="rect">
            <a:avLst/>
          </a:prstGeom>
          <a:noFill/>
        </p:spPr>
        <p:txBody>
          <a:bodyPr wrap="none" rtlCol="0">
            <a:spAutoFit/>
          </a:bodyPr>
          <a:lstStyle/>
          <a:p>
            <a:pPr>
              <a:lnSpc>
                <a:spcPct val="150000"/>
              </a:lnSpc>
            </a:pPr>
            <a:r>
              <a:rPr lang="zh-CN" altLang="en-US" sz="2000" b="1" dirty="0">
                <a:solidFill>
                  <a:srgbClr val="F9B46A"/>
                </a:solidFill>
                <a:latin typeface="微软雅黑" panose="020B0503020204020204" pitchFamily="34" charset="-122"/>
                <a:ea typeface="微软雅黑" panose="020B0503020204020204" pitchFamily="34" charset="-122"/>
              </a:rPr>
              <a:t>电话：</a:t>
            </a:r>
            <a:r>
              <a:rPr lang="en-US" altLang="zh-CN" sz="2000" b="1" dirty="0">
                <a:solidFill>
                  <a:srgbClr val="F9B46A"/>
                </a:solidFill>
                <a:latin typeface="微软雅黑" panose="020B0503020204020204" pitchFamily="34" charset="-122"/>
                <a:ea typeface="微软雅黑" panose="020B0503020204020204" pitchFamily="34" charset="-122"/>
              </a:rPr>
              <a:t>15210896972</a:t>
            </a:r>
            <a:r>
              <a:rPr lang="zh-CN" altLang="en-US" sz="2000" b="1" dirty="0">
                <a:solidFill>
                  <a:srgbClr val="F9B46A"/>
                </a:solidFill>
                <a:latin typeface="微软雅黑" panose="020B0503020204020204" pitchFamily="34" charset="-122"/>
                <a:ea typeface="微软雅黑" panose="020B0503020204020204" pitchFamily="34" charset="-122"/>
              </a:rPr>
              <a:t>（同微信）</a:t>
            </a:r>
            <a:r>
              <a:rPr lang="en-US" altLang="zh-CN" sz="2000" b="1" dirty="0">
                <a:solidFill>
                  <a:srgbClr val="F9B46A"/>
                </a:solidFill>
                <a:latin typeface="微软雅黑" panose="020B0503020204020204" pitchFamily="34" charset="-122"/>
                <a:ea typeface="微软雅黑" panose="020B0503020204020204" pitchFamily="34" charset="-122"/>
              </a:rPr>
              <a:t>  </a:t>
            </a:r>
            <a:r>
              <a:rPr lang="zh-CN" altLang="en-US" sz="2000" b="1" dirty="0">
                <a:solidFill>
                  <a:srgbClr val="F9B46A"/>
                </a:solidFill>
                <a:latin typeface="微软雅黑" panose="020B0503020204020204" pitchFamily="34" charset="-122"/>
                <a:ea typeface="微软雅黑" panose="020B0503020204020204" pitchFamily="34" charset="-122"/>
              </a:rPr>
              <a:t>刘老师</a:t>
            </a:r>
            <a:endParaRPr lang="en-US" altLang="zh-CN" sz="2000" b="1" dirty="0">
              <a:solidFill>
                <a:srgbClr val="F9B46A"/>
              </a:solidFill>
              <a:latin typeface="微软雅黑" panose="020B0503020204020204" pitchFamily="34" charset="-122"/>
              <a:ea typeface="微软雅黑" panose="020B0503020204020204" pitchFamily="34" charset="-122"/>
            </a:endParaRPr>
          </a:p>
          <a:p>
            <a:pPr>
              <a:lnSpc>
                <a:spcPct val="150000"/>
              </a:lnSpc>
            </a:pPr>
            <a:r>
              <a:rPr lang="zh-CN" altLang="en-US" sz="2000" b="1" dirty="0">
                <a:solidFill>
                  <a:srgbClr val="F9B46A"/>
                </a:solidFill>
                <a:latin typeface="微软雅黑" panose="020B0503020204020204" pitchFamily="34" charset="-122"/>
                <a:ea typeface="微软雅黑" panose="020B0503020204020204" pitchFamily="34" charset="-122"/>
              </a:rPr>
              <a:t>邮箱</a:t>
            </a:r>
            <a:r>
              <a:rPr lang="en-US" altLang="zh-CN" sz="2000" b="1" dirty="0">
                <a:solidFill>
                  <a:srgbClr val="F9B46A"/>
                </a:solidFill>
                <a:latin typeface="微软雅黑" panose="020B0503020204020204" pitchFamily="34" charset="-122"/>
                <a:ea typeface="微软雅黑" panose="020B0503020204020204" pitchFamily="34" charset="-122"/>
              </a:rPr>
              <a:t>:liuhui@hulianhujia.cn</a:t>
            </a:r>
          </a:p>
          <a:p>
            <a:pPr>
              <a:lnSpc>
                <a:spcPct val="150000"/>
              </a:lnSpc>
            </a:pPr>
            <a:r>
              <a:rPr lang="zh-CN" altLang="en-US" sz="2000" b="1" dirty="0">
                <a:solidFill>
                  <a:srgbClr val="F9B46A"/>
                </a:solidFill>
                <a:latin typeface="微软雅黑" panose="020B0503020204020204" pitchFamily="34" charset="-122"/>
                <a:ea typeface="微软雅黑" panose="020B0503020204020204" pitchFamily="34" charset="-122"/>
              </a:rPr>
              <a:t>地址：北京市海淀区安宁庄路</a:t>
            </a:r>
            <a:r>
              <a:rPr lang="en-US" altLang="zh-CN" sz="2000" b="1" dirty="0">
                <a:solidFill>
                  <a:srgbClr val="F9B46A"/>
                </a:solidFill>
                <a:latin typeface="微软雅黑" panose="020B0503020204020204" pitchFamily="34" charset="-122"/>
                <a:ea typeface="微软雅黑" panose="020B0503020204020204" pitchFamily="34" charset="-122"/>
              </a:rPr>
              <a:t>12</a:t>
            </a:r>
            <a:r>
              <a:rPr lang="zh-CN" altLang="en-US" sz="2000" b="1" dirty="0">
                <a:solidFill>
                  <a:srgbClr val="F9B46A"/>
                </a:solidFill>
                <a:latin typeface="微软雅黑" panose="020B0503020204020204" pitchFamily="34" charset="-122"/>
                <a:ea typeface="微软雅黑" panose="020B0503020204020204" pitchFamily="34" charset="-122"/>
              </a:rPr>
              <a:t>号</a:t>
            </a:r>
            <a:r>
              <a:rPr lang="en-US" altLang="zh-CN" sz="2000" b="1" dirty="0">
                <a:solidFill>
                  <a:srgbClr val="F9B46A"/>
                </a:solidFill>
                <a:latin typeface="微软雅黑" panose="020B0503020204020204" pitchFamily="34" charset="-122"/>
                <a:ea typeface="微软雅黑" panose="020B0503020204020204" pitchFamily="34" charset="-122"/>
              </a:rPr>
              <a:t>1</a:t>
            </a:r>
            <a:r>
              <a:rPr lang="zh-CN" altLang="en-US" sz="2000" b="1" dirty="0">
                <a:solidFill>
                  <a:srgbClr val="F9B46A"/>
                </a:solidFill>
                <a:latin typeface="微软雅黑" panose="020B0503020204020204" pitchFamily="34" charset="-122"/>
                <a:ea typeface="微软雅黑" panose="020B0503020204020204" pitchFamily="34" charset="-122"/>
              </a:rPr>
              <a:t>号楼</a:t>
            </a:r>
            <a:r>
              <a:rPr lang="en-US" altLang="zh-CN" sz="2000" b="1" dirty="0">
                <a:solidFill>
                  <a:srgbClr val="F9B46A"/>
                </a:solidFill>
                <a:latin typeface="微软雅黑" panose="020B0503020204020204" pitchFamily="34" charset="-122"/>
                <a:ea typeface="微软雅黑" panose="020B0503020204020204" pitchFamily="34" charset="-122"/>
              </a:rPr>
              <a:t>1002</a:t>
            </a:r>
            <a:r>
              <a:rPr lang="zh-CN" altLang="en-US" sz="2000" b="1" dirty="0">
                <a:solidFill>
                  <a:srgbClr val="F9B46A"/>
                </a:solidFill>
                <a:latin typeface="微软雅黑" panose="020B0503020204020204" pitchFamily="34" charset="-122"/>
                <a:ea typeface="微软雅黑" panose="020B0503020204020204" pitchFamily="34" charset="-122"/>
              </a:rPr>
              <a:t>室</a:t>
            </a:r>
          </a:p>
        </p:txBody>
      </p:sp>
      <p:pic>
        <p:nvPicPr>
          <p:cNvPr id="11" name="图片 10">
            <a:extLst>
              <a:ext uri="{FF2B5EF4-FFF2-40B4-BE49-F238E27FC236}">
                <a16:creationId xmlns:a16="http://schemas.microsoft.com/office/drawing/2014/main" id="{70CBE67D-D3BD-82AC-0FCB-FE8B67E188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69187" y="649531"/>
            <a:ext cx="2010943" cy="428032"/>
          </a:xfrm>
          <a:prstGeom prst="rect">
            <a:avLst/>
          </a:prstGeom>
        </p:spPr>
      </p:pic>
    </p:spTree>
    <p:extLst>
      <p:ext uri="{BB962C8B-B14F-4D97-AF65-F5344CB8AC3E}">
        <p14:creationId xmlns:p14="http://schemas.microsoft.com/office/powerpoint/2010/main" val="1742733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4" name="组合 93"/>
          <p:cNvGrpSpPr/>
          <p:nvPr/>
        </p:nvGrpSpPr>
        <p:grpSpPr>
          <a:xfrm>
            <a:off x="435533" y="356032"/>
            <a:ext cx="5563220" cy="635002"/>
            <a:chOff x="435533" y="309778"/>
            <a:chExt cx="5563220" cy="635002"/>
          </a:xfrm>
        </p:grpSpPr>
        <p:sp>
          <p:nvSpPr>
            <p:cNvPr id="95" name="TextBox 1"/>
            <p:cNvSpPr txBox="1"/>
            <p:nvPr/>
          </p:nvSpPr>
          <p:spPr>
            <a:xfrm>
              <a:off x="1300031" y="345480"/>
              <a:ext cx="4698722" cy="584775"/>
            </a:xfrm>
            <a:prstGeom prst="rect">
              <a:avLst/>
            </a:prstGeom>
            <a:noFill/>
          </p:spPr>
          <p:txBody>
            <a:bodyPr wrap="none" rtlCol="0">
              <a:spAutoFit/>
            </a:bodyPr>
            <a:lstStyle/>
            <a:p>
              <a:r>
                <a:rPr lang="zh-CN" altLang="en-US" sz="3200" b="1" dirty="0">
                  <a:solidFill>
                    <a:srgbClr val="3B4C6F"/>
                  </a:solidFill>
                  <a:latin typeface="Arial" panose="020B0604020202090204"/>
                  <a:ea typeface="微软雅黑" panose="020B0503020204020204" pitchFamily="34" charset="-122"/>
                  <a:sym typeface="Arial" panose="020B0604020202090204"/>
                </a:rPr>
                <a:t>中国家政服务行业的现状</a:t>
              </a:r>
            </a:p>
          </p:txBody>
        </p:sp>
        <p:sp>
          <p:nvSpPr>
            <p:cNvPr id="96" name="椭圆 95"/>
            <p:cNvSpPr/>
            <p:nvPr/>
          </p:nvSpPr>
          <p:spPr>
            <a:xfrm>
              <a:off x="435533" y="309778"/>
              <a:ext cx="635002" cy="635002"/>
            </a:xfrm>
            <a:prstGeom prst="ellipse">
              <a:avLst/>
            </a:prstGeom>
            <a:solidFill>
              <a:srgbClr val="ED6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90204"/>
                <a:ea typeface="微软雅黑" panose="020B0503020204020204" pitchFamily="34" charset="-122"/>
                <a:sym typeface="Arial" panose="020B0604020202090204"/>
              </a:endParaRPr>
            </a:p>
          </p:txBody>
        </p:sp>
        <p:sp>
          <p:nvSpPr>
            <p:cNvPr id="99" name="椭圆 98"/>
            <p:cNvSpPr/>
            <p:nvPr/>
          </p:nvSpPr>
          <p:spPr>
            <a:xfrm>
              <a:off x="703129" y="309778"/>
              <a:ext cx="635002" cy="635002"/>
            </a:xfrm>
            <a:prstGeom prst="ellipse">
              <a:avLst/>
            </a:prstGeom>
            <a:solidFill>
              <a:srgbClr val="F9B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90204"/>
                <a:ea typeface="微软雅黑" panose="020B0503020204020204" pitchFamily="34" charset="-122"/>
                <a:sym typeface="Arial" panose="020B0604020202090204"/>
              </a:endParaRPr>
            </a:p>
          </p:txBody>
        </p:sp>
      </p:grpSp>
      <p:sp>
        <p:nvSpPr>
          <p:cNvPr id="7" name="textbox 22"/>
          <p:cNvSpPr/>
          <p:nvPr/>
        </p:nvSpPr>
        <p:spPr>
          <a:xfrm>
            <a:off x="4686301" y="445242"/>
            <a:ext cx="6905872" cy="327660"/>
          </a:xfrm>
          <a:prstGeom prst="rect">
            <a:avLst/>
          </a:prstGeom>
          <a:ln>
            <a:noFill/>
          </a:ln>
        </p:spPr>
        <p:txBody>
          <a:bodyPr vert="horz" wrap="square" lIns="0" tIns="0" rIns="0" bIns="0" anchor="ctr"/>
          <a:lstStyle/>
          <a:p>
            <a:pPr algn="r" rtl="0" eaLnBrk="0">
              <a:lnSpc>
                <a:spcPct val="88000"/>
              </a:lnSpc>
            </a:pPr>
            <a:r>
              <a:rPr lang="en-US" altLang="zh-CN" sz="1865" dirty="0">
                <a:solidFill>
                  <a:srgbClr val="3B4C6F"/>
                </a:solidFill>
                <a:latin typeface="微软雅黑" panose="020B0503020204020204" pitchFamily="34" charset="-122"/>
                <a:ea typeface="微软雅黑" panose="020B0503020204020204" pitchFamily="34" charset="-122"/>
              </a:rPr>
              <a:t>…………………………………………………………………………</a:t>
            </a:r>
            <a:endParaRPr lang="zh-CN" altLang="en-US" sz="1865" dirty="0">
              <a:solidFill>
                <a:srgbClr val="3B4C6F"/>
              </a:solidFill>
              <a:latin typeface="微软雅黑" panose="020B0503020204020204" pitchFamily="34" charset="-122"/>
              <a:ea typeface="微软雅黑" panose="020B0503020204020204" pitchFamily="34" charset="-122"/>
            </a:endParaRPr>
          </a:p>
        </p:txBody>
      </p:sp>
      <p:sp>
        <p:nvSpPr>
          <p:cNvPr id="8" name="椭圆 7"/>
          <p:cNvSpPr/>
          <p:nvPr/>
        </p:nvSpPr>
        <p:spPr>
          <a:xfrm>
            <a:off x="11626300" y="613493"/>
            <a:ext cx="96000" cy="96000"/>
          </a:xfrm>
          <a:prstGeom prst="ellipse">
            <a:avLst/>
          </a:prstGeom>
          <a:noFill/>
          <a:ln w="19050">
            <a:solidFill>
              <a:srgbClr val="ED65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矩形: 单圆角 8"/>
          <p:cNvSpPr/>
          <p:nvPr/>
        </p:nvSpPr>
        <p:spPr>
          <a:xfrm rot="5400000">
            <a:off x="4229087" y="-2441589"/>
            <a:ext cx="3733828" cy="11024872"/>
          </a:xfrm>
          <a:prstGeom prst="round1Rect">
            <a:avLst>
              <a:gd name="adj" fmla="val 11282"/>
            </a:avLst>
          </a:prstGeom>
          <a:solidFill>
            <a:srgbClr val="EDEE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textbox 27"/>
          <p:cNvSpPr/>
          <p:nvPr/>
        </p:nvSpPr>
        <p:spPr>
          <a:xfrm>
            <a:off x="583561" y="4855393"/>
            <a:ext cx="11024873" cy="1532712"/>
          </a:xfrm>
          <a:prstGeom prst="rect">
            <a:avLst/>
          </a:prstGeom>
        </p:spPr>
        <p:txBody>
          <a:bodyPr vert="horz" wrap="square" lIns="0" tIns="0" rIns="0" bIns="0"/>
          <a:lstStyle/>
          <a:p>
            <a:pPr algn="just" eaLnBrk="0">
              <a:lnSpc>
                <a:spcPct val="130000"/>
              </a:lnSpc>
              <a:spcBef>
                <a:spcPts val="800"/>
              </a:spcBef>
            </a:pPr>
            <a:endParaRPr lang="en-US" altLang="en-US" sz="135" dirty="0">
              <a:solidFill>
                <a:srgbClr val="3B4C6F"/>
              </a:solidFill>
              <a:latin typeface="微软雅黑" panose="020B0503020204020204" pitchFamily="34" charset="-122"/>
              <a:ea typeface="微软雅黑" panose="020B0503020204020204" pitchFamily="34" charset="-122"/>
            </a:endParaRPr>
          </a:p>
          <a:p>
            <a:pPr algn="just" eaLnBrk="0">
              <a:lnSpc>
                <a:spcPct val="130000"/>
              </a:lnSpc>
              <a:spcBef>
                <a:spcPts val="800"/>
              </a:spcBef>
            </a:pPr>
            <a:r>
              <a:rPr sz="2665" b="1" spc="-13" dirty="0">
                <a:ln w="3175" cap="flat" cmpd="sng">
                  <a:noFill/>
                  <a:prstDash val="solid"/>
                  <a:miter lim="0"/>
                </a:ln>
                <a:solidFill>
                  <a:srgbClr val="ED6568"/>
                </a:solidFill>
                <a:latin typeface="微软雅黑" panose="020B0503020204020204" pitchFamily="34" charset="-122"/>
                <a:ea typeface="微软雅黑" panose="020B0503020204020204" pitchFamily="34" charset="-122"/>
                <a:cs typeface="微软雅黑" panose="020B0503020204020204" pitchFamily="34" charset="-122"/>
              </a:rPr>
              <a:t>高端人</a:t>
            </a:r>
            <a:r>
              <a:rPr sz="2665" b="1" dirty="0">
                <a:ln w="3175" cap="flat" cmpd="sng">
                  <a:noFill/>
                  <a:prstDash val="solid"/>
                  <a:miter lim="0"/>
                </a:ln>
                <a:solidFill>
                  <a:srgbClr val="ED6568"/>
                </a:solidFill>
                <a:latin typeface="微软雅黑" panose="020B0503020204020204" pitchFamily="34" charset="-122"/>
                <a:ea typeface="微软雅黑" panose="020B0503020204020204" pitchFamily="34" charset="-122"/>
                <a:cs typeface="微软雅黑" panose="020B0503020204020204" pitchFamily="34" charset="-122"/>
              </a:rPr>
              <a:t>才短缺</a:t>
            </a:r>
          </a:p>
          <a:p>
            <a:pPr algn="just" eaLnBrk="0">
              <a:lnSpc>
                <a:spcPct val="130000"/>
              </a:lnSpc>
              <a:spcBef>
                <a:spcPts val="800"/>
              </a:spcBef>
            </a:pPr>
            <a:r>
              <a:rPr sz="1400" spc="1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当前家政服务行业从业人员</a:t>
            </a:r>
            <a:r>
              <a:rPr sz="1400"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学历从过去单一的</a:t>
            </a:r>
            <a:r>
              <a:rPr sz="1400" b="1" dirty="0">
                <a:solidFill>
                  <a:srgbClr val="ED6568"/>
                </a:solidFill>
                <a:latin typeface="微软雅黑" panose="020B0503020204020204" pitchFamily="34" charset="-122"/>
                <a:ea typeface="微软雅黑" panose="020B0503020204020204" pitchFamily="34" charset="-122"/>
                <a:cs typeface="微软雅黑" panose="020B0503020204020204" pitchFamily="34" charset="-122"/>
              </a:rPr>
              <a:t>高中及以下学历演变到多学历层</a:t>
            </a:r>
            <a:r>
              <a:rPr sz="1400" b="1" spc="-27" dirty="0">
                <a:solidFill>
                  <a:srgbClr val="ED6568"/>
                </a:solidFill>
                <a:latin typeface="微软雅黑" panose="020B0503020204020204" pitchFamily="34" charset="-122"/>
                <a:ea typeface="微软雅黑" panose="020B0503020204020204" pitchFamily="34" charset="-122"/>
                <a:cs typeface="微软雅黑" panose="020B0503020204020204" pitchFamily="34" charset="-122"/>
              </a:rPr>
              <a:t>次</a:t>
            </a:r>
            <a:r>
              <a:rPr sz="1400" spc="-27"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spc="-27"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目前</a:t>
            </a:r>
            <a:r>
              <a:rPr sz="1400" spc="-27"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全国开设家政学</a:t>
            </a:r>
            <a:r>
              <a:rPr sz="1400" b="1" spc="-27" dirty="0">
                <a:solidFill>
                  <a:srgbClr val="ED6568"/>
                </a:solidFill>
                <a:latin typeface="微软雅黑" panose="020B0503020204020204" pitchFamily="34" charset="-122"/>
                <a:ea typeface="微软雅黑" panose="020B0503020204020204" pitchFamily="34" charset="-122"/>
                <a:cs typeface="微软雅黑" panose="020B0503020204020204" pitchFamily="34" charset="-122"/>
              </a:rPr>
              <a:t>本科</a:t>
            </a:r>
            <a:r>
              <a:rPr sz="1400" spc="-27"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专业</a:t>
            </a:r>
            <a:r>
              <a:rPr sz="1400" spc="-1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的</a:t>
            </a:r>
            <a:r>
              <a:rPr sz="1400"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院</a:t>
            </a:r>
            <a:r>
              <a:rPr sz="1400" b="1" dirty="0">
                <a:solidFill>
                  <a:srgbClr val="ED6568"/>
                </a:solidFill>
                <a:latin typeface="微软雅黑" panose="020B0503020204020204" pitchFamily="34" charset="-122"/>
                <a:ea typeface="微软雅黑" panose="020B0503020204020204" pitchFamily="34" charset="-122"/>
                <a:cs typeface="微软雅黑" panose="020B0503020204020204" pitchFamily="34" charset="-122"/>
              </a:rPr>
              <a:t>校仅1</a:t>
            </a:r>
            <a:r>
              <a:rPr lang="en-US" sz="1400" b="1" dirty="0">
                <a:solidFill>
                  <a:srgbClr val="ED6568"/>
                </a:solidFill>
                <a:latin typeface="微软雅黑" panose="020B0503020204020204" pitchFamily="34" charset="-122"/>
                <a:ea typeface="微软雅黑" panose="020B0503020204020204" pitchFamily="34" charset="-122"/>
                <a:cs typeface="微软雅黑" panose="020B0503020204020204" pitchFamily="34" charset="-122"/>
              </a:rPr>
              <a:t>0</a:t>
            </a:r>
            <a:r>
              <a:rPr lang="zh-CN" altLang="en-US" sz="1400" b="1" dirty="0">
                <a:solidFill>
                  <a:srgbClr val="ED6568"/>
                </a:solidFill>
                <a:latin typeface="微软雅黑" panose="020B0503020204020204" pitchFamily="34" charset="-122"/>
                <a:ea typeface="微软雅黑" panose="020B0503020204020204" pitchFamily="34" charset="-122"/>
                <a:cs typeface="微软雅黑" panose="020B0503020204020204" pitchFamily="34" charset="-122"/>
              </a:rPr>
              <a:t>余</a:t>
            </a:r>
            <a:r>
              <a:rPr sz="1400" b="1" dirty="0" err="1">
                <a:solidFill>
                  <a:srgbClr val="ED6568"/>
                </a:solidFill>
                <a:latin typeface="微软雅黑" panose="020B0503020204020204" pitchFamily="34" charset="-122"/>
                <a:ea typeface="微软雅黑" panose="020B0503020204020204" pitchFamily="34" charset="-122"/>
                <a:cs typeface="微软雅黑" panose="020B0503020204020204" pitchFamily="34" charset="-122"/>
              </a:rPr>
              <a:t>所</a:t>
            </a:r>
            <a:r>
              <a:rPr sz="1400" dirty="0" err="1">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，开设家政服务与管理</a:t>
            </a:r>
            <a:r>
              <a:rPr lang="zh-CN" altLang="en-US" sz="1400"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相关</a:t>
            </a:r>
            <a:r>
              <a:rPr sz="1400"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专业的</a:t>
            </a:r>
            <a:r>
              <a:rPr sz="1400" b="1" dirty="0">
                <a:solidFill>
                  <a:srgbClr val="ED6568"/>
                </a:solidFill>
                <a:latin typeface="微软雅黑" panose="020B0503020204020204" pitchFamily="34" charset="-122"/>
                <a:ea typeface="微软雅黑" panose="020B0503020204020204" pitchFamily="34" charset="-122"/>
                <a:cs typeface="微软雅黑" panose="020B0503020204020204" pitchFamily="34" charset="-122"/>
              </a:rPr>
              <a:t>高</a:t>
            </a:r>
            <a:r>
              <a:rPr sz="1400" b="1" spc="-27" dirty="0">
                <a:solidFill>
                  <a:srgbClr val="ED6568"/>
                </a:solidFill>
                <a:latin typeface="微软雅黑" panose="020B0503020204020204" pitchFamily="34" charset="-122"/>
                <a:ea typeface="微软雅黑" panose="020B0503020204020204" pitchFamily="34" charset="-122"/>
                <a:cs typeface="微软雅黑" panose="020B0503020204020204" pitchFamily="34" charset="-122"/>
              </a:rPr>
              <a:t>职高专</a:t>
            </a:r>
            <a:r>
              <a:rPr lang="zh-CN" altLang="en-US" sz="1400" spc="-27"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不到</a:t>
            </a:r>
            <a:r>
              <a:rPr lang="en-US" altLang="zh-CN" sz="1400" b="1" spc="-27" dirty="0">
                <a:solidFill>
                  <a:srgbClr val="ED6568"/>
                </a:solidFill>
                <a:latin typeface="微软雅黑" panose="020B0503020204020204" pitchFamily="34" charset="-122"/>
                <a:ea typeface="微软雅黑" panose="020B0503020204020204" pitchFamily="34" charset="-122"/>
                <a:cs typeface="微软雅黑" panose="020B0503020204020204" pitchFamily="34" charset="-122"/>
              </a:rPr>
              <a:t>200</a:t>
            </a:r>
            <a:r>
              <a:rPr sz="1400" b="1" spc="-27" dirty="0">
                <a:solidFill>
                  <a:srgbClr val="ED6568"/>
                </a:solidFill>
                <a:latin typeface="微软雅黑" panose="020B0503020204020204" pitchFamily="34" charset="-122"/>
                <a:ea typeface="微软雅黑" panose="020B0503020204020204" pitchFamily="34" charset="-122"/>
                <a:cs typeface="微软雅黑" panose="020B0503020204020204" pitchFamily="34" charset="-122"/>
              </a:rPr>
              <a:t>所，家政服务</a:t>
            </a:r>
            <a:r>
              <a:rPr lang="zh-CN" altLang="en-US" sz="1400" b="1" spc="-27" dirty="0">
                <a:solidFill>
                  <a:srgbClr val="ED6568"/>
                </a:solidFill>
                <a:latin typeface="微软雅黑" panose="020B0503020204020204" pitchFamily="34" charset="-122"/>
                <a:ea typeface="微软雅黑" panose="020B0503020204020204" pitchFamily="34" charset="-122"/>
                <a:cs typeface="微软雅黑" panose="020B0503020204020204" pitchFamily="34" charset="-122"/>
              </a:rPr>
              <a:t>相关的人才培养</a:t>
            </a:r>
            <a:r>
              <a:rPr sz="1400" b="1" spc="-27" dirty="0" err="1">
                <a:solidFill>
                  <a:srgbClr val="ED6568"/>
                </a:solidFill>
                <a:latin typeface="微软雅黑" panose="020B0503020204020204" pitchFamily="34" charset="-122"/>
                <a:ea typeface="微软雅黑" panose="020B0503020204020204" pitchFamily="34" charset="-122"/>
                <a:cs typeface="微软雅黑" panose="020B0503020204020204" pitchFamily="34" charset="-122"/>
              </a:rPr>
              <a:t>与家政服务业发展不同步，不充分、不平衡</a:t>
            </a:r>
            <a:r>
              <a:rPr sz="1400" spc="-27" dirty="0" err="1">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a:t>
            </a:r>
            <a:r>
              <a:rPr sz="1400" spc="-13" dirty="0" err="1">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家</a:t>
            </a:r>
            <a:r>
              <a:rPr sz="1400" dirty="0" err="1">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政专业学科教</a:t>
            </a:r>
            <a:r>
              <a:rPr sz="1400" spc="-13" dirty="0" err="1">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育</a:t>
            </a:r>
            <a:r>
              <a:rPr lang="zh-CN" altLang="en-US" sz="1400" spc="-1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尚未</a:t>
            </a:r>
            <a:r>
              <a:rPr sz="1400"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形成规模化和体系化。</a:t>
            </a:r>
            <a:endParaRPr lang="en-US" altLang="en-US" sz="1400" dirty="0">
              <a:solidFill>
                <a:srgbClr val="3B4C6F"/>
              </a:solidFill>
              <a:latin typeface="微软雅黑" panose="020B0503020204020204" pitchFamily="34" charset="-122"/>
              <a:ea typeface="微软雅黑" panose="020B0503020204020204" pitchFamily="34" charset="-122"/>
            </a:endParaRPr>
          </a:p>
        </p:txBody>
      </p:sp>
      <p:sp>
        <p:nvSpPr>
          <p:cNvPr id="12" name="textbox 28"/>
          <p:cNvSpPr/>
          <p:nvPr/>
        </p:nvSpPr>
        <p:spPr>
          <a:xfrm>
            <a:off x="920398" y="1648627"/>
            <a:ext cx="2050625" cy="2762072"/>
          </a:xfrm>
          <a:prstGeom prst="rect">
            <a:avLst/>
          </a:prstGeom>
        </p:spPr>
        <p:txBody>
          <a:bodyPr vert="horz" wrap="square" lIns="0" tIns="0" rIns="0" bIns="0"/>
          <a:lstStyle/>
          <a:p>
            <a:pPr algn="just" eaLnBrk="0">
              <a:lnSpc>
                <a:spcPct val="130000"/>
              </a:lnSpc>
              <a:spcBef>
                <a:spcPts val="800"/>
              </a:spcBef>
            </a:pPr>
            <a:endParaRPr lang="en-US" altLang="en-US" sz="135" dirty="0">
              <a:latin typeface="微软雅黑" panose="020B0503020204020204" pitchFamily="34" charset="-122"/>
              <a:ea typeface="微软雅黑" panose="020B0503020204020204" pitchFamily="34" charset="-122"/>
            </a:endParaRPr>
          </a:p>
          <a:p>
            <a:pPr algn="just" eaLnBrk="0">
              <a:lnSpc>
                <a:spcPct val="130000"/>
              </a:lnSpc>
              <a:spcBef>
                <a:spcPts val="800"/>
              </a:spcBef>
            </a:pPr>
            <a:r>
              <a:rPr sz="2665" b="1" spc="-27" dirty="0">
                <a:ln w="3175" cap="flat" cmpd="sng">
                  <a:noFill/>
                  <a:prstDash val="solid"/>
                  <a:miter lim="0"/>
                </a:ln>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岗位需求明</a:t>
            </a:r>
            <a:r>
              <a:rPr sz="2665" b="1" dirty="0">
                <a:ln w="3175" cap="flat" cmpd="sng">
                  <a:noFill/>
                  <a:prstDash val="solid"/>
                  <a:miter lim="0"/>
                </a:ln>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确</a:t>
            </a:r>
            <a:endParaRPr lang="en-US" altLang="en-US" sz="2665" b="1" dirty="0">
              <a:solidFill>
                <a:srgbClr val="002060"/>
              </a:solidFill>
              <a:latin typeface="微软雅黑" panose="020B0503020204020204" pitchFamily="34" charset="-122"/>
              <a:ea typeface="微软雅黑" panose="020B0503020204020204" pitchFamily="34" charset="-122"/>
            </a:endParaRPr>
          </a:p>
          <a:p>
            <a:pPr algn="just" eaLnBrk="0">
              <a:lnSpc>
                <a:spcPct val="130000"/>
              </a:lnSpc>
              <a:spcBef>
                <a:spcPts val="800"/>
              </a:spcBef>
            </a:pPr>
            <a:r>
              <a:rPr lang="zh-CN" altLang="en-US" sz="1600" spc="-4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家政服务业的专业化、细分化，使得服务的范围越来越宽泛，</a:t>
            </a:r>
            <a:r>
              <a:rPr lang="zh-CN" altLang="en-US" sz="1600" b="1" spc="-40" dirty="0">
                <a:solidFill>
                  <a:srgbClr val="ED6568"/>
                </a:solidFill>
                <a:latin typeface="微软雅黑" panose="020B0503020204020204" pitchFamily="34" charset="-122"/>
                <a:ea typeface="微软雅黑" panose="020B0503020204020204" pitchFamily="34" charset="-122"/>
                <a:cs typeface="微软雅黑" panose="020B0503020204020204" pitchFamily="34" charset="-122"/>
              </a:rPr>
              <a:t>领域不断扩展，现在细分产业已有</a:t>
            </a:r>
            <a:r>
              <a:rPr lang="en-US" altLang="zh-CN" sz="1600" b="1" spc="-40" dirty="0">
                <a:solidFill>
                  <a:srgbClr val="ED6568"/>
                </a:solidFill>
                <a:latin typeface="微软雅黑" panose="020B0503020204020204" pitchFamily="34" charset="-122"/>
                <a:ea typeface="微软雅黑" panose="020B0503020204020204" pitchFamily="34" charset="-122"/>
                <a:cs typeface="微软雅黑" panose="020B0503020204020204" pitchFamily="34" charset="-122"/>
              </a:rPr>
              <a:t>20</a:t>
            </a:r>
            <a:r>
              <a:rPr lang="zh-CN" altLang="en-US" sz="1600" b="1" spc="-40" dirty="0">
                <a:solidFill>
                  <a:srgbClr val="ED6568"/>
                </a:solidFill>
                <a:latin typeface="微软雅黑" panose="020B0503020204020204" pitchFamily="34" charset="-122"/>
                <a:ea typeface="微软雅黑" panose="020B0503020204020204" pitchFamily="34" charset="-122"/>
                <a:cs typeface="微软雅黑" panose="020B0503020204020204" pitchFamily="34" charset="-122"/>
              </a:rPr>
              <a:t>个门类、</a:t>
            </a:r>
            <a:r>
              <a:rPr lang="en-US" altLang="zh-CN" sz="1600" b="1" spc="-40" dirty="0">
                <a:solidFill>
                  <a:srgbClr val="ED6568"/>
                </a:solidFill>
                <a:latin typeface="微软雅黑" panose="020B0503020204020204" pitchFamily="34" charset="-122"/>
                <a:ea typeface="微软雅黑" panose="020B0503020204020204" pitchFamily="34" charset="-122"/>
                <a:cs typeface="微软雅黑" panose="020B0503020204020204" pitchFamily="34" charset="-122"/>
              </a:rPr>
              <a:t>200</a:t>
            </a:r>
            <a:r>
              <a:rPr lang="zh-CN" altLang="en-US" sz="1600" b="1" spc="-40" dirty="0">
                <a:solidFill>
                  <a:srgbClr val="ED6568"/>
                </a:solidFill>
                <a:latin typeface="微软雅黑" panose="020B0503020204020204" pitchFamily="34" charset="-122"/>
                <a:ea typeface="微软雅黑" panose="020B0503020204020204" pitchFamily="34" charset="-122"/>
                <a:cs typeface="微软雅黑" panose="020B0503020204020204" pitchFamily="34" charset="-122"/>
              </a:rPr>
              <a:t>多种服务项目。</a:t>
            </a:r>
          </a:p>
        </p:txBody>
      </p:sp>
      <p:pic>
        <p:nvPicPr>
          <p:cNvPr id="13" name="图片 12"/>
          <p:cNvPicPr>
            <a:picLocks noChangeAspect="1"/>
          </p:cNvPicPr>
          <p:nvPr>
            <p:custDataLst>
              <p:tags r:id="rId1"/>
            </p:custDataLst>
          </p:nvPr>
        </p:nvPicPr>
        <p:blipFill>
          <a:blip r:embed="rId3"/>
          <a:stretch>
            <a:fillRect/>
          </a:stretch>
        </p:blipFill>
        <p:spPr>
          <a:xfrm>
            <a:off x="3307855" y="1384467"/>
            <a:ext cx="8039172" cy="341231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4" name="组合 93"/>
          <p:cNvGrpSpPr/>
          <p:nvPr/>
        </p:nvGrpSpPr>
        <p:grpSpPr>
          <a:xfrm>
            <a:off x="435533" y="356032"/>
            <a:ext cx="2690639" cy="635002"/>
            <a:chOff x="435533" y="309778"/>
            <a:chExt cx="2690639" cy="635002"/>
          </a:xfrm>
        </p:grpSpPr>
        <p:sp>
          <p:nvSpPr>
            <p:cNvPr id="95" name="TextBox 1"/>
            <p:cNvSpPr txBox="1"/>
            <p:nvPr/>
          </p:nvSpPr>
          <p:spPr>
            <a:xfrm>
              <a:off x="1300031" y="345480"/>
              <a:ext cx="1826141" cy="584775"/>
            </a:xfrm>
            <a:prstGeom prst="rect">
              <a:avLst/>
            </a:prstGeom>
            <a:noFill/>
          </p:spPr>
          <p:txBody>
            <a:bodyPr wrap="none" rtlCol="0">
              <a:spAutoFit/>
            </a:bodyPr>
            <a:lstStyle/>
            <a:p>
              <a:r>
                <a:rPr lang="zh-CN" altLang="en-US" sz="3200" b="1" dirty="0">
                  <a:solidFill>
                    <a:srgbClr val="3B4C6F"/>
                  </a:solidFill>
                  <a:latin typeface="Arial" panose="020B0604020202090204"/>
                  <a:ea typeface="微软雅黑" panose="020B0503020204020204" pitchFamily="34" charset="-122"/>
                  <a:sym typeface="Arial" panose="020B0604020202090204"/>
                </a:rPr>
                <a:t>建设核心</a:t>
              </a:r>
            </a:p>
          </p:txBody>
        </p:sp>
        <p:sp>
          <p:nvSpPr>
            <p:cNvPr id="96" name="椭圆 95"/>
            <p:cNvSpPr/>
            <p:nvPr/>
          </p:nvSpPr>
          <p:spPr>
            <a:xfrm>
              <a:off x="435533" y="309778"/>
              <a:ext cx="635002" cy="635002"/>
            </a:xfrm>
            <a:prstGeom prst="ellipse">
              <a:avLst/>
            </a:prstGeom>
            <a:solidFill>
              <a:srgbClr val="ED6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90204"/>
                <a:ea typeface="微软雅黑" panose="020B0503020204020204" pitchFamily="34" charset="-122"/>
                <a:sym typeface="Arial" panose="020B0604020202090204"/>
              </a:endParaRPr>
            </a:p>
          </p:txBody>
        </p:sp>
        <p:sp>
          <p:nvSpPr>
            <p:cNvPr id="99" name="椭圆 98"/>
            <p:cNvSpPr/>
            <p:nvPr/>
          </p:nvSpPr>
          <p:spPr>
            <a:xfrm>
              <a:off x="703129" y="309778"/>
              <a:ext cx="635002" cy="635002"/>
            </a:xfrm>
            <a:prstGeom prst="ellipse">
              <a:avLst/>
            </a:prstGeom>
            <a:solidFill>
              <a:srgbClr val="F9B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90204"/>
                <a:ea typeface="微软雅黑" panose="020B0503020204020204" pitchFamily="34" charset="-122"/>
                <a:sym typeface="Arial" panose="020B0604020202090204"/>
              </a:endParaRPr>
            </a:p>
          </p:txBody>
        </p:sp>
      </p:grpSp>
      <p:sp>
        <p:nvSpPr>
          <p:cNvPr id="7" name="textbox 22"/>
          <p:cNvSpPr/>
          <p:nvPr/>
        </p:nvSpPr>
        <p:spPr>
          <a:xfrm>
            <a:off x="2789382" y="445242"/>
            <a:ext cx="8802791" cy="327660"/>
          </a:xfrm>
          <a:prstGeom prst="rect">
            <a:avLst/>
          </a:prstGeom>
          <a:ln>
            <a:noFill/>
          </a:ln>
        </p:spPr>
        <p:txBody>
          <a:bodyPr vert="horz" wrap="square" lIns="0" tIns="0" rIns="0" bIns="0" anchor="ctr"/>
          <a:lstStyle/>
          <a:p>
            <a:pPr algn="r" rtl="0" eaLnBrk="0">
              <a:lnSpc>
                <a:spcPct val="88000"/>
              </a:lnSpc>
            </a:pPr>
            <a:r>
              <a:rPr lang="en-US" altLang="zh-CN" sz="1865" dirty="0">
                <a:solidFill>
                  <a:srgbClr val="3B4C6F"/>
                </a:solidFill>
                <a:latin typeface="微软雅黑" panose="020B0503020204020204" pitchFamily="34" charset="-122"/>
                <a:ea typeface="微软雅黑" panose="020B0503020204020204" pitchFamily="34" charset="-122"/>
              </a:rPr>
              <a:t>…………………………………………………………………………………………………………………</a:t>
            </a:r>
            <a:endParaRPr lang="zh-CN" altLang="en-US" sz="1865" dirty="0">
              <a:solidFill>
                <a:srgbClr val="3B4C6F"/>
              </a:solidFill>
              <a:latin typeface="微软雅黑" panose="020B0503020204020204" pitchFamily="34" charset="-122"/>
              <a:ea typeface="微软雅黑" panose="020B0503020204020204" pitchFamily="34" charset="-122"/>
            </a:endParaRPr>
          </a:p>
        </p:txBody>
      </p:sp>
      <p:sp>
        <p:nvSpPr>
          <p:cNvPr id="8" name="椭圆 7"/>
          <p:cNvSpPr/>
          <p:nvPr/>
        </p:nvSpPr>
        <p:spPr>
          <a:xfrm>
            <a:off x="11626300" y="613493"/>
            <a:ext cx="96000" cy="96000"/>
          </a:xfrm>
          <a:prstGeom prst="ellipse">
            <a:avLst/>
          </a:prstGeom>
          <a:noFill/>
          <a:ln w="19050">
            <a:solidFill>
              <a:srgbClr val="ED65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path"/>
          <p:cNvSpPr/>
          <p:nvPr/>
        </p:nvSpPr>
        <p:spPr>
          <a:xfrm>
            <a:off x="4038601" y="1659467"/>
            <a:ext cx="3802380" cy="3801533"/>
          </a:xfrm>
          <a:custGeom>
            <a:avLst/>
            <a:gdLst/>
            <a:ahLst/>
            <a:cxnLst/>
            <a:rect l="0" t="0" r="0" b="0"/>
            <a:pathLst>
              <a:path w="4491" h="4490">
                <a:moveTo>
                  <a:pt x="2199" y="4490"/>
                </a:moveTo>
                <a:cubicBezTo>
                  <a:pt x="1403" y="4474"/>
                  <a:pt x="709" y="4043"/>
                  <a:pt x="323" y="3405"/>
                </a:cubicBezTo>
                <a:lnTo>
                  <a:pt x="1101" y="2956"/>
                </a:lnTo>
                <a:cubicBezTo>
                  <a:pt x="1331" y="3325"/>
                  <a:pt x="1736" y="3575"/>
                  <a:pt x="2199" y="3590"/>
                </a:cubicBezTo>
                <a:lnTo>
                  <a:pt x="2199" y="4490"/>
                </a:lnTo>
              </a:path>
              <a:path w="4491" h="4490">
                <a:moveTo>
                  <a:pt x="4166" y="3405"/>
                </a:moveTo>
                <a:cubicBezTo>
                  <a:pt x="3779" y="4043"/>
                  <a:pt x="3085" y="4474"/>
                  <a:pt x="2288" y="4490"/>
                </a:cubicBezTo>
                <a:lnTo>
                  <a:pt x="2288" y="3590"/>
                </a:lnTo>
                <a:cubicBezTo>
                  <a:pt x="2753" y="3575"/>
                  <a:pt x="3157" y="3325"/>
                  <a:pt x="3387" y="2956"/>
                </a:cubicBezTo>
                <a:lnTo>
                  <a:pt x="4166" y="3405"/>
                </a:lnTo>
              </a:path>
              <a:path w="4491" h="4490">
                <a:moveTo>
                  <a:pt x="4212" y="1160"/>
                </a:moveTo>
                <a:cubicBezTo>
                  <a:pt x="4389" y="1481"/>
                  <a:pt x="4491" y="1850"/>
                  <a:pt x="4491" y="2243"/>
                </a:cubicBezTo>
                <a:cubicBezTo>
                  <a:pt x="4491" y="2637"/>
                  <a:pt x="4389" y="3006"/>
                  <a:pt x="4212" y="3327"/>
                </a:cubicBezTo>
                <a:lnTo>
                  <a:pt x="3433" y="2878"/>
                </a:lnTo>
                <a:cubicBezTo>
                  <a:pt x="3533" y="2689"/>
                  <a:pt x="3591" y="2473"/>
                  <a:pt x="3591" y="2243"/>
                </a:cubicBezTo>
                <a:cubicBezTo>
                  <a:pt x="3591" y="2014"/>
                  <a:pt x="3533" y="1798"/>
                  <a:pt x="3433" y="1609"/>
                </a:cubicBezTo>
                <a:lnTo>
                  <a:pt x="4212" y="1160"/>
                </a:lnTo>
              </a:path>
              <a:path w="4491" h="4490">
                <a:moveTo>
                  <a:pt x="1055" y="2878"/>
                </a:moveTo>
                <a:lnTo>
                  <a:pt x="277" y="3327"/>
                </a:lnTo>
                <a:cubicBezTo>
                  <a:pt x="101" y="3006"/>
                  <a:pt x="0" y="2637"/>
                  <a:pt x="0" y="2243"/>
                </a:cubicBezTo>
                <a:cubicBezTo>
                  <a:pt x="0" y="1850"/>
                  <a:pt x="101" y="1481"/>
                  <a:pt x="277" y="1160"/>
                </a:cubicBezTo>
                <a:lnTo>
                  <a:pt x="1055" y="1609"/>
                </a:lnTo>
                <a:cubicBezTo>
                  <a:pt x="953" y="1798"/>
                  <a:pt x="896" y="2014"/>
                  <a:pt x="896" y="2243"/>
                </a:cubicBezTo>
                <a:cubicBezTo>
                  <a:pt x="896" y="2473"/>
                  <a:pt x="953" y="2689"/>
                  <a:pt x="1055" y="2878"/>
                </a:cubicBezTo>
              </a:path>
              <a:path w="4491" h="4490">
                <a:moveTo>
                  <a:pt x="1101" y="1532"/>
                </a:moveTo>
                <a:lnTo>
                  <a:pt x="323" y="1083"/>
                </a:lnTo>
                <a:cubicBezTo>
                  <a:pt x="709" y="445"/>
                  <a:pt x="1403" y="15"/>
                  <a:pt x="2199" y="0"/>
                </a:cubicBezTo>
                <a:lnTo>
                  <a:pt x="2199" y="897"/>
                </a:lnTo>
                <a:cubicBezTo>
                  <a:pt x="1736" y="913"/>
                  <a:pt x="1331" y="1163"/>
                  <a:pt x="1101" y="1532"/>
                </a:cubicBezTo>
              </a:path>
              <a:path w="4491" h="4490">
                <a:moveTo>
                  <a:pt x="2288" y="0"/>
                </a:moveTo>
                <a:cubicBezTo>
                  <a:pt x="3085" y="15"/>
                  <a:pt x="3779" y="445"/>
                  <a:pt x="4166" y="1083"/>
                </a:cubicBezTo>
                <a:lnTo>
                  <a:pt x="3387" y="1532"/>
                </a:lnTo>
                <a:cubicBezTo>
                  <a:pt x="3157" y="1163"/>
                  <a:pt x="2753" y="913"/>
                  <a:pt x="2288" y="897"/>
                </a:cubicBezTo>
                <a:lnTo>
                  <a:pt x="2288" y="0"/>
                </a:lnTo>
              </a:path>
            </a:pathLst>
          </a:custGeom>
          <a:solidFill>
            <a:srgbClr val="3B4C6F">
              <a:alpha val="30000"/>
            </a:srgbClr>
          </a:solidFill>
          <a:ln cap="flat">
            <a:noFill/>
            <a:prstDash val="solid"/>
            <a:miter lim="0"/>
          </a:ln>
        </p:spPr>
        <p:txBody>
          <a:bodyPr rtlCol="0"/>
          <a:lstStyle/>
          <a:p>
            <a:pPr algn="ctr"/>
            <a:endParaRPr lang="zh-CN" altLang="en-US" sz="2400"/>
          </a:p>
        </p:txBody>
      </p:sp>
      <p:sp>
        <p:nvSpPr>
          <p:cNvPr id="3" name="path"/>
          <p:cNvSpPr/>
          <p:nvPr/>
        </p:nvSpPr>
        <p:spPr>
          <a:xfrm>
            <a:off x="4875108" y="2495127"/>
            <a:ext cx="2127673" cy="2128520"/>
          </a:xfrm>
          <a:custGeom>
            <a:avLst/>
            <a:gdLst/>
            <a:ahLst/>
            <a:cxnLst/>
            <a:rect l="0" t="0" r="0" b="0"/>
            <a:pathLst>
              <a:path w="2513" h="2513">
                <a:moveTo>
                  <a:pt x="0" y="1257"/>
                </a:moveTo>
                <a:cubicBezTo>
                  <a:pt x="0" y="562"/>
                  <a:pt x="562" y="0"/>
                  <a:pt x="1256" y="0"/>
                </a:cubicBezTo>
                <a:cubicBezTo>
                  <a:pt x="1950" y="0"/>
                  <a:pt x="2513" y="562"/>
                  <a:pt x="2513" y="1256"/>
                </a:cubicBezTo>
                <a:cubicBezTo>
                  <a:pt x="2513" y="1951"/>
                  <a:pt x="1950" y="2513"/>
                  <a:pt x="1256" y="2513"/>
                </a:cubicBezTo>
                <a:cubicBezTo>
                  <a:pt x="562" y="2513"/>
                  <a:pt x="0" y="1951"/>
                  <a:pt x="0" y="1257"/>
                </a:cubicBezTo>
              </a:path>
            </a:pathLst>
          </a:custGeom>
          <a:solidFill>
            <a:srgbClr val="3B4C6F"/>
          </a:solidFill>
          <a:ln cap="flat">
            <a:noFill/>
            <a:prstDash val="solid"/>
            <a:miter lim="0"/>
          </a:ln>
        </p:spPr>
        <p:txBody>
          <a:bodyPr rtlCol="0"/>
          <a:lstStyle/>
          <a:p>
            <a:pPr algn="ctr"/>
            <a:endParaRPr lang="zh-CN" altLang="en-US" sz="2400"/>
          </a:p>
        </p:txBody>
      </p:sp>
      <p:sp>
        <p:nvSpPr>
          <p:cNvPr id="4" name="textbox 57"/>
          <p:cNvSpPr/>
          <p:nvPr/>
        </p:nvSpPr>
        <p:spPr>
          <a:xfrm>
            <a:off x="8200813" y="4381286"/>
            <a:ext cx="2741507" cy="748453"/>
          </a:xfrm>
          <a:prstGeom prst="rect">
            <a:avLst/>
          </a:prstGeom>
          <a:ln>
            <a:noFill/>
          </a:ln>
        </p:spPr>
        <p:txBody>
          <a:bodyPr vert="horz" wrap="square" lIns="0" tIns="0" rIns="0" bIns="0"/>
          <a:lstStyle/>
          <a:p>
            <a:pPr rtl="0" eaLnBrk="0">
              <a:lnSpc>
                <a:spcPct val="84000"/>
              </a:lnSpc>
            </a:pPr>
            <a:endParaRPr lang="en-US" altLang="en-US" sz="135" b="1" dirty="0">
              <a:solidFill>
                <a:srgbClr val="3B4C6F"/>
              </a:solidFill>
              <a:latin typeface="微软雅黑" panose="020B0503020204020204" pitchFamily="34" charset="-122"/>
              <a:ea typeface="微软雅黑" panose="020B0503020204020204" pitchFamily="34" charset="-122"/>
            </a:endParaRPr>
          </a:p>
          <a:p>
            <a:pPr marL="17145" eaLnBrk="0">
              <a:lnSpc>
                <a:spcPct val="98000"/>
              </a:lnSpc>
            </a:pPr>
            <a:r>
              <a:rPr sz="2000" b="1" spc="133" dirty="0">
                <a:ln w="3175" cap="flat" cmpd="sng">
                  <a:noFill/>
                  <a:prstDash val="solid"/>
                  <a:miter lim="0"/>
                </a:ln>
                <a:solidFill>
                  <a:srgbClr val="ED6568"/>
                </a:solidFill>
                <a:latin typeface="微软雅黑" panose="020B0503020204020204" pitchFamily="34" charset="-122"/>
                <a:ea typeface="微软雅黑" panose="020B0503020204020204" pitchFamily="34" charset="-122"/>
                <a:cs typeface="微软雅黑" panose="020B0503020204020204" pitchFamily="34" charset="-122"/>
              </a:rPr>
              <a:t>推动</a:t>
            </a:r>
            <a:r>
              <a:rPr sz="2000" b="1" spc="107" dirty="0">
                <a:ln w="3175" cap="flat" cmpd="sng">
                  <a:noFill/>
                  <a:prstDash val="solid"/>
                  <a:miter lim="0"/>
                </a:ln>
                <a:solidFill>
                  <a:srgbClr val="ED6568"/>
                </a:solidFill>
                <a:latin typeface="微软雅黑" panose="020B0503020204020204" pitchFamily="34" charset="-122"/>
                <a:ea typeface="微软雅黑" panose="020B0503020204020204" pitchFamily="34" charset="-122"/>
                <a:cs typeface="微软雅黑" panose="020B0503020204020204" pitchFamily="34" charset="-122"/>
              </a:rPr>
              <a:t>性</a:t>
            </a:r>
            <a:endParaRPr lang="en-US" altLang="en-US" sz="2000" b="1" dirty="0">
              <a:solidFill>
                <a:srgbClr val="ED6568"/>
              </a:solidFill>
              <a:latin typeface="微软雅黑" panose="020B0503020204020204" pitchFamily="34" charset="-122"/>
              <a:ea typeface="微软雅黑" panose="020B0503020204020204" pitchFamily="34" charset="-122"/>
            </a:endParaRPr>
          </a:p>
          <a:p>
            <a:pPr marL="17145" eaLnBrk="0">
              <a:lnSpc>
                <a:spcPct val="91000"/>
              </a:lnSpc>
              <a:spcBef>
                <a:spcPts val="815"/>
              </a:spcBef>
            </a:pPr>
            <a:r>
              <a:rPr sz="1335" b="1" spc="-40"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 教学与产业</a:t>
            </a:r>
            <a:r>
              <a:rPr sz="1335" b="1" spc="-1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无</a:t>
            </a:r>
            <a:r>
              <a:rPr sz="1335" b="1"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缝衔接</a:t>
            </a:r>
            <a:r>
              <a:rPr lang="zh-CN" altLang="en-US" sz="1335" b="1"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a:t>
            </a:r>
            <a:r>
              <a:rPr sz="1335" b="1" spc="-40" dirty="0" err="1">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助力政府目标达成</a:t>
            </a:r>
            <a:r>
              <a:rPr lang="zh-CN" altLang="en-US" sz="1335" b="1" spc="-40"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a:t>
            </a:r>
            <a:r>
              <a:rPr sz="1335" b="1" spc="-40" dirty="0" err="1">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促进职业教</a:t>
            </a:r>
            <a:r>
              <a:rPr sz="1335" b="1" spc="-13" dirty="0" err="1">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育</a:t>
            </a:r>
            <a:r>
              <a:rPr sz="1335" b="1" dirty="0" err="1">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健康发展</a:t>
            </a:r>
            <a:endParaRPr lang="en-US" altLang="en-US" sz="1335" b="1" dirty="0">
              <a:solidFill>
                <a:srgbClr val="3B4C6F"/>
              </a:solidFill>
              <a:latin typeface="微软雅黑" panose="020B0503020204020204" pitchFamily="34" charset="-122"/>
              <a:ea typeface="微软雅黑" panose="020B0503020204020204" pitchFamily="34" charset="-122"/>
            </a:endParaRPr>
          </a:p>
        </p:txBody>
      </p:sp>
      <p:sp>
        <p:nvSpPr>
          <p:cNvPr id="5" name="textbox 58"/>
          <p:cNvSpPr/>
          <p:nvPr/>
        </p:nvSpPr>
        <p:spPr>
          <a:xfrm>
            <a:off x="8200813" y="3011594"/>
            <a:ext cx="3127587" cy="747607"/>
          </a:xfrm>
          <a:prstGeom prst="rect">
            <a:avLst/>
          </a:prstGeom>
          <a:ln>
            <a:noFill/>
          </a:ln>
        </p:spPr>
        <p:txBody>
          <a:bodyPr vert="horz" wrap="square" lIns="0" tIns="0" rIns="0" bIns="0"/>
          <a:lstStyle/>
          <a:p>
            <a:pPr rtl="0" eaLnBrk="0">
              <a:lnSpc>
                <a:spcPct val="87000"/>
              </a:lnSpc>
            </a:pPr>
            <a:endParaRPr lang="en-US" altLang="en-US" sz="135" b="1" dirty="0">
              <a:solidFill>
                <a:srgbClr val="3B4C6F"/>
              </a:solidFill>
              <a:latin typeface="微软雅黑" panose="020B0503020204020204" pitchFamily="34" charset="-122"/>
              <a:ea typeface="微软雅黑" panose="020B0503020204020204" pitchFamily="34" charset="-122"/>
            </a:endParaRPr>
          </a:p>
          <a:p>
            <a:pPr marL="18415" eaLnBrk="0">
              <a:lnSpc>
                <a:spcPct val="98000"/>
              </a:lnSpc>
            </a:pPr>
            <a:r>
              <a:rPr sz="2000" b="1" spc="133" dirty="0">
                <a:ln w="3175" cap="flat" cmpd="sng">
                  <a:noFill/>
                  <a:prstDash val="solid"/>
                  <a:miter lim="0"/>
                </a:ln>
                <a:solidFill>
                  <a:srgbClr val="ED6568"/>
                </a:solidFill>
                <a:latin typeface="微软雅黑" panose="020B0503020204020204" pitchFamily="34" charset="-122"/>
                <a:ea typeface="微软雅黑" panose="020B0503020204020204" pitchFamily="34" charset="-122"/>
                <a:cs typeface="微软雅黑" panose="020B0503020204020204" pitchFamily="34" charset="-122"/>
              </a:rPr>
              <a:t>多元</a:t>
            </a:r>
            <a:r>
              <a:rPr sz="2000" b="1" spc="93" dirty="0">
                <a:ln w="3175" cap="flat" cmpd="sng">
                  <a:noFill/>
                  <a:prstDash val="solid"/>
                  <a:miter lim="0"/>
                </a:ln>
                <a:solidFill>
                  <a:srgbClr val="ED6568"/>
                </a:solidFill>
                <a:latin typeface="微软雅黑" panose="020B0503020204020204" pitchFamily="34" charset="-122"/>
                <a:ea typeface="微软雅黑" panose="020B0503020204020204" pitchFamily="34" charset="-122"/>
                <a:cs typeface="微软雅黑" panose="020B0503020204020204" pitchFamily="34" charset="-122"/>
              </a:rPr>
              <a:t>性</a:t>
            </a:r>
            <a:endParaRPr lang="en-US" altLang="en-US" sz="2000" b="1" dirty="0">
              <a:solidFill>
                <a:srgbClr val="ED6568"/>
              </a:solidFill>
              <a:latin typeface="微软雅黑" panose="020B0503020204020204" pitchFamily="34" charset="-122"/>
              <a:ea typeface="微软雅黑" panose="020B0503020204020204" pitchFamily="34" charset="-122"/>
            </a:endParaRPr>
          </a:p>
          <a:p>
            <a:pPr marL="22860" indent="-5715" eaLnBrk="0">
              <a:lnSpc>
                <a:spcPct val="151000"/>
              </a:lnSpc>
              <a:spcBef>
                <a:spcPts val="20"/>
              </a:spcBef>
            </a:pPr>
            <a:r>
              <a:rPr sz="1335" b="1"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 看得见、进得去、能操作、可再现”  </a:t>
            </a:r>
            <a:r>
              <a:rPr sz="1335" b="1" spc="-40" dirty="0" err="1">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吸纳各方资源</a:t>
            </a:r>
            <a:r>
              <a:rPr lang="zh-CN" altLang="en-US" sz="1335" b="1" spc="-40"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a:t>
            </a:r>
            <a:r>
              <a:rPr sz="1335" b="1" spc="-40"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335" b="1" spc="-40"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共建共创</a:t>
            </a:r>
          </a:p>
        </p:txBody>
      </p:sp>
      <p:sp>
        <p:nvSpPr>
          <p:cNvPr id="6" name="textbox 59"/>
          <p:cNvSpPr/>
          <p:nvPr/>
        </p:nvSpPr>
        <p:spPr>
          <a:xfrm>
            <a:off x="8200813" y="1559561"/>
            <a:ext cx="2741507" cy="747607"/>
          </a:xfrm>
          <a:prstGeom prst="rect">
            <a:avLst/>
          </a:prstGeom>
          <a:ln>
            <a:noFill/>
          </a:ln>
        </p:spPr>
        <p:txBody>
          <a:bodyPr vert="horz" wrap="square" lIns="0" tIns="0" rIns="0" bIns="0"/>
          <a:lstStyle/>
          <a:p>
            <a:pPr marL="17780" eaLnBrk="0">
              <a:lnSpc>
                <a:spcPct val="97000"/>
              </a:lnSpc>
            </a:pPr>
            <a:r>
              <a:rPr sz="2000" b="1" spc="133" dirty="0" err="1">
                <a:ln w="3175" cap="flat" cmpd="sng">
                  <a:noFill/>
                  <a:prstDash val="solid"/>
                  <a:miter lim="0"/>
                </a:ln>
                <a:solidFill>
                  <a:srgbClr val="ED6568"/>
                </a:solidFill>
                <a:latin typeface="微软雅黑" panose="020B0503020204020204" pitchFamily="34" charset="-122"/>
                <a:ea typeface="微软雅黑" panose="020B0503020204020204" pitchFamily="34" charset="-122"/>
                <a:cs typeface="微软雅黑" panose="020B0503020204020204" pitchFamily="34" charset="-122"/>
              </a:rPr>
              <a:t>科技</a:t>
            </a:r>
            <a:r>
              <a:rPr sz="2000" b="1" spc="107" dirty="0" err="1">
                <a:ln w="3175" cap="flat" cmpd="sng">
                  <a:noFill/>
                  <a:prstDash val="solid"/>
                  <a:miter lim="0"/>
                </a:ln>
                <a:solidFill>
                  <a:srgbClr val="ED6568"/>
                </a:solidFill>
                <a:latin typeface="微软雅黑" panose="020B0503020204020204" pitchFamily="34" charset="-122"/>
                <a:ea typeface="微软雅黑" panose="020B0503020204020204" pitchFamily="34" charset="-122"/>
                <a:cs typeface="微软雅黑" panose="020B0503020204020204" pitchFamily="34" charset="-122"/>
              </a:rPr>
              <a:t>性</a:t>
            </a:r>
            <a:endParaRPr lang="en-US" altLang="en-US" sz="2000" b="1" dirty="0">
              <a:solidFill>
                <a:srgbClr val="ED6568"/>
              </a:solidFill>
              <a:latin typeface="微软雅黑" panose="020B0503020204020204" pitchFamily="34" charset="-122"/>
              <a:ea typeface="微软雅黑" panose="020B0503020204020204" pitchFamily="34" charset="-122"/>
            </a:endParaRPr>
          </a:p>
          <a:p>
            <a:pPr marL="17145" eaLnBrk="0">
              <a:lnSpc>
                <a:spcPct val="92000"/>
              </a:lnSpc>
              <a:spcBef>
                <a:spcPts val="805"/>
              </a:spcBef>
            </a:pPr>
            <a:r>
              <a:rPr sz="1335" b="1" spc="-67"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绿色环保，  避免</a:t>
            </a:r>
            <a:r>
              <a:rPr sz="1335" b="1" spc="-5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高</a:t>
            </a:r>
            <a:r>
              <a:rPr sz="1335" b="1"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成本</a:t>
            </a:r>
            <a:endParaRPr lang="en-US" altLang="en-US" sz="1335" b="1" dirty="0">
              <a:solidFill>
                <a:srgbClr val="3B4C6F"/>
              </a:solidFill>
              <a:latin typeface="微软雅黑" panose="020B0503020204020204" pitchFamily="34" charset="-122"/>
              <a:ea typeface="微软雅黑" panose="020B0503020204020204" pitchFamily="34" charset="-122"/>
            </a:endParaRPr>
          </a:p>
          <a:p>
            <a:pPr rtl="0" eaLnBrk="0">
              <a:lnSpc>
                <a:spcPct val="118000"/>
              </a:lnSpc>
            </a:pPr>
            <a:r>
              <a:rPr sz="1335" b="1" spc="-13"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结</a:t>
            </a:r>
            <a:r>
              <a:rPr sz="1335" b="1"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合虚拟现实技术、减少不可逆消耗</a:t>
            </a:r>
            <a:endParaRPr lang="en-US" altLang="en-US" sz="1335" b="1" dirty="0">
              <a:solidFill>
                <a:srgbClr val="3B4C6F"/>
              </a:solidFill>
              <a:latin typeface="微软雅黑" panose="020B0503020204020204" pitchFamily="34" charset="-122"/>
              <a:ea typeface="微软雅黑" panose="020B0503020204020204" pitchFamily="34" charset="-122"/>
            </a:endParaRPr>
          </a:p>
        </p:txBody>
      </p:sp>
      <p:sp>
        <p:nvSpPr>
          <p:cNvPr id="10" name="textbox 60"/>
          <p:cNvSpPr/>
          <p:nvPr/>
        </p:nvSpPr>
        <p:spPr>
          <a:xfrm>
            <a:off x="3671993" y="5845173"/>
            <a:ext cx="4528820" cy="366607"/>
          </a:xfrm>
          <a:prstGeom prst="rect">
            <a:avLst/>
          </a:prstGeom>
          <a:ln>
            <a:noFill/>
          </a:ln>
        </p:spPr>
        <p:txBody>
          <a:bodyPr vert="horz" wrap="square" lIns="0" tIns="0" rIns="0" bIns="0"/>
          <a:lstStyle/>
          <a:p>
            <a:pPr algn="l" rtl="0" eaLnBrk="0">
              <a:lnSpc>
                <a:spcPct val="87000"/>
              </a:lnSpc>
            </a:pPr>
            <a:endParaRPr lang="en-US" altLang="en-US" sz="135" b="1" dirty="0">
              <a:solidFill>
                <a:srgbClr val="3B4C6F"/>
              </a:solidFill>
              <a:latin typeface="微软雅黑" panose="020B0503020204020204" pitchFamily="34" charset="-122"/>
              <a:ea typeface="微软雅黑" panose="020B0503020204020204" pitchFamily="34" charset="-122"/>
            </a:endParaRPr>
          </a:p>
          <a:p>
            <a:pPr marL="17145" algn="ctr" eaLnBrk="0">
              <a:lnSpc>
                <a:spcPct val="96000"/>
              </a:lnSpc>
            </a:pPr>
            <a:r>
              <a:rPr sz="2265" b="1" spc="-173" dirty="0" err="1">
                <a:ln w="3175" cap="flat" cmpd="sng">
                  <a:noFill/>
                  <a:prstDash val="solid"/>
                  <a:miter lim="0"/>
                </a:ln>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高效</a:t>
            </a:r>
            <a:r>
              <a:rPr lang="zh-CN" altLang="en-US" sz="2265" b="1" spc="-173" dirty="0">
                <a:ln w="3175" cap="flat" cmpd="sng">
                  <a:noFill/>
                  <a:prstDash val="solid"/>
                  <a:miter lim="0"/>
                </a:ln>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a:t>
            </a:r>
            <a:r>
              <a:rPr sz="2265" b="1" spc="-173" dirty="0" err="1">
                <a:ln w="3175" cap="flat" cmpd="sng">
                  <a:noFill/>
                  <a:prstDash val="solid"/>
                  <a:miter lim="0"/>
                </a:ln>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科学</a:t>
            </a:r>
            <a:r>
              <a:rPr lang="zh-CN" altLang="en-US" sz="2265" b="1" spc="-173" dirty="0">
                <a:ln w="3175" cap="flat" cmpd="sng">
                  <a:noFill/>
                  <a:prstDash val="solid"/>
                  <a:miter lim="0"/>
                </a:ln>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a:t>
            </a:r>
            <a:r>
              <a:rPr sz="2265" b="1" spc="-173" dirty="0" err="1">
                <a:ln w="3175" cap="flat" cmpd="sng">
                  <a:noFill/>
                  <a:prstDash val="solid"/>
                  <a:miter lim="0"/>
                </a:ln>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切实</a:t>
            </a:r>
            <a:r>
              <a:rPr lang="zh-CN" altLang="en-US" sz="2265" b="1" spc="-173" dirty="0">
                <a:ln w="3175" cap="flat" cmpd="sng">
                  <a:noFill/>
                  <a:prstDash val="solid"/>
                  <a:miter lim="0"/>
                </a:ln>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a:t>
            </a:r>
            <a:r>
              <a:rPr sz="2265" b="1" spc="-173" dirty="0" err="1">
                <a:ln w="3175" cap="flat" cmpd="sng">
                  <a:noFill/>
                  <a:prstDash val="solid"/>
                  <a:miter lim="0"/>
                </a:ln>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开放</a:t>
            </a:r>
            <a:r>
              <a:rPr lang="zh-CN" altLang="en-US" sz="2265" b="1" spc="-173" dirty="0">
                <a:ln w="3175" cap="flat" cmpd="sng">
                  <a:noFill/>
                  <a:prstDash val="solid"/>
                  <a:miter lim="0"/>
                </a:ln>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a:t>
            </a:r>
            <a:r>
              <a:rPr sz="2265" b="1" spc="-93" dirty="0" err="1">
                <a:ln w="3175" cap="flat" cmpd="sng">
                  <a:noFill/>
                  <a:prstDash val="solid"/>
                  <a:miter lim="0"/>
                </a:ln>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共</a:t>
            </a:r>
            <a:r>
              <a:rPr sz="2265" b="1" dirty="0" err="1">
                <a:ln w="3175" cap="flat" cmpd="sng">
                  <a:noFill/>
                  <a:prstDash val="solid"/>
                  <a:miter lim="0"/>
                </a:ln>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赢</a:t>
            </a:r>
            <a:endParaRPr lang="en-US" altLang="en-US" sz="2265" b="1" dirty="0">
              <a:solidFill>
                <a:srgbClr val="3B4C6F"/>
              </a:solidFill>
              <a:latin typeface="微软雅黑" panose="020B0503020204020204" pitchFamily="34" charset="-122"/>
              <a:ea typeface="微软雅黑" panose="020B0503020204020204" pitchFamily="34" charset="-122"/>
            </a:endParaRPr>
          </a:p>
        </p:txBody>
      </p:sp>
      <p:sp>
        <p:nvSpPr>
          <p:cNvPr id="14" name="textbox 61"/>
          <p:cNvSpPr/>
          <p:nvPr/>
        </p:nvSpPr>
        <p:spPr>
          <a:xfrm>
            <a:off x="1457537" y="4381286"/>
            <a:ext cx="2265680" cy="747607"/>
          </a:xfrm>
          <a:prstGeom prst="rect">
            <a:avLst/>
          </a:prstGeom>
          <a:ln>
            <a:noFill/>
          </a:ln>
        </p:spPr>
        <p:txBody>
          <a:bodyPr vert="horz" wrap="square" lIns="0" tIns="0" rIns="0" bIns="0"/>
          <a:lstStyle/>
          <a:p>
            <a:pPr algn="r" rtl="0" eaLnBrk="0">
              <a:lnSpc>
                <a:spcPct val="85000"/>
              </a:lnSpc>
            </a:pPr>
            <a:endParaRPr lang="en-US" altLang="en-US" sz="135" b="1" dirty="0">
              <a:solidFill>
                <a:srgbClr val="3B4C6F"/>
              </a:solidFill>
              <a:latin typeface="微软雅黑" panose="020B0503020204020204" pitchFamily="34" charset="-122"/>
              <a:ea typeface="微软雅黑" panose="020B0503020204020204" pitchFamily="34" charset="-122"/>
            </a:endParaRPr>
          </a:p>
          <a:p>
            <a:pPr algn="r" rtl="0" eaLnBrk="0">
              <a:lnSpc>
                <a:spcPct val="98000"/>
              </a:lnSpc>
            </a:pPr>
            <a:r>
              <a:rPr sz="2000" b="1" spc="133" dirty="0">
                <a:ln w="3175" cap="flat" cmpd="sng">
                  <a:noFill/>
                  <a:prstDash val="solid"/>
                  <a:miter lim="0"/>
                </a:ln>
                <a:solidFill>
                  <a:srgbClr val="ED6568"/>
                </a:solidFill>
                <a:latin typeface="微软雅黑" panose="020B0503020204020204" pitchFamily="34" charset="-122"/>
                <a:ea typeface="微软雅黑" panose="020B0503020204020204" pitchFamily="34" charset="-122"/>
                <a:cs typeface="微软雅黑" panose="020B0503020204020204" pitchFamily="34" charset="-122"/>
              </a:rPr>
              <a:t>持续</a:t>
            </a:r>
            <a:r>
              <a:rPr sz="2000" b="1" spc="93" dirty="0">
                <a:ln w="3175" cap="flat" cmpd="sng">
                  <a:noFill/>
                  <a:prstDash val="solid"/>
                  <a:miter lim="0"/>
                </a:ln>
                <a:solidFill>
                  <a:srgbClr val="ED6568"/>
                </a:solidFill>
                <a:latin typeface="微软雅黑" panose="020B0503020204020204" pitchFamily="34" charset="-122"/>
                <a:ea typeface="微软雅黑" panose="020B0503020204020204" pitchFamily="34" charset="-122"/>
                <a:cs typeface="微软雅黑" panose="020B0503020204020204" pitchFamily="34" charset="-122"/>
              </a:rPr>
              <a:t>性</a:t>
            </a:r>
            <a:endParaRPr lang="en-US" altLang="en-US" sz="2000" b="1" dirty="0">
              <a:solidFill>
                <a:srgbClr val="ED6568"/>
              </a:solidFill>
              <a:latin typeface="微软雅黑" panose="020B0503020204020204" pitchFamily="34" charset="-122"/>
              <a:ea typeface="微软雅黑" panose="020B0503020204020204" pitchFamily="34" charset="-122"/>
            </a:endParaRPr>
          </a:p>
          <a:p>
            <a:pPr marL="17145" algn="r" eaLnBrk="0">
              <a:lnSpc>
                <a:spcPct val="151000"/>
              </a:lnSpc>
              <a:spcBef>
                <a:spcPts val="25"/>
              </a:spcBef>
            </a:pPr>
            <a:r>
              <a:rPr sz="1335" b="1" spc="-13" dirty="0" err="1">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构</a:t>
            </a:r>
            <a:r>
              <a:rPr sz="1335" b="1" dirty="0" err="1">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建共赢体系</a:t>
            </a:r>
            <a:endParaRPr lang="en-US" sz="1335" b="1"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endParaRPr>
          </a:p>
          <a:p>
            <a:pPr marL="17145" algn="r" eaLnBrk="0">
              <a:lnSpc>
                <a:spcPct val="151000"/>
              </a:lnSpc>
              <a:spcBef>
                <a:spcPts val="25"/>
              </a:spcBef>
            </a:pPr>
            <a:r>
              <a:rPr sz="1335" b="1" spc="-13" dirty="0" err="1">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建</a:t>
            </a:r>
            <a:r>
              <a:rPr sz="1335" b="1" dirty="0" err="1">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立长效</a:t>
            </a:r>
            <a:r>
              <a:rPr lang="zh-CN" altLang="en-US" sz="1335" b="1"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机制</a:t>
            </a:r>
          </a:p>
        </p:txBody>
      </p:sp>
      <p:sp>
        <p:nvSpPr>
          <p:cNvPr id="15" name="textbox 62"/>
          <p:cNvSpPr/>
          <p:nvPr/>
        </p:nvSpPr>
        <p:spPr>
          <a:xfrm>
            <a:off x="1958764" y="2945553"/>
            <a:ext cx="1764453" cy="750147"/>
          </a:xfrm>
          <a:prstGeom prst="rect">
            <a:avLst/>
          </a:prstGeom>
          <a:ln>
            <a:noFill/>
          </a:ln>
        </p:spPr>
        <p:txBody>
          <a:bodyPr vert="horz" wrap="square" lIns="0" tIns="0" rIns="0" bIns="0"/>
          <a:lstStyle/>
          <a:p>
            <a:pPr algn="r" rtl="0" eaLnBrk="0">
              <a:lnSpc>
                <a:spcPct val="82000"/>
              </a:lnSpc>
            </a:pPr>
            <a:endParaRPr lang="en-US" altLang="en-US" sz="135" b="1" dirty="0">
              <a:solidFill>
                <a:srgbClr val="3B4C6F"/>
              </a:solidFill>
              <a:latin typeface="微软雅黑" panose="020B0503020204020204" pitchFamily="34" charset="-122"/>
              <a:ea typeface="微软雅黑" panose="020B0503020204020204" pitchFamily="34" charset="-122"/>
            </a:endParaRPr>
          </a:p>
          <a:p>
            <a:pPr marL="626745" algn="r" eaLnBrk="0">
              <a:lnSpc>
                <a:spcPct val="98000"/>
              </a:lnSpc>
            </a:pPr>
            <a:r>
              <a:rPr sz="2000" b="1" spc="133" dirty="0">
                <a:ln w="3175" cap="flat" cmpd="sng">
                  <a:noFill/>
                  <a:prstDash val="solid"/>
                  <a:miter lim="0"/>
                </a:ln>
                <a:solidFill>
                  <a:srgbClr val="ED6568"/>
                </a:solidFill>
                <a:latin typeface="微软雅黑" panose="020B0503020204020204" pitchFamily="34" charset="-122"/>
                <a:ea typeface="微软雅黑" panose="020B0503020204020204" pitchFamily="34" charset="-122"/>
                <a:cs typeface="微软雅黑" panose="020B0503020204020204" pitchFamily="34" charset="-122"/>
              </a:rPr>
              <a:t>效益</a:t>
            </a:r>
            <a:r>
              <a:rPr sz="2000" b="1" spc="107" dirty="0">
                <a:ln w="3175" cap="flat" cmpd="sng">
                  <a:noFill/>
                  <a:prstDash val="solid"/>
                  <a:miter lim="0"/>
                </a:ln>
                <a:solidFill>
                  <a:srgbClr val="ED6568"/>
                </a:solidFill>
                <a:latin typeface="微软雅黑" panose="020B0503020204020204" pitchFamily="34" charset="-122"/>
                <a:ea typeface="微软雅黑" panose="020B0503020204020204" pitchFamily="34" charset="-122"/>
                <a:cs typeface="微软雅黑" panose="020B0503020204020204" pitchFamily="34" charset="-122"/>
              </a:rPr>
              <a:t>性</a:t>
            </a:r>
            <a:endParaRPr lang="en-US" altLang="en-US" sz="2000" b="1" dirty="0">
              <a:solidFill>
                <a:srgbClr val="ED6568"/>
              </a:solidFill>
              <a:latin typeface="微软雅黑" panose="020B0503020204020204" pitchFamily="34" charset="-122"/>
              <a:ea typeface="微软雅黑" panose="020B0503020204020204" pitchFamily="34" charset="-122"/>
            </a:endParaRPr>
          </a:p>
          <a:p>
            <a:pPr marL="17145" indent="635" algn="r" eaLnBrk="0">
              <a:lnSpc>
                <a:spcPct val="151000"/>
              </a:lnSpc>
              <a:spcBef>
                <a:spcPts val="45"/>
              </a:spcBef>
            </a:pPr>
            <a:r>
              <a:rPr sz="1335" b="1" spc="-13" dirty="0" err="1">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实</a:t>
            </a:r>
            <a:r>
              <a:rPr sz="1335" b="1" dirty="0" err="1">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习运用、创业孵化</a:t>
            </a:r>
            <a:r>
              <a:rPr sz="1335" b="1"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sz="1335" b="1"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endParaRPr>
          </a:p>
          <a:p>
            <a:pPr marL="17145" indent="635" algn="r" eaLnBrk="0">
              <a:lnSpc>
                <a:spcPct val="151000"/>
              </a:lnSpc>
              <a:spcBef>
                <a:spcPts val="45"/>
              </a:spcBef>
            </a:pPr>
            <a:r>
              <a:rPr sz="1335" b="1" spc="-13" dirty="0" err="1">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教</a:t>
            </a:r>
            <a:r>
              <a:rPr sz="1335" b="1" dirty="0" err="1">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学创新、产业科研</a:t>
            </a:r>
            <a:endParaRPr lang="en-US" altLang="en-US" sz="1335" b="1" dirty="0">
              <a:solidFill>
                <a:srgbClr val="3B4C6F"/>
              </a:solidFill>
              <a:latin typeface="微软雅黑" panose="020B0503020204020204" pitchFamily="34" charset="-122"/>
              <a:ea typeface="微软雅黑" panose="020B0503020204020204" pitchFamily="34" charset="-122"/>
            </a:endParaRPr>
          </a:p>
        </p:txBody>
      </p:sp>
      <p:sp>
        <p:nvSpPr>
          <p:cNvPr id="16" name="textbox 63"/>
          <p:cNvSpPr/>
          <p:nvPr/>
        </p:nvSpPr>
        <p:spPr>
          <a:xfrm>
            <a:off x="1959611" y="1557020"/>
            <a:ext cx="1763607" cy="745067"/>
          </a:xfrm>
          <a:prstGeom prst="rect">
            <a:avLst/>
          </a:prstGeom>
          <a:ln>
            <a:noFill/>
          </a:ln>
        </p:spPr>
        <p:txBody>
          <a:bodyPr vert="horz" wrap="square" lIns="0" tIns="0" rIns="0" bIns="0"/>
          <a:lstStyle/>
          <a:p>
            <a:pPr algn="r" rtl="0" eaLnBrk="0">
              <a:lnSpc>
                <a:spcPct val="85000"/>
              </a:lnSpc>
            </a:pPr>
            <a:endParaRPr lang="en-US" altLang="en-US" sz="135" b="1" dirty="0">
              <a:solidFill>
                <a:srgbClr val="3B4C6F"/>
              </a:solidFill>
              <a:latin typeface="微软雅黑" panose="020B0503020204020204" pitchFamily="34" charset="-122"/>
              <a:ea typeface="微软雅黑" panose="020B0503020204020204" pitchFamily="34" charset="-122"/>
            </a:endParaRPr>
          </a:p>
          <a:p>
            <a:pPr marL="629920" algn="r" eaLnBrk="0">
              <a:lnSpc>
                <a:spcPct val="98000"/>
              </a:lnSpc>
            </a:pPr>
            <a:r>
              <a:rPr sz="2000" b="1" spc="120" dirty="0">
                <a:ln w="3175" cap="flat" cmpd="sng">
                  <a:noFill/>
                  <a:prstDash val="solid"/>
                  <a:miter lim="0"/>
                </a:ln>
                <a:solidFill>
                  <a:srgbClr val="ED6568"/>
                </a:solidFill>
                <a:latin typeface="微软雅黑" panose="020B0503020204020204" pitchFamily="34" charset="-122"/>
                <a:ea typeface="微软雅黑" panose="020B0503020204020204" pitchFamily="34" charset="-122"/>
                <a:cs typeface="微软雅黑" panose="020B0503020204020204" pitchFamily="34" charset="-122"/>
              </a:rPr>
              <a:t>实用</a:t>
            </a:r>
            <a:r>
              <a:rPr sz="2000" b="1" spc="107" dirty="0">
                <a:ln w="3175" cap="flat" cmpd="sng">
                  <a:noFill/>
                  <a:prstDash val="solid"/>
                  <a:miter lim="0"/>
                </a:ln>
                <a:solidFill>
                  <a:srgbClr val="ED6568"/>
                </a:solidFill>
                <a:latin typeface="微软雅黑" panose="020B0503020204020204" pitchFamily="34" charset="-122"/>
                <a:ea typeface="微软雅黑" panose="020B0503020204020204" pitchFamily="34" charset="-122"/>
                <a:cs typeface="微软雅黑" panose="020B0503020204020204" pitchFamily="34" charset="-122"/>
              </a:rPr>
              <a:t>性</a:t>
            </a:r>
            <a:endParaRPr lang="en-US" altLang="en-US" sz="2000" b="1" dirty="0">
              <a:solidFill>
                <a:srgbClr val="ED6568"/>
              </a:solidFill>
              <a:latin typeface="微软雅黑" panose="020B0503020204020204" pitchFamily="34" charset="-122"/>
              <a:ea typeface="微软雅黑" panose="020B0503020204020204" pitchFamily="34" charset="-122"/>
            </a:endParaRPr>
          </a:p>
          <a:p>
            <a:pPr marL="17780" indent="-635" algn="r" eaLnBrk="0">
              <a:lnSpc>
                <a:spcPct val="151000"/>
              </a:lnSpc>
              <a:spcBef>
                <a:spcPts val="40"/>
              </a:spcBef>
            </a:pPr>
            <a:r>
              <a:rPr sz="1335" b="1" spc="-13" dirty="0" err="1">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布</a:t>
            </a:r>
            <a:r>
              <a:rPr sz="1335" b="1" dirty="0" err="1">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局合理、规模适当</a:t>
            </a:r>
            <a:r>
              <a:rPr sz="1335" b="1"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sz="1335" b="1"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endParaRPr>
          </a:p>
          <a:p>
            <a:pPr marL="17780" indent="-635" algn="r" eaLnBrk="0">
              <a:lnSpc>
                <a:spcPct val="151000"/>
              </a:lnSpc>
              <a:spcBef>
                <a:spcPts val="40"/>
              </a:spcBef>
            </a:pPr>
            <a:r>
              <a:rPr sz="1335" b="1" spc="-13" dirty="0" err="1">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学生</a:t>
            </a:r>
            <a:r>
              <a:rPr sz="1335" b="1" dirty="0" err="1">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便捷、建有所</a:t>
            </a:r>
            <a:r>
              <a:rPr lang="zh-CN" altLang="en-US" sz="1335" b="1" dirty="0">
                <a:solidFill>
                  <a:srgbClr val="3B4C6F"/>
                </a:solidFill>
                <a:latin typeface="微软雅黑" panose="020B0503020204020204" pitchFamily="34" charset="-122"/>
                <a:ea typeface="微软雅黑" panose="020B0503020204020204" pitchFamily="34" charset="-122"/>
                <a:cs typeface="微软雅黑" panose="020B0503020204020204" pitchFamily="34" charset="-122"/>
              </a:rPr>
              <a:t>用</a:t>
            </a:r>
          </a:p>
        </p:txBody>
      </p:sp>
      <p:sp>
        <p:nvSpPr>
          <p:cNvPr id="17" name="textbox 56"/>
          <p:cNvSpPr/>
          <p:nvPr/>
        </p:nvSpPr>
        <p:spPr>
          <a:xfrm>
            <a:off x="5089119" y="2931203"/>
            <a:ext cx="1699647" cy="1299313"/>
          </a:xfrm>
          <a:prstGeom prst="rect">
            <a:avLst/>
          </a:prstGeom>
          <a:ln>
            <a:noFill/>
          </a:ln>
        </p:spPr>
        <p:txBody>
          <a:bodyPr vert="horz" wrap="square" lIns="0" tIns="0" rIns="0" bIns="0"/>
          <a:lstStyle/>
          <a:p>
            <a:pPr algn="ctr" rtl="0" eaLnBrk="0">
              <a:lnSpc>
                <a:spcPct val="85000"/>
              </a:lnSpc>
            </a:pPr>
            <a:r>
              <a:rPr sz="5400" b="1" spc="40" baseline="-10000" dirty="0" err="1">
                <a:ln w="3175" cap="flat" cmpd="sng">
                  <a:noFill/>
                  <a:prstDash val="solid"/>
                  <a:miter lim="0"/>
                </a:ln>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六大</a:t>
            </a:r>
            <a:endParaRPr lang="en-US" sz="5400" b="1" spc="40" baseline="-10000" dirty="0">
              <a:ln w="3175" cap="flat" cmpd="sng">
                <a:noFill/>
                <a:prstDash val="solid"/>
                <a:miter lim="0"/>
              </a:ln>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rtl="0" eaLnBrk="0">
              <a:lnSpc>
                <a:spcPct val="85000"/>
              </a:lnSpc>
            </a:pPr>
            <a:r>
              <a:rPr sz="5400" b="1" spc="40" baseline="-10000" dirty="0" err="1">
                <a:ln w="3175" cap="flat" cmpd="sng">
                  <a:noFill/>
                  <a:prstDash val="solid"/>
                  <a:miter lim="0"/>
                </a:ln>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核心</a:t>
            </a:r>
            <a:endParaRPr lang="en-US" altLang="en-US" sz="2400" b="1" dirty="0">
              <a:solidFill>
                <a:schemeClr val="bg1"/>
              </a:solidFill>
            </a:endParaRPr>
          </a:p>
        </p:txBody>
      </p:sp>
      <p:sp>
        <p:nvSpPr>
          <p:cNvPr id="18" name="文本框 17"/>
          <p:cNvSpPr txBox="1"/>
          <p:nvPr/>
        </p:nvSpPr>
        <p:spPr>
          <a:xfrm>
            <a:off x="4004540" y="1849244"/>
            <a:ext cx="3897203" cy="3539430"/>
          </a:xfrm>
          <a:prstGeom prst="rect">
            <a:avLst/>
          </a:prstGeom>
          <a:noFill/>
        </p:spPr>
        <p:txBody>
          <a:bodyPr wrap="square" rtlCol="0">
            <a:spAutoFit/>
          </a:bodyPr>
          <a:lstStyle/>
          <a:p>
            <a:pPr algn="ctr"/>
            <a:endParaRPr lang="zh-CN" altLang="en-US" sz="1600" b="1" dirty="0">
              <a:solidFill>
                <a:srgbClr val="3B4C6F"/>
              </a:solidFill>
              <a:latin typeface="微软雅黑" panose="020B0503020204020204" pitchFamily="34" charset="-122"/>
              <a:ea typeface="微软雅黑" panose="020B0503020204020204" pitchFamily="34" charset="-122"/>
            </a:endParaRPr>
          </a:p>
          <a:p>
            <a:pPr algn="ctr"/>
            <a:r>
              <a:rPr lang="zh-CN" altLang="en-US" sz="1600" b="1" dirty="0">
                <a:solidFill>
                  <a:srgbClr val="3B4C6F"/>
                </a:solidFill>
                <a:latin typeface="微软雅黑" panose="020B0503020204020204" pitchFamily="34" charset="-122"/>
                <a:ea typeface="微软雅黑" panose="020B0503020204020204" pitchFamily="34" charset="-122"/>
              </a:rPr>
              <a:t>实用性                科技性</a:t>
            </a:r>
          </a:p>
          <a:p>
            <a:pPr algn="ctr"/>
            <a:endParaRPr lang="zh-CN" altLang="en-US" sz="1600" b="1" dirty="0">
              <a:solidFill>
                <a:srgbClr val="3B4C6F"/>
              </a:solidFill>
              <a:latin typeface="微软雅黑" panose="020B0503020204020204" pitchFamily="34" charset="-122"/>
              <a:ea typeface="微软雅黑" panose="020B0503020204020204" pitchFamily="34" charset="-122"/>
            </a:endParaRPr>
          </a:p>
          <a:p>
            <a:pPr algn="ctr"/>
            <a:endParaRPr lang="zh-CN" altLang="en-US" sz="1600" b="1" dirty="0">
              <a:solidFill>
                <a:srgbClr val="3B4C6F"/>
              </a:solidFill>
              <a:latin typeface="微软雅黑" panose="020B0503020204020204" pitchFamily="34" charset="-122"/>
              <a:ea typeface="微软雅黑" panose="020B0503020204020204" pitchFamily="34" charset="-122"/>
            </a:endParaRPr>
          </a:p>
          <a:p>
            <a:pPr algn="ctr"/>
            <a:endParaRPr lang="zh-CN" altLang="en-US" sz="1600" b="1" dirty="0">
              <a:solidFill>
                <a:srgbClr val="3B4C6F"/>
              </a:solidFill>
              <a:latin typeface="微软雅黑" panose="020B0503020204020204" pitchFamily="34" charset="-122"/>
              <a:ea typeface="微软雅黑" panose="020B0503020204020204" pitchFamily="34" charset="-122"/>
            </a:endParaRPr>
          </a:p>
          <a:p>
            <a:pPr algn="ctr"/>
            <a:endParaRPr lang="zh-CN" altLang="en-US" sz="1600" b="1" dirty="0">
              <a:solidFill>
                <a:srgbClr val="3B4C6F"/>
              </a:solidFill>
              <a:latin typeface="微软雅黑" panose="020B0503020204020204" pitchFamily="34" charset="-122"/>
              <a:ea typeface="微软雅黑" panose="020B0503020204020204" pitchFamily="34" charset="-122"/>
            </a:endParaRPr>
          </a:p>
          <a:p>
            <a:pPr algn="ctr"/>
            <a:r>
              <a:rPr lang="zh-CN" altLang="en-US" sz="1600" b="1" dirty="0">
                <a:solidFill>
                  <a:srgbClr val="3B4C6F"/>
                </a:solidFill>
                <a:latin typeface="微软雅黑" panose="020B0503020204020204" pitchFamily="34" charset="-122"/>
                <a:ea typeface="微软雅黑" panose="020B0503020204020204" pitchFamily="34" charset="-122"/>
              </a:rPr>
              <a:t>效益性                                       多元性</a:t>
            </a:r>
          </a:p>
          <a:p>
            <a:pPr algn="ctr"/>
            <a:r>
              <a:rPr lang="zh-CN" altLang="en-US" sz="1600" b="1" dirty="0">
                <a:solidFill>
                  <a:srgbClr val="3B4C6F"/>
                </a:solidFill>
                <a:latin typeface="微软雅黑" panose="020B0503020204020204" pitchFamily="34" charset="-122"/>
                <a:ea typeface="微软雅黑" panose="020B0503020204020204" pitchFamily="34" charset="-122"/>
              </a:rPr>
              <a:t>    </a:t>
            </a:r>
          </a:p>
          <a:p>
            <a:pPr algn="ctr"/>
            <a:endParaRPr lang="zh-CN" altLang="en-US" sz="1600" b="1" dirty="0">
              <a:solidFill>
                <a:srgbClr val="3B4C6F"/>
              </a:solidFill>
              <a:latin typeface="微软雅黑" panose="020B0503020204020204" pitchFamily="34" charset="-122"/>
              <a:ea typeface="微软雅黑" panose="020B0503020204020204" pitchFamily="34" charset="-122"/>
            </a:endParaRPr>
          </a:p>
          <a:p>
            <a:pPr algn="ctr"/>
            <a:endParaRPr lang="zh-CN" altLang="en-US" sz="1600" b="1" dirty="0">
              <a:solidFill>
                <a:srgbClr val="3B4C6F"/>
              </a:solidFill>
              <a:latin typeface="微软雅黑" panose="020B0503020204020204" pitchFamily="34" charset="-122"/>
              <a:ea typeface="微软雅黑" panose="020B0503020204020204" pitchFamily="34" charset="-122"/>
            </a:endParaRPr>
          </a:p>
          <a:p>
            <a:pPr algn="ctr"/>
            <a:endParaRPr lang="zh-CN" altLang="en-US" sz="1600" b="1" dirty="0">
              <a:solidFill>
                <a:srgbClr val="3B4C6F"/>
              </a:solidFill>
              <a:latin typeface="微软雅黑" panose="020B0503020204020204" pitchFamily="34" charset="-122"/>
              <a:ea typeface="微软雅黑" panose="020B0503020204020204" pitchFamily="34" charset="-122"/>
            </a:endParaRPr>
          </a:p>
          <a:p>
            <a:pPr algn="ctr"/>
            <a:endParaRPr lang="zh-CN" altLang="en-US" sz="1600" b="1" dirty="0">
              <a:solidFill>
                <a:srgbClr val="3B4C6F"/>
              </a:solidFill>
              <a:latin typeface="微软雅黑" panose="020B0503020204020204" pitchFamily="34" charset="-122"/>
              <a:ea typeface="微软雅黑" panose="020B0503020204020204" pitchFamily="34" charset="-122"/>
            </a:endParaRPr>
          </a:p>
          <a:p>
            <a:pPr algn="ctr"/>
            <a:r>
              <a:rPr lang="zh-CN" altLang="en-US" sz="1600" b="1" dirty="0">
                <a:solidFill>
                  <a:srgbClr val="3B4C6F"/>
                </a:solidFill>
                <a:latin typeface="微软雅黑" panose="020B0503020204020204" pitchFamily="34" charset="-122"/>
                <a:ea typeface="微软雅黑" panose="020B0503020204020204" pitchFamily="34" charset="-122"/>
              </a:rPr>
              <a:t>持续性            推动性</a:t>
            </a:r>
          </a:p>
          <a:p>
            <a:pPr algn="ctr"/>
            <a:endParaRPr lang="zh-CN" altLang="en-US" sz="1600" b="1" dirty="0">
              <a:solidFill>
                <a:srgbClr val="3B4C6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4" name="组合 93"/>
          <p:cNvGrpSpPr/>
          <p:nvPr/>
        </p:nvGrpSpPr>
        <p:grpSpPr>
          <a:xfrm>
            <a:off x="435533" y="356032"/>
            <a:ext cx="3921745" cy="635002"/>
            <a:chOff x="435533" y="309778"/>
            <a:chExt cx="3921745" cy="635002"/>
          </a:xfrm>
        </p:grpSpPr>
        <p:sp>
          <p:nvSpPr>
            <p:cNvPr id="95" name="TextBox 1"/>
            <p:cNvSpPr txBox="1"/>
            <p:nvPr/>
          </p:nvSpPr>
          <p:spPr>
            <a:xfrm>
              <a:off x="1300031" y="345480"/>
              <a:ext cx="3057247" cy="584775"/>
            </a:xfrm>
            <a:prstGeom prst="rect">
              <a:avLst/>
            </a:prstGeom>
            <a:noFill/>
          </p:spPr>
          <p:txBody>
            <a:bodyPr wrap="none" rtlCol="0">
              <a:spAutoFit/>
            </a:bodyPr>
            <a:lstStyle/>
            <a:p>
              <a:r>
                <a:rPr lang="zh-CN" altLang="en-US" sz="3200" b="1" dirty="0">
                  <a:solidFill>
                    <a:srgbClr val="3B4C6F"/>
                  </a:solidFill>
                  <a:latin typeface="Arial" panose="020B0604020202090204"/>
                  <a:ea typeface="微软雅黑" panose="020B0503020204020204" pitchFamily="34" charset="-122"/>
                  <a:sym typeface="Arial" panose="020B0604020202090204"/>
                </a:rPr>
                <a:t>实训室规划参考</a:t>
              </a:r>
            </a:p>
          </p:txBody>
        </p:sp>
        <p:sp>
          <p:nvSpPr>
            <p:cNvPr id="96" name="椭圆 95"/>
            <p:cNvSpPr/>
            <p:nvPr/>
          </p:nvSpPr>
          <p:spPr>
            <a:xfrm>
              <a:off x="435533" y="309778"/>
              <a:ext cx="635002" cy="635002"/>
            </a:xfrm>
            <a:prstGeom prst="ellipse">
              <a:avLst/>
            </a:prstGeom>
            <a:solidFill>
              <a:srgbClr val="ED6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90204"/>
                <a:ea typeface="微软雅黑" panose="020B0503020204020204" pitchFamily="34" charset="-122"/>
                <a:sym typeface="Arial" panose="020B0604020202090204"/>
              </a:endParaRPr>
            </a:p>
          </p:txBody>
        </p:sp>
        <p:sp>
          <p:nvSpPr>
            <p:cNvPr id="99" name="椭圆 98"/>
            <p:cNvSpPr/>
            <p:nvPr/>
          </p:nvSpPr>
          <p:spPr>
            <a:xfrm>
              <a:off x="703129" y="309778"/>
              <a:ext cx="635002" cy="635002"/>
            </a:xfrm>
            <a:prstGeom prst="ellipse">
              <a:avLst/>
            </a:prstGeom>
            <a:solidFill>
              <a:srgbClr val="F9B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90204"/>
                <a:ea typeface="微软雅黑" panose="020B0503020204020204" pitchFamily="34" charset="-122"/>
                <a:sym typeface="Arial" panose="020B0604020202090204"/>
              </a:endParaRPr>
            </a:p>
          </p:txBody>
        </p:sp>
      </p:grpSp>
      <p:sp>
        <p:nvSpPr>
          <p:cNvPr id="7" name="textbox 22"/>
          <p:cNvSpPr/>
          <p:nvPr/>
        </p:nvSpPr>
        <p:spPr>
          <a:xfrm>
            <a:off x="2789382" y="445242"/>
            <a:ext cx="8802791" cy="327660"/>
          </a:xfrm>
          <a:prstGeom prst="rect">
            <a:avLst/>
          </a:prstGeom>
          <a:ln>
            <a:noFill/>
          </a:ln>
        </p:spPr>
        <p:txBody>
          <a:bodyPr vert="horz" wrap="square" lIns="0" tIns="0" rIns="0" bIns="0" anchor="ctr"/>
          <a:lstStyle/>
          <a:p>
            <a:pPr algn="r" rtl="0" eaLnBrk="0">
              <a:lnSpc>
                <a:spcPct val="88000"/>
              </a:lnSpc>
            </a:pPr>
            <a:r>
              <a:rPr lang="en-US" altLang="zh-CN" sz="1865" dirty="0">
                <a:solidFill>
                  <a:srgbClr val="3B4C6F"/>
                </a:solidFill>
                <a:latin typeface="微软雅黑" panose="020B0503020204020204" pitchFamily="34" charset="-122"/>
                <a:ea typeface="微软雅黑" panose="020B0503020204020204" pitchFamily="34" charset="-122"/>
              </a:rPr>
              <a:t>…………………………………………………………………………………………………</a:t>
            </a:r>
            <a:endParaRPr lang="zh-CN" altLang="en-US" sz="1865" dirty="0">
              <a:solidFill>
                <a:srgbClr val="3B4C6F"/>
              </a:solidFill>
              <a:latin typeface="微软雅黑" panose="020B0503020204020204" pitchFamily="34" charset="-122"/>
              <a:ea typeface="微软雅黑" panose="020B0503020204020204" pitchFamily="34" charset="-122"/>
            </a:endParaRPr>
          </a:p>
        </p:txBody>
      </p:sp>
      <p:sp>
        <p:nvSpPr>
          <p:cNvPr id="8" name="椭圆 7"/>
          <p:cNvSpPr/>
          <p:nvPr/>
        </p:nvSpPr>
        <p:spPr>
          <a:xfrm>
            <a:off x="11626300" y="613493"/>
            <a:ext cx="96000" cy="96000"/>
          </a:xfrm>
          <a:prstGeom prst="ellipse">
            <a:avLst/>
          </a:prstGeom>
          <a:noFill/>
          <a:ln w="19050">
            <a:solidFill>
              <a:srgbClr val="ED65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矩形: 单圆角 8"/>
          <p:cNvSpPr/>
          <p:nvPr/>
        </p:nvSpPr>
        <p:spPr>
          <a:xfrm rot="5400000">
            <a:off x="352571" y="1738355"/>
            <a:ext cx="4704420" cy="4242436"/>
          </a:xfrm>
          <a:prstGeom prst="round1Rect">
            <a:avLst>
              <a:gd name="adj" fmla="val 11282"/>
            </a:avLst>
          </a:prstGeom>
          <a:solidFill>
            <a:srgbClr val="3B4C6F">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文本框 10"/>
          <p:cNvSpPr txBox="1"/>
          <p:nvPr/>
        </p:nvSpPr>
        <p:spPr>
          <a:xfrm>
            <a:off x="998457" y="1767544"/>
            <a:ext cx="3578244" cy="502766"/>
          </a:xfrm>
          <a:prstGeom prst="rect">
            <a:avLst/>
          </a:prstGeom>
          <a:noFill/>
        </p:spPr>
        <p:txBody>
          <a:bodyPr wrap="square" rtlCol="0" anchor="t">
            <a:spAutoFit/>
          </a:bodyPr>
          <a:lstStyle/>
          <a:p>
            <a:pPr algn="l">
              <a:buClrTx/>
              <a:buSzTx/>
              <a:buFont typeface="+mj-lt"/>
              <a:buNone/>
            </a:pPr>
            <a:r>
              <a:rPr lang="zh-CN" altLang="en-US" sz="2665" b="1" dirty="0">
                <a:solidFill>
                  <a:srgbClr val="ED6568"/>
                </a:solidFill>
                <a:latin typeface="微软雅黑" panose="020B0503020204020204" pitchFamily="34" charset="-122"/>
                <a:ea typeface="微软雅黑" panose="020B0503020204020204" pitchFamily="34" charset="-122"/>
                <a:sym typeface="+mn-ea"/>
              </a:rPr>
              <a:t>国家政策</a:t>
            </a:r>
            <a:endParaRPr lang="zh-CN" altLang="en-US" sz="1600" dirty="0">
              <a:solidFill>
                <a:srgbClr val="ED6568"/>
              </a:solidFill>
              <a:latin typeface="微软雅黑" panose="020B0503020204020204" pitchFamily="34" charset="-122"/>
              <a:ea typeface="微软雅黑" panose="020B0503020204020204" pitchFamily="34" charset="-122"/>
              <a:sym typeface="+mn-ea"/>
            </a:endParaRPr>
          </a:p>
        </p:txBody>
      </p:sp>
      <p:sp>
        <p:nvSpPr>
          <p:cNvPr id="12" name="文本框 11"/>
          <p:cNvSpPr txBox="1"/>
          <p:nvPr/>
        </p:nvSpPr>
        <p:spPr>
          <a:xfrm>
            <a:off x="702310" y="2466975"/>
            <a:ext cx="4123055" cy="2638425"/>
          </a:xfrm>
          <a:prstGeom prst="rect">
            <a:avLst/>
          </a:prstGeom>
          <a:noFill/>
        </p:spPr>
        <p:txBody>
          <a:bodyPr wrap="square" rtlCol="0" anchor="t">
            <a:spAutoFit/>
          </a:bodyPr>
          <a:lstStyle/>
          <a:p>
            <a:pPr marL="288290" indent="-304800">
              <a:lnSpc>
                <a:spcPct val="130000"/>
              </a:lnSpc>
              <a:spcBef>
                <a:spcPts val="800"/>
              </a:spcBef>
              <a:buFont typeface="+mj-lt"/>
              <a:buAutoNum type="arabicPeriod"/>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《养老和家政服务标准化专项行动方案》（20</a:t>
            </a:r>
            <a:r>
              <a:rPr lang="en-US" altLang="zh-CN" sz="16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23</a:t>
            </a: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p>
          <a:p>
            <a:pPr marL="288290" indent="-304800">
              <a:lnSpc>
                <a:spcPct val="130000"/>
              </a:lnSpc>
              <a:spcBef>
                <a:spcPts val="800"/>
              </a:spcBef>
              <a:buFont typeface="+mj-lt"/>
              <a:buAutoNum type="arabicPeriod"/>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《关于促进养老托育服务健康发展的意见》（202</a:t>
            </a:r>
            <a:r>
              <a:rPr lang="en-US" altLang="zh-CN" sz="16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0</a:t>
            </a: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p>
          <a:p>
            <a:pPr marL="288290" indent="-304800">
              <a:lnSpc>
                <a:spcPct val="130000"/>
              </a:lnSpc>
              <a:spcBef>
                <a:spcPts val="800"/>
              </a:spcBef>
              <a:buFont typeface="+mj-lt"/>
              <a:buAutoNum type="arabicPeriod"/>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《家政兴农行动计划》（2021-2025年）</a:t>
            </a:r>
          </a:p>
          <a:p>
            <a:pPr marL="288290" indent="-304800">
              <a:lnSpc>
                <a:spcPct val="130000"/>
              </a:lnSpc>
              <a:spcBef>
                <a:spcPts val="800"/>
              </a:spcBef>
              <a:buFont typeface="+mj-lt"/>
              <a:buAutoNum type="arabicPeriod"/>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《关于推动家政进社区的指导意见》（2022年）</a:t>
            </a:r>
          </a:p>
        </p:txBody>
      </p:sp>
      <p:sp>
        <p:nvSpPr>
          <p:cNvPr id="13" name="矩形: 单圆角 12"/>
          <p:cNvSpPr/>
          <p:nvPr/>
        </p:nvSpPr>
        <p:spPr>
          <a:xfrm rot="5400000">
            <a:off x="5962841" y="548326"/>
            <a:ext cx="4704420" cy="6622501"/>
          </a:xfrm>
          <a:prstGeom prst="round1Rect">
            <a:avLst>
              <a:gd name="adj" fmla="val 11282"/>
            </a:avLst>
          </a:prstGeom>
          <a:solidFill>
            <a:srgbClr val="3B4C6F">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文本框 18"/>
          <p:cNvSpPr txBox="1"/>
          <p:nvPr/>
        </p:nvSpPr>
        <p:spPr>
          <a:xfrm>
            <a:off x="5353409" y="1764916"/>
            <a:ext cx="3578244" cy="502766"/>
          </a:xfrm>
          <a:prstGeom prst="rect">
            <a:avLst/>
          </a:prstGeom>
          <a:noFill/>
        </p:spPr>
        <p:txBody>
          <a:bodyPr wrap="square" rtlCol="0" anchor="t">
            <a:spAutoFit/>
          </a:bodyPr>
          <a:lstStyle/>
          <a:p>
            <a:pPr algn="l">
              <a:buClrTx/>
              <a:buSzTx/>
              <a:buFont typeface="+mj-lt"/>
              <a:buNone/>
            </a:pPr>
            <a:r>
              <a:rPr lang="zh-CN" altLang="en-US" sz="2665" b="1" dirty="0">
                <a:solidFill>
                  <a:srgbClr val="ED6568"/>
                </a:solidFill>
                <a:latin typeface="微软雅黑" panose="020B0503020204020204" pitchFamily="34" charset="-122"/>
                <a:ea typeface="微软雅黑" panose="020B0503020204020204" pitchFamily="34" charset="-122"/>
                <a:sym typeface="+mn-ea"/>
              </a:rPr>
              <a:t>相关法规、细则</a:t>
            </a:r>
            <a:endParaRPr lang="zh-CN" altLang="en-US" sz="1600" dirty="0">
              <a:solidFill>
                <a:srgbClr val="ED6568"/>
              </a:solidFill>
              <a:latin typeface="微软雅黑" panose="020B0503020204020204" pitchFamily="34" charset="-122"/>
              <a:ea typeface="微软雅黑" panose="020B0503020204020204" pitchFamily="34" charset="-122"/>
              <a:sym typeface="+mn-ea"/>
            </a:endParaRPr>
          </a:p>
        </p:txBody>
      </p:sp>
      <p:sp>
        <p:nvSpPr>
          <p:cNvPr id="20" name="文本框 19"/>
          <p:cNvSpPr txBox="1"/>
          <p:nvPr/>
        </p:nvSpPr>
        <p:spPr>
          <a:xfrm>
            <a:off x="5353409" y="2466745"/>
            <a:ext cx="6018889" cy="3454920"/>
          </a:xfrm>
          <a:prstGeom prst="rect">
            <a:avLst/>
          </a:prstGeom>
          <a:noFill/>
        </p:spPr>
        <p:txBody>
          <a:bodyPr wrap="square" rtlCol="0" anchor="t">
            <a:spAutoFit/>
          </a:bodyPr>
          <a:lstStyle/>
          <a:p>
            <a:pPr marL="288290" indent="-304800">
              <a:lnSpc>
                <a:spcPct val="130000"/>
              </a:lnSpc>
              <a:spcBef>
                <a:spcPts val="800"/>
              </a:spcBef>
              <a:buFont typeface="+mj-lt"/>
              <a:buAutoNum type="arabicPeriod"/>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《教学仪器设备安全要求 总则》GB 21746-2008</a:t>
            </a:r>
          </a:p>
          <a:p>
            <a:pPr marL="288290" indent="-304800">
              <a:lnSpc>
                <a:spcPct val="130000"/>
              </a:lnSpc>
              <a:spcBef>
                <a:spcPts val="800"/>
              </a:spcBef>
              <a:buFont typeface="+mj-lt"/>
              <a:buAutoNum type="arabicPeriod"/>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《职业院校专业实训教学条件建设标准》（2022年）</a:t>
            </a:r>
          </a:p>
          <a:p>
            <a:pPr marL="288290" indent="-304800">
              <a:lnSpc>
                <a:spcPct val="130000"/>
              </a:lnSpc>
              <a:spcBef>
                <a:spcPts val="800"/>
              </a:spcBef>
              <a:buFont typeface="+mj-lt"/>
              <a:buAutoNum type="arabicPeriod"/>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 智慧校园总体框架</a:t>
            </a:r>
            <a:r>
              <a:rPr lang="en-US" altLang="zh-CN" sz="16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GBT36342-2018</a:t>
            </a:r>
          </a:p>
          <a:p>
            <a:pPr marL="288290" indent="-304800">
              <a:lnSpc>
                <a:spcPct val="130000"/>
              </a:lnSpc>
              <a:spcBef>
                <a:spcPts val="800"/>
              </a:spcBef>
              <a:buFont typeface="+mj-lt"/>
              <a:buAutoNum type="arabicPeriod"/>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 专业人才培养方案</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endParaRPr>
          </a:p>
          <a:p>
            <a:pPr marL="288290" indent="-304800">
              <a:lnSpc>
                <a:spcPct val="130000"/>
              </a:lnSpc>
              <a:spcBef>
                <a:spcPts val="800"/>
              </a:spcBef>
              <a:buFont typeface="+mj-lt"/>
              <a:buAutoNum type="arabicPeriod"/>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《中华人民共和国职业教育法》（2022年）</a:t>
            </a:r>
          </a:p>
          <a:p>
            <a:pPr marL="288290" indent="-304800">
              <a:lnSpc>
                <a:spcPct val="130000"/>
              </a:lnSpc>
              <a:spcBef>
                <a:spcPts val="800"/>
              </a:spcBef>
              <a:buFont typeface="+mj-lt"/>
              <a:buAutoNum type="arabicPeriod"/>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国家职业技能标准：育婴员、保育师、婴幼儿发展引导员、整理收纳师、家政服务员（家务服务员、母婴护理员、家庭照护员）、养老护理员、老年人能力评估师、保健按摩师、形象设计师、健康照护师、插花花艺师、宠物健康护理员等</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_矩形 9"/>
          <p:cNvSpPr/>
          <p:nvPr>
            <p:custDataLst>
              <p:tags r:id="rId1"/>
            </p:custDataLst>
          </p:nvPr>
        </p:nvSpPr>
        <p:spPr>
          <a:xfrm>
            <a:off x="3261679" y="2359833"/>
            <a:ext cx="1311500" cy="1759396"/>
          </a:xfrm>
          <a:custGeom>
            <a:avLst/>
            <a:gdLst>
              <a:gd name="connsiteX0" fmla="*/ 0 w 1307080"/>
              <a:gd name="connsiteY0" fmla="*/ 0 h 1759396"/>
              <a:gd name="connsiteX1" fmla="*/ 1307080 w 1307080"/>
              <a:gd name="connsiteY1" fmla="*/ 0 h 1759396"/>
              <a:gd name="connsiteX2" fmla="*/ 1307080 w 1307080"/>
              <a:gd name="connsiteY2" fmla="*/ 1759396 h 1759396"/>
              <a:gd name="connsiteX3" fmla="*/ 0 w 1307080"/>
              <a:gd name="connsiteY3" fmla="*/ 1759396 h 1759396"/>
              <a:gd name="connsiteX4" fmla="*/ 0 w 1307080"/>
              <a:gd name="connsiteY4" fmla="*/ 0 h 1759396"/>
              <a:gd name="connsiteX0-1" fmla="*/ 0 w 1307080"/>
              <a:gd name="connsiteY0-2" fmla="*/ 0 h 1759396"/>
              <a:gd name="connsiteX1-3" fmla="*/ 1307080 w 1307080"/>
              <a:gd name="connsiteY1-4" fmla="*/ 0 h 1759396"/>
              <a:gd name="connsiteX2-5" fmla="*/ 1307080 w 1307080"/>
              <a:gd name="connsiteY2-6" fmla="*/ 1759396 h 1759396"/>
              <a:gd name="connsiteX3-7" fmla="*/ 0 w 1307080"/>
              <a:gd name="connsiteY3-8" fmla="*/ 1759396 h 1759396"/>
              <a:gd name="connsiteX4-9" fmla="*/ 977 w 1307080"/>
              <a:gd name="connsiteY4-10" fmla="*/ 551007 h 1759396"/>
              <a:gd name="connsiteX5" fmla="*/ 0 w 1307080"/>
              <a:gd name="connsiteY5" fmla="*/ 0 h 1759396"/>
              <a:gd name="connsiteX0-11" fmla="*/ 98668 w 1405748"/>
              <a:gd name="connsiteY0-12" fmla="*/ 0 h 1759396"/>
              <a:gd name="connsiteX1-13" fmla="*/ 1405748 w 1405748"/>
              <a:gd name="connsiteY1-14" fmla="*/ 0 h 1759396"/>
              <a:gd name="connsiteX2-15" fmla="*/ 1405748 w 1405748"/>
              <a:gd name="connsiteY2-16" fmla="*/ 1759396 h 1759396"/>
              <a:gd name="connsiteX3-17" fmla="*/ 98668 w 1405748"/>
              <a:gd name="connsiteY3-18" fmla="*/ 1759396 h 1759396"/>
              <a:gd name="connsiteX4-19" fmla="*/ 93295 w 1405748"/>
              <a:gd name="connsiteY4-20" fmla="*/ 1243157 h 1759396"/>
              <a:gd name="connsiteX5-21" fmla="*/ 99645 w 1405748"/>
              <a:gd name="connsiteY5-22" fmla="*/ 551007 h 1759396"/>
              <a:gd name="connsiteX6" fmla="*/ 98668 w 1405748"/>
              <a:gd name="connsiteY6" fmla="*/ 0 h 1759396"/>
              <a:gd name="connsiteX0-23" fmla="*/ 5376 w 1312456"/>
              <a:gd name="connsiteY0-24" fmla="*/ 0 h 1759396"/>
              <a:gd name="connsiteX1-25" fmla="*/ 1312456 w 1312456"/>
              <a:gd name="connsiteY1-26" fmla="*/ 0 h 1759396"/>
              <a:gd name="connsiteX2-27" fmla="*/ 1312456 w 1312456"/>
              <a:gd name="connsiteY2-28" fmla="*/ 1759396 h 1759396"/>
              <a:gd name="connsiteX3-29" fmla="*/ 5376 w 1312456"/>
              <a:gd name="connsiteY3-30" fmla="*/ 1759396 h 1759396"/>
              <a:gd name="connsiteX4-31" fmla="*/ 3 w 1312456"/>
              <a:gd name="connsiteY4-32" fmla="*/ 1243157 h 1759396"/>
              <a:gd name="connsiteX5-33" fmla="*/ 6353 w 1312456"/>
              <a:gd name="connsiteY5-34" fmla="*/ 551007 h 1759396"/>
              <a:gd name="connsiteX6-35" fmla="*/ 5376 w 1312456"/>
              <a:gd name="connsiteY6-36" fmla="*/ 0 h 1759396"/>
              <a:gd name="connsiteX0-37" fmla="*/ 0 w 1312453"/>
              <a:gd name="connsiteY0-38" fmla="*/ 1243157 h 1759396"/>
              <a:gd name="connsiteX1-39" fmla="*/ 6350 w 1312453"/>
              <a:gd name="connsiteY1-40" fmla="*/ 551007 h 1759396"/>
              <a:gd name="connsiteX2-41" fmla="*/ 5373 w 1312453"/>
              <a:gd name="connsiteY2-42" fmla="*/ 0 h 1759396"/>
              <a:gd name="connsiteX3-43" fmla="*/ 1312453 w 1312453"/>
              <a:gd name="connsiteY3-44" fmla="*/ 0 h 1759396"/>
              <a:gd name="connsiteX4-45" fmla="*/ 1312453 w 1312453"/>
              <a:gd name="connsiteY4-46" fmla="*/ 1759396 h 1759396"/>
              <a:gd name="connsiteX5-47" fmla="*/ 5373 w 1312453"/>
              <a:gd name="connsiteY5-48" fmla="*/ 1759396 h 1759396"/>
              <a:gd name="connsiteX6-49" fmla="*/ 91440 w 1312453"/>
              <a:gd name="connsiteY6-50" fmla="*/ 1334597 h 1759396"/>
              <a:gd name="connsiteX0-51" fmla="*/ 38075 w 1350528"/>
              <a:gd name="connsiteY0-52" fmla="*/ 1243157 h 1759396"/>
              <a:gd name="connsiteX1-53" fmla="*/ 44425 w 1350528"/>
              <a:gd name="connsiteY1-54" fmla="*/ 551007 h 1759396"/>
              <a:gd name="connsiteX2-55" fmla="*/ 43448 w 1350528"/>
              <a:gd name="connsiteY2-56" fmla="*/ 0 h 1759396"/>
              <a:gd name="connsiteX3-57" fmla="*/ 1350528 w 1350528"/>
              <a:gd name="connsiteY3-58" fmla="*/ 0 h 1759396"/>
              <a:gd name="connsiteX4-59" fmla="*/ 1350528 w 1350528"/>
              <a:gd name="connsiteY4-60" fmla="*/ 1759396 h 1759396"/>
              <a:gd name="connsiteX5-61" fmla="*/ 43448 w 1350528"/>
              <a:gd name="connsiteY5-62" fmla="*/ 1759396 h 1759396"/>
              <a:gd name="connsiteX6-63" fmla="*/ 39028 w 1350528"/>
              <a:gd name="connsiteY6-64" fmla="*/ 1294116 h 1759396"/>
              <a:gd name="connsiteX0-65" fmla="*/ 0 w 1312453"/>
              <a:gd name="connsiteY0-66" fmla="*/ 1243157 h 1759396"/>
              <a:gd name="connsiteX1-67" fmla="*/ 6350 w 1312453"/>
              <a:gd name="connsiteY1-68" fmla="*/ 551007 h 1759396"/>
              <a:gd name="connsiteX2-69" fmla="*/ 5373 w 1312453"/>
              <a:gd name="connsiteY2-70" fmla="*/ 0 h 1759396"/>
              <a:gd name="connsiteX3-71" fmla="*/ 1312453 w 1312453"/>
              <a:gd name="connsiteY3-72" fmla="*/ 0 h 1759396"/>
              <a:gd name="connsiteX4-73" fmla="*/ 1312453 w 1312453"/>
              <a:gd name="connsiteY4-74" fmla="*/ 1759396 h 1759396"/>
              <a:gd name="connsiteX5-75" fmla="*/ 5373 w 1312453"/>
              <a:gd name="connsiteY5-76" fmla="*/ 1759396 h 1759396"/>
              <a:gd name="connsiteX6-77" fmla="*/ 953 w 1312453"/>
              <a:gd name="connsiteY6-78" fmla="*/ 1294116 h 1759396"/>
              <a:gd name="connsiteX0-79" fmla="*/ 5397 w 1311500"/>
              <a:gd name="connsiteY0-80" fmla="*/ 551007 h 1759396"/>
              <a:gd name="connsiteX1-81" fmla="*/ 4420 w 1311500"/>
              <a:gd name="connsiteY1-82" fmla="*/ 0 h 1759396"/>
              <a:gd name="connsiteX2-83" fmla="*/ 1311500 w 1311500"/>
              <a:gd name="connsiteY2-84" fmla="*/ 0 h 1759396"/>
              <a:gd name="connsiteX3-85" fmla="*/ 1311500 w 1311500"/>
              <a:gd name="connsiteY3-86" fmla="*/ 1759396 h 1759396"/>
              <a:gd name="connsiteX4-87" fmla="*/ 4420 w 1311500"/>
              <a:gd name="connsiteY4-88" fmla="*/ 1759396 h 1759396"/>
              <a:gd name="connsiteX5-89" fmla="*/ 0 w 1311500"/>
              <a:gd name="connsiteY5-90" fmla="*/ 1294116 h 175939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11500" h="1759396">
                <a:moveTo>
                  <a:pt x="5397" y="551007"/>
                </a:moveTo>
                <a:cubicBezTo>
                  <a:pt x="5071" y="367338"/>
                  <a:pt x="4746" y="183669"/>
                  <a:pt x="4420" y="0"/>
                </a:cubicBezTo>
                <a:lnTo>
                  <a:pt x="1311500" y="0"/>
                </a:lnTo>
                <a:lnTo>
                  <a:pt x="1311500" y="1759396"/>
                </a:lnTo>
                <a:lnTo>
                  <a:pt x="4420" y="1759396"/>
                </a:lnTo>
                <a:cubicBezTo>
                  <a:pt x="7134" y="1611444"/>
                  <a:pt x="1265" y="1487418"/>
                  <a:pt x="0" y="1294116"/>
                </a:cubicBezTo>
              </a:path>
            </a:pathLst>
          </a:custGeom>
          <a:noFill/>
          <a:ln w="88900" cap="flat" cmpd="sng" algn="ctr">
            <a:solidFill>
              <a:srgbClr val="ED6568"/>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_文本框 5"/>
          <p:cNvSpPr txBox="1"/>
          <p:nvPr>
            <p:custDataLst>
              <p:tags r:id="rId2"/>
            </p:custDataLst>
          </p:nvPr>
        </p:nvSpPr>
        <p:spPr>
          <a:xfrm>
            <a:off x="1862329" y="2964396"/>
            <a:ext cx="2528256" cy="584775"/>
          </a:xfrm>
          <a:prstGeom prst="rect">
            <a:avLst/>
          </a:prstGeom>
          <a:noFill/>
        </p:spPr>
        <p:txBody>
          <a:bodyPr wrap="none" rtlCol="0">
            <a:spAutoFit/>
          </a:bodyPr>
          <a:lstStyle/>
          <a:p>
            <a:pPr algn="r"/>
            <a:r>
              <a:rPr lang="en-US" altLang="zh-CN" sz="3200" b="1" dirty="0">
                <a:solidFill>
                  <a:srgbClr val="ED6568"/>
                </a:solidFill>
                <a:latin typeface="微软雅黑" panose="020B0503020204020204" pitchFamily="34" charset="-122"/>
                <a:ea typeface="微软雅黑" panose="020B0503020204020204" pitchFamily="34" charset="-122"/>
                <a:cs typeface="Nexa Bold" charset="0"/>
              </a:rPr>
              <a:t>CHAPTER 2</a:t>
            </a:r>
            <a:endParaRPr lang="zh-CN" altLang="en-US" sz="3200" b="1" dirty="0">
              <a:solidFill>
                <a:srgbClr val="ED6568"/>
              </a:solidFill>
              <a:latin typeface="微软雅黑" panose="020B0503020204020204" pitchFamily="34" charset="-122"/>
              <a:ea typeface="微软雅黑" panose="020B0503020204020204" pitchFamily="34" charset="-122"/>
              <a:cs typeface="Nexa Bold" charset="0"/>
            </a:endParaRPr>
          </a:p>
        </p:txBody>
      </p:sp>
      <p:sp>
        <p:nvSpPr>
          <p:cNvPr id="5" name="PA_十字形 11"/>
          <p:cNvSpPr/>
          <p:nvPr>
            <p:custDataLst>
              <p:tags r:id="rId3"/>
            </p:custDataLst>
          </p:nvPr>
        </p:nvSpPr>
        <p:spPr>
          <a:xfrm>
            <a:off x="492371" y="5772466"/>
            <a:ext cx="601958" cy="601958"/>
          </a:xfrm>
          <a:prstGeom prst="plus">
            <a:avLst>
              <a:gd name="adj" fmla="val 47430"/>
            </a:avLst>
          </a:prstGeom>
          <a:solidFill>
            <a:srgbClr val="ED6568"/>
          </a:solidFill>
          <a:ln>
            <a:solidFill>
              <a:srgbClr val="ED6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矩形 12"/>
          <p:cNvSpPr/>
          <p:nvPr/>
        </p:nvSpPr>
        <p:spPr>
          <a:xfrm>
            <a:off x="5119370" y="2652088"/>
            <a:ext cx="4321976" cy="1207831"/>
          </a:xfrm>
          <a:prstGeom prst="rect">
            <a:avLst/>
          </a:prstGeom>
        </p:spPr>
        <p:txBody>
          <a:bodyPr wrap="square">
            <a:spAutoFit/>
          </a:bodyPr>
          <a:lstStyle/>
          <a:p>
            <a:pPr algn="r">
              <a:lnSpc>
                <a:spcPct val="120000"/>
              </a:lnSpc>
            </a:pPr>
            <a:r>
              <a:rPr lang="zh-CN" altLang="en-US" sz="6600" b="1" dirty="0">
                <a:solidFill>
                  <a:srgbClr val="ED6568"/>
                </a:solidFill>
                <a:latin typeface="微软雅黑" panose="020B0503020204020204" pitchFamily="34" charset="-122"/>
                <a:ea typeface="微软雅黑" panose="020B0503020204020204" pitchFamily="34" charset="-122"/>
              </a:rPr>
              <a:t>建设方案</a:t>
            </a:r>
          </a:p>
        </p:txBody>
      </p:sp>
      <p:sp>
        <p:nvSpPr>
          <p:cNvPr id="15" name="矩形 14"/>
          <p:cNvSpPr/>
          <p:nvPr/>
        </p:nvSpPr>
        <p:spPr>
          <a:xfrm>
            <a:off x="6878965" y="3920083"/>
            <a:ext cx="2789076" cy="996042"/>
          </a:xfrm>
          <a:prstGeom prst="rect">
            <a:avLst/>
          </a:prstGeom>
        </p:spPr>
        <p:txBody>
          <a:bodyPr wrap="square">
            <a:spAutoFit/>
          </a:bodyPr>
          <a:lstStyle/>
          <a:p>
            <a:pPr algn="r">
              <a:lnSpc>
                <a:spcPct val="120000"/>
              </a:lnSpc>
            </a:pPr>
            <a:r>
              <a:rPr lang="zh-CN" altLang="en-US" sz="5400" b="1" dirty="0">
                <a:solidFill>
                  <a:srgbClr val="ED6568"/>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zQ4YTcwYWMxMDgyZjQ5NGU3YmMzZmExNWI1MTI1N2QifQ=="/>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KSO_WM_UNIT_TABLE_BEAUTIFY" val="smartTable{8226d044-e0d7-471c-8d98-3fa30b933c5f}"/>
  <p:tag name="TABLE_ENDDRAG_ORIGIN_RECT" val="691*306"/>
  <p:tag name="TABLE_ENDDRAG_RECT" val="15*64*691*306"/>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UNIT_TABLE_BEAUTIFY" val="smartTable{e55b22f1-df55-4792-84f9-632a30c6f5d6}"/>
  <p:tag name="TABLE_ENDDRAG_ORIGIN_RECT" val="691*306"/>
  <p:tag name="TABLE_ENDDRAG_RECT" val="15*64*691*306"/>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UNIT_TABLE_BEAUTIFY" val="smartTable{a3ede441-18b3-4949-8640-882715ec331e}"/>
  <p:tag name="TABLE_ENDDRAG_ORIGIN_RECT" val="691*306"/>
  <p:tag name="TABLE_ENDDRAG_RECT" val="15*64*691*306"/>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21.xml><?xml version="1.0" encoding="utf-8"?>
<p:tagLst xmlns:a="http://schemas.openxmlformats.org/drawingml/2006/main" xmlns:r="http://schemas.openxmlformats.org/officeDocument/2006/relationships" xmlns:p="http://schemas.openxmlformats.org/presentationml/2006/main">
  <p:tag name="PA" val="v3.2.0"/>
</p:tagLst>
</file>

<file path=ppt/tags/tag22.xml><?xml version="1.0" encoding="utf-8"?>
<p:tagLst xmlns:a="http://schemas.openxmlformats.org/drawingml/2006/main" xmlns:r="http://schemas.openxmlformats.org/officeDocument/2006/relationships" xmlns:p="http://schemas.openxmlformats.org/presentationml/2006/main">
  <p:tag name="PA" val="v3.2.0"/>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6935"/>
  <p:tag name="KSO_WM_UNIT_TYPE" val="n_h_a"/>
  <p:tag name="KSO_WM_UNIT_INDEX" val="1_3_1"/>
  <p:tag name="KSO_WM_UNIT_ID" val="diagram20176935_2*n_h_a*1_3_1"/>
  <p:tag name="KSO_WM_UNIT_LAYERLEVEL" val="1_1_1"/>
  <p:tag name="KSO_WM_UNIT_VALUE" val="4"/>
  <p:tag name="KSO_WM_UNIT_HIGHLIGHT" val="0"/>
  <p:tag name="KSO_WM_UNIT_COMPATIBLE" val="0"/>
  <p:tag name="KSO_WM_UNIT_CLEAR" val="0"/>
  <p:tag name="KSO_WM_UNIT_PRESET_TEXT_INDEX" val="0"/>
  <p:tag name="KSO_WM_UNIT_PRESET_TEXT_LEN" val="4"/>
  <p:tag name="KSO_WM_DIAGRAM_GROUP_CODE" val="n1-1"/>
  <p:tag name="KSO_WM_UNIT_TEXT_FILL_FORE_SCHEMECOLOR_INDEX" val="1"/>
  <p:tag name="KSO_WM_UNIT_TEXT_FILL_TYPE" val="1"/>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6935"/>
  <p:tag name="KSO_WM_UNIT_TYPE" val="n_h_f"/>
  <p:tag name="KSO_WM_UNIT_INDEX" val="1_3_1"/>
  <p:tag name="KSO_WM_UNIT_ID" val="diagram20176935_2*n_h_f*1_3_1"/>
  <p:tag name="KSO_WM_UNIT_LAYERLEVEL" val="1_1_1"/>
  <p:tag name="KSO_WM_UNIT_VALUE" val="10"/>
  <p:tag name="KSO_WM_UNIT_HIGHLIGHT" val="0"/>
  <p:tag name="KSO_WM_UNIT_COMPATIBLE" val="0"/>
  <p:tag name="KSO_WM_UNIT_CLEAR" val="0"/>
  <p:tag name="KSO_WM_UNIT_PRESET_TEXT_INDEX" val="2"/>
  <p:tag name="KSO_WM_UNIT_PRESET_TEXT_LEN" val="10"/>
  <p:tag name="KSO_WM_DIAGRAM_GROUP_CODE" val="n1-1"/>
  <p:tag name="KSO_WM_UNIT_TEXT_FILL_FORE_SCHEMECOLOR_INDEX" val="1"/>
  <p:tag name="KSO_WM_UNIT_TEXT_FILL_TYPE" val="1"/>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6935"/>
  <p:tag name="KSO_WM_UNIT_TYPE" val="n_h_a"/>
  <p:tag name="KSO_WM_UNIT_INDEX" val="1_5_1"/>
  <p:tag name="KSO_WM_UNIT_ID" val="diagram20176935_2*n_h_a*1_5_1"/>
  <p:tag name="KSO_WM_UNIT_LAYERLEVEL" val="1_1_1"/>
  <p:tag name="KSO_WM_UNIT_VALUE" val="4"/>
  <p:tag name="KSO_WM_UNIT_HIGHLIGHT" val="0"/>
  <p:tag name="KSO_WM_UNIT_COMPATIBLE" val="0"/>
  <p:tag name="KSO_WM_UNIT_CLEAR" val="0"/>
  <p:tag name="KSO_WM_UNIT_PRESET_TEXT_INDEX" val="0"/>
  <p:tag name="KSO_WM_UNIT_PRESET_TEXT_LEN" val="4"/>
  <p:tag name="KSO_WM_DIAGRAM_GROUP_CODE" val="n1-1"/>
  <p:tag name="KSO_WM_UNIT_TEXT_FILL_FORE_SCHEMECOLOR_INDEX" val="1"/>
  <p:tag name="KSO_WM_UNIT_TEXT_FILL_TYPE" val="1"/>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6935"/>
  <p:tag name="KSO_WM_UNIT_TYPE" val="n_h_f"/>
  <p:tag name="KSO_WM_UNIT_INDEX" val="1_5_1"/>
  <p:tag name="KSO_WM_UNIT_ID" val="diagram20176935_2*n_h_f*1_5_1"/>
  <p:tag name="KSO_WM_UNIT_LAYERLEVEL" val="1_1_1"/>
  <p:tag name="KSO_WM_UNIT_VALUE" val="10"/>
  <p:tag name="KSO_WM_UNIT_HIGHLIGHT" val="0"/>
  <p:tag name="KSO_WM_UNIT_COMPATIBLE" val="0"/>
  <p:tag name="KSO_WM_UNIT_CLEAR" val="0"/>
  <p:tag name="KSO_WM_UNIT_PRESET_TEXT_INDEX" val="2"/>
  <p:tag name="KSO_WM_UNIT_PRESET_TEXT_LEN" val="10"/>
  <p:tag name="KSO_WM_DIAGRAM_GROUP_CODE" val="n1-1"/>
  <p:tag name="KSO_WM_UNIT_TEXT_FILL_FORE_SCHEMECOLOR_INDEX" val="1"/>
  <p:tag name="KSO_WM_UNIT_TEXT_FILL_TYPE" val="1"/>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6935"/>
  <p:tag name="KSO_WM_UNIT_TYPE" val="n_h_a"/>
  <p:tag name="KSO_WM_UNIT_INDEX" val="1_7_1"/>
  <p:tag name="KSO_WM_UNIT_ID" val="diagram20176935_2*n_h_a*1_7_1"/>
  <p:tag name="KSO_WM_UNIT_LAYERLEVEL" val="1_1_1"/>
  <p:tag name="KSO_WM_UNIT_VALUE" val="4"/>
  <p:tag name="KSO_WM_UNIT_HIGHLIGHT" val="0"/>
  <p:tag name="KSO_WM_UNIT_COMPATIBLE" val="0"/>
  <p:tag name="KSO_WM_UNIT_CLEAR" val="0"/>
  <p:tag name="KSO_WM_UNIT_PRESET_TEXT_INDEX" val="0"/>
  <p:tag name="KSO_WM_UNIT_PRESET_TEXT_LEN" val="4"/>
  <p:tag name="KSO_WM_DIAGRAM_GROUP_CODE" val="n1-1"/>
  <p:tag name="KSO_WM_UNIT_TEXT_FILL_FORE_SCHEMECOLOR_INDEX" val="1"/>
  <p:tag name="KSO_WM_UNIT_TEXT_FILL_TYPE" val="1"/>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6935"/>
  <p:tag name="KSO_WM_UNIT_TYPE" val="n_h_f"/>
  <p:tag name="KSO_WM_UNIT_INDEX" val="1_7_1"/>
  <p:tag name="KSO_WM_UNIT_ID" val="diagram20176935_2*n_h_f*1_7_1"/>
  <p:tag name="KSO_WM_UNIT_LAYERLEVEL" val="1_1_1"/>
  <p:tag name="KSO_WM_UNIT_VALUE" val="10"/>
  <p:tag name="KSO_WM_UNIT_HIGHLIGHT" val="0"/>
  <p:tag name="KSO_WM_UNIT_COMPATIBLE" val="0"/>
  <p:tag name="KSO_WM_UNIT_CLEAR" val="0"/>
  <p:tag name="KSO_WM_UNIT_PRESET_TEXT_INDEX" val="2"/>
  <p:tag name="KSO_WM_UNIT_PRESET_TEXT_LEN" val="10"/>
  <p:tag name="KSO_WM_DIAGRAM_GROUP_CODE" val="n1-1"/>
  <p:tag name="KSO_WM_UNIT_TEXT_FILL_FORE_SCHEMECOLOR_INDEX" val="1"/>
  <p:tag name="KSO_WM_UNIT_TEXT_FILL_TYPE" val="1"/>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6935"/>
  <p:tag name="KSO_WM_UNIT_TYPE" val="n_h_a"/>
  <p:tag name="KSO_WM_UNIT_INDEX" val="1_2_1"/>
  <p:tag name="KSO_WM_UNIT_ID" val="diagram20176935_2*n_h_a*1_2_1"/>
  <p:tag name="KSO_WM_UNIT_LAYERLEVEL" val="1_1_1"/>
  <p:tag name="KSO_WM_UNIT_VALUE" val="4"/>
  <p:tag name="KSO_WM_UNIT_HIGHLIGHT" val="0"/>
  <p:tag name="KSO_WM_UNIT_COMPATIBLE" val="0"/>
  <p:tag name="KSO_WM_UNIT_CLEAR" val="0"/>
  <p:tag name="KSO_WM_UNIT_PRESET_TEXT_INDEX" val="0"/>
  <p:tag name="KSO_WM_UNIT_PRESET_TEXT_LEN" val="4"/>
  <p:tag name="KSO_WM_DIAGRAM_GROUP_CODE" val="n1-1"/>
  <p:tag name="KSO_WM_UNIT_TEXT_FILL_FORE_SCHEMECOLOR_INDEX" val="1"/>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6935"/>
  <p:tag name="KSO_WM_UNIT_TYPE" val="n_h_f"/>
  <p:tag name="KSO_WM_UNIT_INDEX" val="1_2_1"/>
  <p:tag name="KSO_WM_UNIT_ID" val="diagram20176935_2*n_h_f*1_2_1"/>
  <p:tag name="KSO_WM_UNIT_LAYERLEVEL" val="1_1_1"/>
  <p:tag name="KSO_WM_UNIT_VALUE" val="10"/>
  <p:tag name="KSO_WM_UNIT_HIGHLIGHT" val="0"/>
  <p:tag name="KSO_WM_UNIT_COMPATIBLE" val="0"/>
  <p:tag name="KSO_WM_UNIT_CLEAR" val="0"/>
  <p:tag name="KSO_WM_UNIT_PRESET_TEXT_INDEX" val="2"/>
  <p:tag name="KSO_WM_UNIT_PRESET_TEXT_LEN" val="10"/>
  <p:tag name="KSO_WM_DIAGRAM_GROUP_CODE" val="n1-1"/>
  <p:tag name="KSO_WM_UNIT_TEXT_FILL_FORE_SCHEMECOLOR_INDEX" val="1"/>
  <p:tag name="KSO_WM_UNIT_TEXT_FILL_TYPE" val="1"/>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6935"/>
  <p:tag name="KSO_WM_UNIT_TYPE" val="n_h_a"/>
  <p:tag name="KSO_WM_UNIT_INDEX" val="1_4_1"/>
  <p:tag name="KSO_WM_UNIT_ID" val="diagram20176935_2*n_h_a*1_4_1"/>
  <p:tag name="KSO_WM_UNIT_LAYERLEVEL" val="1_1_1"/>
  <p:tag name="KSO_WM_UNIT_VALUE" val="4"/>
  <p:tag name="KSO_WM_UNIT_HIGHLIGHT" val="0"/>
  <p:tag name="KSO_WM_UNIT_COMPATIBLE" val="0"/>
  <p:tag name="KSO_WM_UNIT_CLEAR" val="0"/>
  <p:tag name="KSO_WM_UNIT_PRESET_TEXT_INDEX" val="0"/>
  <p:tag name="KSO_WM_UNIT_PRESET_TEXT_LEN" val="4"/>
  <p:tag name="KSO_WM_DIAGRAM_GROUP_CODE" val="n1-1"/>
  <p:tag name="KSO_WM_UNIT_TEXT_FILL_FORE_SCHEMECOLOR_INDEX" val="1"/>
  <p:tag name="KSO_WM_UNIT_TEXT_FILL_TYPE" val="1"/>
</p:tagLst>
</file>

<file path=ppt/tags/tag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6935"/>
  <p:tag name="KSO_WM_UNIT_TYPE" val="n_h_f"/>
  <p:tag name="KSO_WM_UNIT_INDEX" val="1_4_1"/>
  <p:tag name="KSO_WM_UNIT_ID" val="diagram20176935_2*n_h_f*1_4_1"/>
  <p:tag name="KSO_WM_UNIT_LAYERLEVEL" val="1_1_1"/>
  <p:tag name="KSO_WM_UNIT_VALUE" val="10"/>
  <p:tag name="KSO_WM_UNIT_HIGHLIGHT" val="0"/>
  <p:tag name="KSO_WM_UNIT_COMPATIBLE" val="0"/>
  <p:tag name="KSO_WM_UNIT_CLEAR" val="0"/>
  <p:tag name="KSO_WM_UNIT_PRESET_TEXT_INDEX" val="2"/>
  <p:tag name="KSO_WM_UNIT_PRESET_TEXT_LEN" val="10"/>
  <p:tag name="KSO_WM_DIAGRAM_GROUP_CODE" val="n1-1"/>
  <p:tag name="KSO_WM_UNIT_TEXT_FILL_FORE_SCHEMECOLOR_INDEX" val="1"/>
  <p:tag name="KSO_WM_UNIT_TEXT_FILL_TYPE" val="1"/>
</p:tagLst>
</file>

<file path=ppt/tags/tag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6935"/>
  <p:tag name="KSO_WM_UNIT_TYPE" val="n_h_a"/>
  <p:tag name="KSO_WM_UNIT_INDEX" val="1_6_1"/>
  <p:tag name="KSO_WM_UNIT_ID" val="diagram20176935_2*n_h_a*1_6_1"/>
  <p:tag name="KSO_WM_UNIT_LAYERLEVEL" val="1_1_1"/>
  <p:tag name="KSO_WM_UNIT_VALUE" val="4"/>
  <p:tag name="KSO_WM_UNIT_HIGHLIGHT" val="0"/>
  <p:tag name="KSO_WM_UNIT_COMPATIBLE" val="0"/>
  <p:tag name="KSO_WM_UNIT_CLEAR" val="0"/>
  <p:tag name="KSO_WM_UNIT_PRESET_TEXT_INDEX" val="0"/>
  <p:tag name="KSO_WM_UNIT_PRESET_TEXT_LEN" val="4"/>
  <p:tag name="KSO_WM_DIAGRAM_GROUP_CODE" val="n1-1"/>
  <p:tag name="KSO_WM_UNIT_TEXT_FILL_FORE_SCHEMECOLOR_INDEX" val="1"/>
  <p:tag name="KSO_WM_UNIT_TEXT_FILL_TYPE" val="1"/>
</p:tagLst>
</file>

<file path=ppt/tags/tag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6935"/>
  <p:tag name="KSO_WM_UNIT_TYPE" val="n_h_f"/>
  <p:tag name="KSO_WM_UNIT_INDEX" val="1_6_1"/>
  <p:tag name="KSO_WM_UNIT_ID" val="diagram20176935_2*n_h_f*1_6_1"/>
  <p:tag name="KSO_WM_UNIT_LAYERLEVEL" val="1_1_1"/>
  <p:tag name="KSO_WM_UNIT_VALUE" val="10"/>
  <p:tag name="KSO_WM_UNIT_HIGHLIGHT" val="0"/>
  <p:tag name="KSO_WM_UNIT_COMPATIBLE" val="0"/>
  <p:tag name="KSO_WM_UNIT_CLEAR" val="0"/>
  <p:tag name="KSO_WM_UNIT_PRESET_TEXT_INDEX" val="2"/>
  <p:tag name="KSO_WM_UNIT_PRESET_TEXT_LEN" val="10"/>
  <p:tag name="KSO_WM_DIAGRAM_GROUP_CODE" val="n1-1"/>
  <p:tag name="KSO_WM_UNIT_TEXT_FILL_FORE_SCHEMECOLOR_INDEX" val="1"/>
  <p:tag name="KSO_WM_UNIT_TEXT_FILL_TYPE" val="1"/>
</p:tagLst>
</file>

<file path=ppt/tags/tag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6935"/>
  <p:tag name="KSO_WM_UNIT_TYPE" val="n_h_i"/>
  <p:tag name="KSO_WM_UNIT_INDEX" val="1_3_2"/>
  <p:tag name="KSO_WM_UNIT_ID" val="diagram20176935_2*n_h_i*1_3_2"/>
  <p:tag name="KSO_WM_UNIT_LAYERLEVEL" val="1_1_1"/>
  <p:tag name="KSO_WM_DIAGRAM_GROUP_CODE" val="n1-1"/>
  <p:tag name="KSO_WM_UNIT_FILL_FORE_SCHEMECOLOR_INDEX" val="7"/>
  <p:tag name="KSO_WM_UNIT_FILL_TYPE" val="1"/>
</p:tagLst>
</file>

<file path=ppt/tags/tag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6935"/>
  <p:tag name="KSO_WM_UNIT_TYPE" val="n_h_i"/>
  <p:tag name="KSO_WM_UNIT_INDEX" val="1_5_2"/>
  <p:tag name="KSO_WM_UNIT_ID" val="diagram20176935_2*n_h_i*1_5_2"/>
  <p:tag name="KSO_WM_UNIT_LAYERLEVEL" val="1_1_1"/>
  <p:tag name="KSO_WM_DIAGRAM_GROUP_CODE" val="n1-1"/>
  <p:tag name="KSO_WM_UNIT_FILL_FORE_SCHEMECOLOR_INDEX" val="4"/>
  <p:tag name="KSO_WM_UNIT_FILL_TYPE" val="1"/>
</p:tagLst>
</file>

<file path=ppt/tags/tag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6935"/>
  <p:tag name="KSO_WM_UNIT_TYPE" val="n_h_i"/>
  <p:tag name="KSO_WM_UNIT_INDEX" val="1_7_2"/>
  <p:tag name="KSO_WM_UNIT_ID" val="diagram20176935_2*n_h_i*1_7_2"/>
  <p:tag name="KSO_WM_UNIT_LAYERLEVEL" val="1_1_1"/>
  <p:tag name="KSO_WM_DIAGRAM_GROUP_CODE" val="n1-1"/>
  <p:tag name="KSO_WM_UNIT_TEXT_FILL_FORE_SCHEMECOLOR_INDEX" val="13"/>
  <p:tag name="KSO_WM_UNIT_TEXT_FILL_TYPE" val="1"/>
</p:tagLst>
</file>

<file path=ppt/tags/tag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6935"/>
  <p:tag name="KSO_WM_UNIT_TYPE" val="n_h_i"/>
  <p:tag name="KSO_WM_UNIT_INDEX" val="1_2_2"/>
  <p:tag name="KSO_WM_UNIT_ID" val="diagram20176935_2*n_h_i*1_2_2"/>
  <p:tag name="KSO_WM_UNIT_LAYERLEVEL" val="1_1_1"/>
  <p:tag name="KSO_WM_DIAGRAM_GROUP_CODE" val="n1-1"/>
  <p:tag name="KSO_WM_UNIT_FILL_FORE_SCHEMECOLOR_INDEX" val="8"/>
  <p:tag name="KSO_WM_UNIT_FILL_TYPE" val="1"/>
</p:tagLst>
</file>

<file path=ppt/tags/tag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6935"/>
  <p:tag name="KSO_WM_UNIT_TYPE" val="n_h_i"/>
  <p:tag name="KSO_WM_UNIT_INDEX" val="1_4_2"/>
  <p:tag name="KSO_WM_UNIT_ID" val="diagram20176935_2*n_h_i*1_4_2"/>
  <p:tag name="KSO_WM_UNIT_LAYERLEVEL" val="1_1_1"/>
  <p:tag name="KSO_WM_DIAGRAM_GROUP_CODE" val="n1-1"/>
  <p:tag name="KSO_WM_UNIT_FILL_FORE_SCHEMECOLOR_INDEX" val="8"/>
  <p:tag name="KSO_WM_UNIT_FILL_TYPE" val="1"/>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6935"/>
  <p:tag name="KSO_WM_UNIT_TYPE" val="n_h_i"/>
  <p:tag name="KSO_WM_UNIT_INDEX" val="1_6_2"/>
  <p:tag name="KSO_WM_UNIT_ID" val="diagram20176935_2*n_h_i*1_6_2"/>
  <p:tag name="KSO_WM_UNIT_LAYERLEVEL" val="1_1_1"/>
  <p:tag name="KSO_WM_DIAGRAM_GROUP_CODE" val="n1-1"/>
  <p:tag name="KSO_WM_UNIT_FILL_FORE_SCHEMECOLOR_INDEX" val="9"/>
  <p:tag name="KSO_WM_UNIT_FILL_TYPE" val="1"/>
</p:tagLst>
</file>

<file path=ppt/tags/tag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6935"/>
  <p:tag name="KSO_WM_UNIT_TYPE" val="n_h_i"/>
  <p:tag name="KSO_WM_UNIT_INDEX" val="1_2_1"/>
  <p:tag name="KSO_WM_UNIT_ID" val="diagram20176935_2*n_h_i*1_2_1"/>
  <p:tag name="KSO_WM_UNIT_LAYERLEVEL" val="1_1_1"/>
  <p:tag name="KSO_WM_DIAGRAM_GROUP_CODE" val="n1-1"/>
  <p:tag name="KSO_WM_UNIT_FILL_FORE_SCHEMECOLOR_INDEX" val="8"/>
  <p:tag name="KSO_WM_UNIT_FILL_TYPE" val="1"/>
</p:tagLst>
</file>

<file path=ppt/tags/tag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6935"/>
  <p:tag name="KSO_WM_UNIT_TYPE" val="n_h_i"/>
  <p:tag name="KSO_WM_UNIT_INDEX" val="1_6_1"/>
  <p:tag name="KSO_WM_UNIT_ID" val="diagram20176935_2*n_h_i*1_6_1"/>
  <p:tag name="KSO_WM_UNIT_LAYERLEVEL" val="1_1_1"/>
  <p:tag name="KSO_WM_DIAGRAM_GROUP_CODE" val="n1-1"/>
  <p:tag name="KSO_WM_UNIT_FILL_FORE_SCHEMECOLOR_INDEX" val="9"/>
  <p:tag name="KSO_WM_UNIT_FILL_TYPE" val="1"/>
</p:tagLst>
</file>

<file path=ppt/tags/tag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6935"/>
  <p:tag name="KSO_WM_UNIT_TYPE" val="n_h_i"/>
  <p:tag name="KSO_WM_UNIT_INDEX" val="1_1_1"/>
  <p:tag name="KSO_WM_UNIT_ID" val="diagram20176935_2*n_h_i*1_1_1"/>
  <p:tag name="KSO_WM_UNIT_LAYERLEVEL" val="1_1_1"/>
  <p:tag name="KSO_WM_DIAGRAM_GROUP_CODE" val="n1-1"/>
  <p:tag name="KSO_WM_UNIT_FILL_FORE_SCHEMECOLOR_INDEX" val="10"/>
  <p:tag name="KSO_WM_UNIT_FILL_TYPE" val="1"/>
</p:tagLst>
</file>

<file path=ppt/tags/tag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6935"/>
  <p:tag name="KSO_WM_UNIT_TYPE" val="n_h_a"/>
  <p:tag name="KSO_WM_UNIT_INDEX" val="1_1_1"/>
  <p:tag name="KSO_WM_UNIT_ID" val="diagram20176935_2*n_h_a*1_1_1"/>
  <p:tag name="KSO_WM_UNIT_LAYERLEVEL" val="1_1_1"/>
  <p:tag name="KSO_WM_UNIT_VALUE" val="7"/>
  <p:tag name="KSO_WM_UNIT_HIGHLIGHT" val="0"/>
  <p:tag name="KSO_WM_UNIT_COMPATIBLE" val="0"/>
  <p:tag name="KSO_WM_UNIT_CLEAR" val="0"/>
  <p:tag name="KSO_WM_UNIT_PRESET_TEXT_INDEX" val="0"/>
  <p:tag name="KSO_WM_UNIT_PRESET_TEXT_LEN" val="7"/>
  <p:tag name="KSO_WM_DIAGRAM_GROUP_CODE" val="n1-1"/>
  <p:tag name="KSO_WM_UNIT_TEXT_FILL_FORE_SCHEMECOLOR_INDEX" val="2"/>
  <p:tag name="KSO_WM_UNIT_TEXT_FILL_TYPE" val="1"/>
</p:tagLst>
</file>

<file path=ppt/tags/tag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6935"/>
  <p:tag name="KSO_WM_UNIT_TYPE" val="n_h_i"/>
  <p:tag name="KSO_WM_UNIT_INDEX" val="1_7_1"/>
  <p:tag name="KSO_WM_UNIT_ID" val="diagram20176935_2*n_h_i*1_7_1"/>
  <p:tag name="KSO_WM_UNIT_LAYERLEVEL" val="1_1_1"/>
  <p:tag name="KSO_WM_DIAGRAM_GROUP_CODE" val="n1-1"/>
</p:tagLst>
</file>

<file path=ppt/tags/tag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6935"/>
  <p:tag name="KSO_WM_UNIT_TYPE" val="n_h_i"/>
  <p:tag name="KSO_WM_UNIT_INDEX" val="1_5_1"/>
  <p:tag name="KSO_WM_UNIT_ID" val="diagram20176935_2*n_h_i*1_5_1"/>
  <p:tag name="KSO_WM_UNIT_LAYERLEVEL" val="1_1_1"/>
  <p:tag name="KSO_WM_DIAGRAM_GROUP_CODE" val="n1-1"/>
  <p:tag name="KSO_WM_UNIT_FILL_FORE_SCHEMECOLOR_INDEX" val="4"/>
  <p:tag name="KSO_WM_UNIT_FILL_TYPE" val="1"/>
</p:tagLst>
</file>

<file path=ppt/tags/tag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6935"/>
  <p:tag name="KSO_WM_UNIT_TYPE" val="n_h_i"/>
  <p:tag name="KSO_WM_UNIT_INDEX" val="1_4_1"/>
  <p:tag name="KSO_WM_UNIT_ID" val="diagram20176935_2*n_h_i*1_4_1"/>
  <p:tag name="KSO_WM_UNIT_LAYERLEVEL" val="1_1_1"/>
  <p:tag name="KSO_WM_DIAGRAM_GROUP_CODE" val="n1-1"/>
  <p:tag name="KSO_WM_UNIT_FILL_FORE_SCHEMECOLOR_INDEX" val="8"/>
  <p:tag name="KSO_WM_UNIT_FILL_TYPE" val="1"/>
</p:tagLst>
</file>

<file path=ppt/tags/tag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6935"/>
  <p:tag name="KSO_WM_UNIT_TYPE" val="n_h_i"/>
  <p:tag name="KSO_WM_UNIT_INDEX" val="1_3_1"/>
  <p:tag name="KSO_WM_UNIT_ID" val="diagram20176935_2*n_h_i*1_3_1"/>
  <p:tag name="KSO_WM_UNIT_LAYERLEVEL" val="1_1_1"/>
  <p:tag name="KSO_WM_DIAGRAM_GROUP_CODE" val="n1-1"/>
  <p:tag name="KSO_WM_UNIT_FILL_FORE_SCHEMECOLOR_INDEX" val="7"/>
  <p:tag name="KSO_WM_UNIT_FILL_TYPE" val="1"/>
</p:tagLst>
</file>

<file path=ppt/tags/tag49.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PA" val="v3.2.0"/>
</p:tagLst>
</file>

<file path=ppt/tags/tag51.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3641</Words>
  <Application>Microsoft Office PowerPoint</Application>
  <PresentationFormat>宽屏</PresentationFormat>
  <Paragraphs>739</Paragraphs>
  <Slides>57</Slides>
  <Notes>4</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57</vt:i4>
      </vt:variant>
    </vt:vector>
  </HeadingPairs>
  <TitlesOfParts>
    <vt:vector size="63" baseType="lpstr">
      <vt:lpstr>微软雅黑</vt:lpstr>
      <vt:lpstr>Arial</vt:lpstr>
      <vt:lpstr>Calibri</vt:lpstr>
      <vt:lpstr>Calibri Light</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室内设计</dc:title>
  <dc:creator>第一PPT</dc:creator>
  <cp:keywords>www.1ppt.com</cp:keywords>
  <dc:description>www.1ppt.com</dc:description>
  <cp:lastModifiedBy>互家 互联</cp:lastModifiedBy>
  <cp:revision>60</cp:revision>
  <dcterms:created xsi:type="dcterms:W3CDTF">2024-03-28T13:52:03Z</dcterms:created>
  <dcterms:modified xsi:type="dcterms:W3CDTF">2024-05-21T08:17:25Z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0AA69C25E167C7307B7505662A769406_43</vt:lpwstr>
  </property>
  <property fmtid="{D5CDD505-2E9C-101B-9397-08002B2CF9AE}" pid="3" name="KSOProductBuildVer">
    <vt:lpwstr>2052-6.5.2.8766</vt:lpwstr>
  </property>
</Properties>
</file>